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4" r:id="rId1"/>
  </p:sldMasterIdLst>
  <p:notesMasterIdLst>
    <p:notesMasterId r:id="rId9"/>
  </p:notesMasterIdLst>
  <p:sldIdLst>
    <p:sldId id="318" r:id="rId2"/>
    <p:sldId id="287" r:id="rId3"/>
    <p:sldId id="288" r:id="rId4"/>
    <p:sldId id="319" r:id="rId5"/>
    <p:sldId id="291" r:id="rId6"/>
    <p:sldId id="295" r:id="rId7"/>
    <p:sldId id="277" r:id="rId8"/>
  </p:sldIdLst>
  <p:sldSz cx="9144000" cy="6858000" type="screen4x3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674" autoAdjust="0"/>
  </p:normalViewPr>
  <p:slideViewPr>
    <p:cSldViewPr>
      <p:cViewPr varScale="1">
        <p:scale>
          <a:sx n="68" d="100"/>
          <a:sy n="68" d="100"/>
        </p:scale>
        <p:origin x="144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072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D09A3DC-DB83-6340-99AD-38BBE1553CA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18222CC-4D52-BC4F-8E13-535F53144C66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/>
            </a:lvl1pPr>
          </a:lstStyle>
          <a:p>
            <a:pPr>
              <a:defRPr/>
            </a:pPr>
            <a:fld id="{23ABDF9B-5F8E-D643-8A3E-F4E1F8DE0637}" type="datetimeFigureOut">
              <a:rPr lang="en-US"/>
              <a:pPr>
                <a:defRPr/>
              </a:pPr>
              <a:t>3/15/2021</a:t>
            </a:fld>
            <a:endParaRPr lang="en-GB" dirty="0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1F25A3C1-3CDB-5146-8E7E-3D6210E6518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dirty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1E28A883-99A3-9A49-977A-4D36F6C870F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7245839-B2A9-3245-B61A-109365AF21DB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A4EF7FD-70B5-D44A-808C-3793B5839E5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0C03DAD4-9C79-C948-86F6-3EDB946CA50C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>
            <a:extLst>
              <a:ext uri="{FF2B5EF4-FFF2-40B4-BE49-F238E27FC236}">
                <a16:creationId xmlns:a16="http://schemas.microsoft.com/office/drawing/2014/main" id="{1BD102D4-B293-694D-843B-BC3C32164B3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Notes Placeholder 2">
            <a:extLst>
              <a:ext uri="{FF2B5EF4-FFF2-40B4-BE49-F238E27FC236}">
                <a16:creationId xmlns:a16="http://schemas.microsoft.com/office/drawing/2014/main" id="{50D74AD4-948B-7344-9420-87729BEA118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5124" name="Slide Number Placeholder 3">
            <a:extLst>
              <a:ext uri="{FF2B5EF4-FFF2-40B4-BE49-F238E27FC236}">
                <a16:creationId xmlns:a16="http://schemas.microsoft.com/office/drawing/2014/main" id="{EF24D2E4-942D-5046-A915-4DD36DB15AB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DE4D123-8A28-3A4A-AD95-8D14BDD8EF08}" type="slidenum">
              <a:rPr lang="en-GB" altLang="en-US" smtClean="0">
                <a:latin typeface="Tahoma" panose="020B0604030504040204" pitchFamily="34" charset="0"/>
              </a:rPr>
              <a:pPr>
                <a:spcBef>
                  <a:spcPct val="0"/>
                </a:spcBef>
              </a:pPr>
              <a:t>2</a:t>
            </a:fld>
            <a:endParaRPr lang="en-GB" altLang="en-US" dirty="0">
              <a:latin typeface="Tahoma" panose="020B060403050404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>
            <a:extLst>
              <a:ext uri="{FF2B5EF4-FFF2-40B4-BE49-F238E27FC236}">
                <a16:creationId xmlns:a16="http://schemas.microsoft.com/office/drawing/2014/main" id="{D882D032-8CD6-0A41-90B9-B7476DAF416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Notes Placeholder 2">
            <a:extLst>
              <a:ext uri="{FF2B5EF4-FFF2-40B4-BE49-F238E27FC236}">
                <a16:creationId xmlns:a16="http://schemas.microsoft.com/office/drawing/2014/main" id="{D8DB5F98-8A74-9440-926D-50C94C552E2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7172" name="Slide Number Placeholder 3">
            <a:extLst>
              <a:ext uri="{FF2B5EF4-FFF2-40B4-BE49-F238E27FC236}">
                <a16:creationId xmlns:a16="http://schemas.microsoft.com/office/drawing/2014/main" id="{4B56504F-A790-4249-871E-07A60F3D859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D665ED63-314E-654B-AB9B-5C478C9556A6}" type="slidenum">
              <a:rPr lang="en-GB" altLang="en-US" smtClean="0">
                <a:latin typeface="Tahoma" panose="020B0604030504040204" pitchFamily="34" charset="0"/>
              </a:rPr>
              <a:pPr>
                <a:spcBef>
                  <a:spcPct val="0"/>
                </a:spcBef>
              </a:pPr>
              <a:t>3</a:t>
            </a:fld>
            <a:endParaRPr lang="en-GB" altLang="en-US" dirty="0">
              <a:latin typeface="Tahoma" panose="020B060403050404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>
            <a:extLst>
              <a:ext uri="{FF2B5EF4-FFF2-40B4-BE49-F238E27FC236}">
                <a16:creationId xmlns:a16="http://schemas.microsoft.com/office/drawing/2014/main" id="{070F86B0-36BC-484C-B7C4-2EEE03FC18A8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Notes Placeholder 2">
            <a:extLst>
              <a:ext uri="{FF2B5EF4-FFF2-40B4-BE49-F238E27FC236}">
                <a16:creationId xmlns:a16="http://schemas.microsoft.com/office/drawing/2014/main" id="{B51F49A3-8252-D142-B83A-C22F7D71600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10244" name="Slide Number Placeholder 3">
            <a:extLst>
              <a:ext uri="{FF2B5EF4-FFF2-40B4-BE49-F238E27FC236}">
                <a16:creationId xmlns:a16="http://schemas.microsoft.com/office/drawing/2014/main" id="{BC499D4A-2CB6-A047-8520-B47BD5277C0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728E3FCE-A022-9D46-9225-ECF674674453}" type="slidenum">
              <a:rPr lang="en-GB" altLang="en-US" smtClean="0">
                <a:latin typeface="Tahoma" panose="020B0604030504040204" pitchFamily="34" charset="0"/>
              </a:rPr>
              <a:pPr>
                <a:spcBef>
                  <a:spcPct val="0"/>
                </a:spcBef>
              </a:pPr>
              <a:t>5</a:t>
            </a:fld>
            <a:endParaRPr lang="en-GB" altLang="en-US" dirty="0">
              <a:latin typeface="Tahoma" panose="020B0604030504040204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>
            <a:extLst>
              <a:ext uri="{FF2B5EF4-FFF2-40B4-BE49-F238E27FC236}">
                <a16:creationId xmlns:a16="http://schemas.microsoft.com/office/drawing/2014/main" id="{D5D77599-C63F-394A-AD0F-CB58596446D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Notes Placeholder 2">
            <a:extLst>
              <a:ext uri="{FF2B5EF4-FFF2-40B4-BE49-F238E27FC236}">
                <a16:creationId xmlns:a16="http://schemas.microsoft.com/office/drawing/2014/main" id="{56104C3B-418F-8C45-9CA3-3285EFBDC09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12292" name="Slide Number Placeholder 3">
            <a:extLst>
              <a:ext uri="{FF2B5EF4-FFF2-40B4-BE49-F238E27FC236}">
                <a16:creationId xmlns:a16="http://schemas.microsoft.com/office/drawing/2014/main" id="{A7EFF7E7-3473-5D4C-9AB6-5719BC870DD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C1847F16-D683-614A-9FE0-38B1BFC939E6}" type="slidenum">
              <a:rPr lang="en-GB" altLang="en-US" smtClean="0">
                <a:latin typeface="Tahoma" panose="020B0604030504040204" pitchFamily="34" charset="0"/>
              </a:rPr>
              <a:pPr>
                <a:spcBef>
                  <a:spcPct val="0"/>
                </a:spcBef>
              </a:pPr>
              <a:t>6</a:t>
            </a:fld>
            <a:endParaRPr lang="en-GB" altLang="en-US" dirty="0">
              <a:latin typeface="Tahoma" panose="020B0604030504040204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>
            <a:extLst>
              <a:ext uri="{FF2B5EF4-FFF2-40B4-BE49-F238E27FC236}">
                <a16:creationId xmlns:a16="http://schemas.microsoft.com/office/drawing/2014/main" id="{55C1725D-80E7-694C-843B-9EC4A34927C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Notes Placeholder 2">
            <a:extLst>
              <a:ext uri="{FF2B5EF4-FFF2-40B4-BE49-F238E27FC236}">
                <a16:creationId xmlns:a16="http://schemas.microsoft.com/office/drawing/2014/main" id="{8142D2EA-22A2-2C48-8B23-6D2F2216839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14340" name="Slide Number Placeholder 3">
            <a:extLst>
              <a:ext uri="{FF2B5EF4-FFF2-40B4-BE49-F238E27FC236}">
                <a16:creationId xmlns:a16="http://schemas.microsoft.com/office/drawing/2014/main" id="{C2C97BA0-D90F-8E4E-9537-BEE508D0379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7617018A-1763-F44A-9609-D776CAC89642}" type="slidenum">
              <a:rPr lang="en-GB" altLang="en-US" smtClean="0">
                <a:latin typeface="Tahoma" panose="020B0604030504040204" pitchFamily="34" charset="0"/>
              </a:rPr>
              <a:pPr>
                <a:spcBef>
                  <a:spcPct val="0"/>
                </a:spcBef>
              </a:pPr>
              <a:t>7</a:t>
            </a:fld>
            <a:endParaRPr lang="en-GB" altLang="en-US" dirty="0">
              <a:latin typeface="Tahoma" panose="020B060403050404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F3AC9A-894B-1C45-9430-9ABDA9B5DA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9498D6-88A5-E84F-ADE1-DA7CFDBDFF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18B349-1E77-1E48-9D8E-A5C5B0BD7B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2B27ED-D72D-A54D-9DA7-626A1661409E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1967831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97A39C-D2CD-034A-A4A4-258A238E27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33E784-38CD-4647-B00E-15A500B7BA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306D4C-1376-1441-B354-218604FEA8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D96C03-CED4-2549-80D6-E7D1813EBD82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8564294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6697FA-B602-6D40-94F3-DF874A8D29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5D8319-17F2-2A4C-AE4A-27363B1E90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79287B-784B-EA44-870A-3F7C649981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E78F1A-69EE-6148-9A96-5A72DC1E34F3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0605591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E1E464-9F11-9543-B9F2-5C9DAC745A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87638D-D531-A541-92BC-CC542E856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8A8C1B-09BD-0C49-ACF5-9051C810BD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EB5474-BE5E-7D4F-9C92-D61F132D3518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3596272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077D25-D6E6-C943-BCD4-469D44B0CF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0BCAC6-29DB-B64A-BE80-5FCEFA24F1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A3027A-5B31-D242-999F-40A307E598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697F9D-74DD-8047-A642-A2B03867B102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3436821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indent="0" algn="l">
              <a:buFont typeface="Arial" panose="020B0604020202020204" pitchFamily="34" charset="0"/>
              <a:buNone/>
              <a:defRPr sz="3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F2BD558-2E81-9C45-B5D6-CF98421A47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4D5A0603-3EC9-0746-AB0F-CF2ECFCCBC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554BC42-4C49-8840-BBC3-A7A9AB8F9D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775AD7-36A4-9B4B-AEDE-688F1AA8D5A4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5078635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013514A0-3607-A34B-AD46-872432A8F1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313B4D67-7BEC-C047-A50D-2BB464AFA9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5426FF56-D0C9-E14B-B172-852CA47008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804AC1-0D90-014B-94EA-FEBFDF3700FE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462129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01274E70-7EBB-1645-A3B0-F1FD6D628B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A9AAF40-24D4-AC42-BDF1-8EDBFA9C24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FED00527-D441-2D49-BC85-82560E9093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CDF2FB-3756-4C42-A254-DB881C30373D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3332309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32DC96A7-16F7-E847-9A4F-E787CDA6EC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D400EF34-8D09-E94E-9F99-EAE223A87F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0AFBB212-4C84-AA49-8D50-0974D97DDA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E3D666-0909-8047-8BE7-4E9075EEE95E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724150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B86E9897-931E-D940-8047-3CBD5F8C8D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E24770C-327D-3A4E-A2CC-9D2C2FB305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78AD253C-E5C4-F04C-9B88-A020A0A60F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9EA829-9D60-EF41-8C45-005BE9AC80D2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8841083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F22BCD37-B9FF-4740-BA34-AE7B3ACB8A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8CC99324-FCDB-DB40-A974-96D203AA22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890C3D0-90F4-3E43-B323-C0EBDD2460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EF2ED7-B220-1D4C-AE23-9DDAE4D2C618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9392962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68A47E1D-E0C5-EB40-9529-3523E332825D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63E1FA54-4BD0-2C40-BD78-974617953DD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FB819C-90B5-204D-91A7-A383A2542D8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A6CC53-EFEC-C34B-B333-C357A2402D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0C90AB-72F0-0642-BE3B-15E1B69C90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7F051DE9-316E-4B49-A092-D7B83DB2DAFB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  <p:pic>
        <p:nvPicPr>
          <p:cNvPr id="3" name="Picture 2" descr="Icon&#10;&#10;Description automatically generated">
            <a:extLst>
              <a:ext uri="{FF2B5EF4-FFF2-40B4-BE49-F238E27FC236}">
                <a16:creationId xmlns:a16="http://schemas.microsoft.com/office/drawing/2014/main" id="{154140C0-F9C7-4EF4-A18D-833A8D61D634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480" y="0"/>
            <a:ext cx="1424520" cy="141763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25" r:id="rId1"/>
    <p:sldLayoutId id="2147483826" r:id="rId2"/>
    <p:sldLayoutId id="2147483827" r:id="rId3"/>
    <p:sldLayoutId id="2147483828" r:id="rId4"/>
    <p:sldLayoutId id="2147483829" r:id="rId5"/>
    <p:sldLayoutId id="2147483830" r:id="rId6"/>
    <p:sldLayoutId id="2147483831" r:id="rId7"/>
    <p:sldLayoutId id="2147483832" r:id="rId8"/>
    <p:sldLayoutId id="2147483833" r:id="rId9"/>
    <p:sldLayoutId id="2147483834" r:id="rId10"/>
    <p:sldLayoutId id="214748383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>
            <a:extLst>
              <a:ext uri="{FF2B5EF4-FFF2-40B4-BE49-F238E27FC236}">
                <a16:creationId xmlns:a16="http://schemas.microsoft.com/office/drawing/2014/main" id="{B353F1D0-0697-E349-9174-CD6470CFDE8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alt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Gender </a:t>
            </a:r>
            <a:r>
              <a:rPr lang="en-GB" altLang="en-US" sz="4500" dirty="0">
                <a:latin typeface="Calibri Light" panose="020F0302020204030204" pitchFamily="34" charset="0"/>
                <a:cs typeface="Calibri Light" panose="020F0302020204030204" pitchFamily="34" charset="0"/>
              </a:rPr>
              <a:t>Dysphoria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273CB79A-42EE-3F4D-801D-1F3ADFF471F8}"/>
              </a:ext>
            </a:extLst>
          </p:cNvPr>
          <p:cNvSpPr>
            <a:spLocks noGrp="1" noRot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3300" dirty="0">
                <a:latin typeface="Calibri Light" panose="020F0302020204030204" pitchFamily="34" charset="0"/>
                <a:cs typeface="Calibri Light" panose="020F0302020204030204" pitchFamily="34" charset="0"/>
              </a:rPr>
              <a:t>DSM-5</a:t>
            </a:r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E0CE7922-341A-D14B-96FB-56E5E3E781C9}"/>
              </a:ext>
            </a:extLst>
          </p:cNvPr>
          <p:cNvSpPr>
            <a:spLocks noGrp="1" noRot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None/>
            </a:pPr>
            <a:r>
              <a:rPr lang="en-GB" altLang="en-US" dirty="0"/>
              <a:t>No longer ‘disorder’ as in DSM-IV</a:t>
            </a:r>
          </a:p>
          <a:p>
            <a:pPr eaLnBrk="1" hangingPunct="1"/>
            <a:endParaRPr lang="en-GB" altLang="en-US" dirty="0"/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GB" altLang="en-US" dirty="0"/>
              <a:t>A marked incongruence between experienced/expressed gender and primary and/or secondary sex characteristics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endParaRPr lang="en-GB" altLang="en-US" dirty="0"/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GB" altLang="en-US" dirty="0"/>
              <a:t>A consequential strong desire to be rid of primary and/or secondary sex characteristics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endParaRPr lang="en-GB" altLang="en-US" dirty="0"/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GB" altLang="en-US" dirty="0"/>
              <a:t>A strong desire for primary and/or secondary sex characteristics of another gender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endParaRPr lang="en-GB" altLang="en-US" dirty="0"/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GB" altLang="en-US" dirty="0"/>
              <a:t>A strong desire to be of another gender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endParaRPr lang="en-GB" altLang="en-US" dirty="0"/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GB" altLang="en-US" dirty="0"/>
              <a:t>A strong desire to be treated as the other gender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endParaRPr lang="en-GB" altLang="en-US" dirty="0"/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GB" altLang="en-US" dirty="0"/>
              <a:t>A strong conviction that one has the typical feelings and reactions of the another gender</a:t>
            </a:r>
            <a:endParaRPr lang="en-GB" altLang="en-US" sz="2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247D9519-05B3-094A-9753-A723718614FD}"/>
              </a:ext>
            </a:extLst>
          </p:cNvPr>
          <p:cNvSpPr>
            <a:spLocks noGrp="1" noRot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300" dirty="0">
                <a:latin typeface="Calibri Light" panose="020F0302020204030204" pitchFamily="34" charset="0"/>
                <a:cs typeface="Calibri Light" panose="020F0302020204030204" pitchFamily="34" charset="0"/>
              </a:rPr>
              <a:t>Different from </a:t>
            </a:r>
            <a:r>
              <a:rPr lang="en-US" altLang="en-US" sz="33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Transvestism</a:t>
            </a:r>
            <a:endParaRPr lang="en-US" altLang="en-US" sz="33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6147" name="Rectangle 3">
            <a:extLst>
              <a:ext uri="{FF2B5EF4-FFF2-40B4-BE49-F238E27FC236}">
                <a16:creationId xmlns:a16="http://schemas.microsoft.com/office/drawing/2014/main" id="{AADAC14F-1A3E-F746-A494-450C703EB19A}"/>
              </a:ext>
            </a:extLst>
          </p:cNvPr>
          <p:cNvSpPr>
            <a:spLocks noGrp="1" noRot="1"/>
          </p:cNvSpPr>
          <p:nvPr>
            <p:ph idx="1"/>
          </p:nvPr>
        </p:nvSpPr>
        <p:spPr/>
        <p:txBody>
          <a:bodyPr/>
          <a:lstStyle/>
          <a:p>
            <a:pPr lvl="2" eaLnBrk="1" hangingPunct="1"/>
            <a:endParaRPr lang="en-GB" altLang="en-US" sz="1800" dirty="0"/>
          </a:p>
          <a:p>
            <a:pPr lvl="2" eaLnBrk="1" hangingPunct="1"/>
            <a:r>
              <a:rPr lang="en-GB" altLang="en-US" sz="1800" dirty="0"/>
              <a:t>Preoccupation with the belief that the individual is born ‘the wrong sex’, and a desire for the removal of primary and secondary sex characteristics </a:t>
            </a:r>
          </a:p>
          <a:p>
            <a:pPr lvl="2" eaLnBrk="1" hangingPunct="1"/>
            <a:endParaRPr lang="en-GB" altLang="en-US" sz="1800" dirty="0"/>
          </a:p>
          <a:p>
            <a:pPr lvl="2" eaLnBrk="1" hangingPunct="1"/>
            <a:r>
              <a:rPr lang="en-GB" altLang="en-US" sz="1800" dirty="0"/>
              <a:t>People with gender dysphoria often sexually attracted to people of the same sex, which they interpret as conventional heterosexual preference</a:t>
            </a:r>
          </a:p>
          <a:p>
            <a:pPr lvl="2" eaLnBrk="1" hangingPunct="1"/>
            <a:endParaRPr lang="en-GB" altLang="en-US" sz="1800" dirty="0"/>
          </a:p>
          <a:p>
            <a:pPr lvl="2" eaLnBrk="1" hangingPunct="1"/>
            <a:r>
              <a:rPr lang="en-GB" altLang="en-US" sz="1800" dirty="0"/>
              <a:t>Most adults with gender dysphoria report a history of consistent cross-gender behaviour in childhood, often starting before the age of 3 (Green and Blanchard 1985)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>
            <a:extLst>
              <a:ext uri="{FF2B5EF4-FFF2-40B4-BE49-F238E27FC236}">
                <a16:creationId xmlns:a16="http://schemas.microsoft.com/office/drawing/2014/main" id="{37D26C40-D0B6-9941-879B-15F12EE015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GB" altLang="en-US" sz="3300" dirty="0">
                <a:latin typeface="Calibri Light" panose="020F0302020204030204" pitchFamily="34" charset="0"/>
                <a:cs typeface="Calibri Light" panose="020F0302020204030204" pitchFamily="34" charset="0"/>
              </a:rPr>
              <a:t>General Info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6D1317A-9D5E-3C47-AE29-D3720293652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268413"/>
            <a:ext cx="4038600" cy="5113337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GB" i="1" dirty="0"/>
              <a:t>Hoshiai et al. (2010) </a:t>
            </a:r>
          </a:p>
          <a:p>
            <a:pPr>
              <a:defRPr/>
            </a:pPr>
            <a:endParaRPr lang="en-GB" dirty="0"/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en-GB" dirty="0"/>
              <a:t>90% Japanese FtM started to feel discomfort with gender identity </a:t>
            </a:r>
            <a:r>
              <a:rPr lang="en-GB" i="1" dirty="0"/>
              <a:t>before</a:t>
            </a:r>
            <a:r>
              <a:rPr lang="en-GB" dirty="0"/>
              <a:t> graduation from elementary school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en-GB" dirty="0"/>
              <a:t>50% MtFs started to feel discomfort </a:t>
            </a:r>
            <a:r>
              <a:rPr lang="en-GB" i="1" dirty="0"/>
              <a:t>after</a:t>
            </a:r>
            <a:r>
              <a:rPr lang="en-GB" dirty="0"/>
              <a:t> graduation from elementary school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en-GB" dirty="0"/>
              <a:t>FtMs almost all exclusively sexually attracted to females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en-GB" dirty="0"/>
              <a:t>35% of MtF individuals more varied: </a:t>
            </a:r>
          </a:p>
          <a:p>
            <a:pPr lvl="2">
              <a:buFont typeface="Courier New" panose="02070309020205020404" pitchFamily="49" charset="0"/>
              <a:buChar char="o"/>
              <a:defRPr/>
            </a:pPr>
            <a:r>
              <a:rPr lang="en-GB" dirty="0"/>
              <a:t>36% attracted to males</a:t>
            </a:r>
          </a:p>
          <a:p>
            <a:pPr lvl="2">
              <a:buFont typeface="Courier New" panose="02070309020205020404" pitchFamily="49" charset="0"/>
              <a:buChar char="o"/>
              <a:defRPr/>
            </a:pPr>
            <a:r>
              <a:rPr lang="en-GB" dirty="0"/>
              <a:t>22% attracted to females</a:t>
            </a:r>
          </a:p>
          <a:p>
            <a:pPr lvl="2">
              <a:buFont typeface="Courier New" panose="02070309020205020404" pitchFamily="49" charset="0"/>
              <a:buChar char="o"/>
              <a:defRPr/>
            </a:pPr>
            <a:r>
              <a:rPr lang="en-GB" dirty="0"/>
              <a:t>16% to both </a:t>
            </a:r>
          </a:p>
          <a:p>
            <a:pPr lvl="2">
              <a:buFont typeface="Courier New" panose="02070309020205020404" pitchFamily="49" charset="0"/>
              <a:buChar char="o"/>
              <a:defRPr/>
            </a:pPr>
            <a:r>
              <a:rPr lang="en-GB" dirty="0"/>
              <a:t>27% felt no attraction.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E596955-A6A9-5847-92D2-62D8832C48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765175"/>
            <a:ext cx="4038600" cy="5360988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GB" i="1" dirty="0"/>
              <a:t>Wallien and Cohen-Kettenis (2008)</a:t>
            </a:r>
          </a:p>
          <a:p>
            <a:pPr>
              <a:defRPr/>
            </a:pPr>
            <a:endParaRPr lang="en-GB" dirty="0"/>
          </a:p>
          <a:p>
            <a:pPr>
              <a:defRPr/>
            </a:pPr>
            <a:r>
              <a:rPr lang="en-GB" dirty="0"/>
              <a:t>Cohort of 77 children diagnosed with gender dysphoria</a:t>
            </a:r>
          </a:p>
          <a:p>
            <a:pPr>
              <a:defRPr/>
            </a:pPr>
            <a:r>
              <a:rPr lang="en-GB" dirty="0"/>
              <a:t>10-year follow-up – 43% no longer gender dysphoric</a:t>
            </a:r>
          </a:p>
          <a:p>
            <a:pPr>
              <a:defRPr/>
            </a:pPr>
            <a:endParaRPr lang="en-GB" dirty="0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GB" i="1" dirty="0"/>
              <a:t>Judge et al. (2014) 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en-GB" dirty="0"/>
          </a:p>
          <a:p>
            <a:pPr>
              <a:defRPr/>
            </a:pPr>
            <a:r>
              <a:rPr lang="en-GB" dirty="0"/>
              <a:t>35% of sample of people with gender dysphoria clinically depressed</a:t>
            </a:r>
          </a:p>
          <a:p>
            <a:pPr>
              <a:defRPr/>
            </a:pPr>
            <a:endParaRPr lang="en-GB" dirty="0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GB" i="1" dirty="0"/>
              <a:t>Clark et al. (2014)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en-GB" dirty="0"/>
          </a:p>
          <a:p>
            <a:pPr>
              <a:defRPr/>
            </a:pPr>
            <a:r>
              <a:rPr lang="en-GB" dirty="0"/>
              <a:t>Transgender-identifying adolescents more than x 4 more likely to have been bullied, and x 2 to have been afraid for their personal safety or in a serious physical fight than typical peers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B3E16E5D-A548-794D-BED6-6E13B5E3A5B8}"/>
              </a:ext>
            </a:extLst>
          </p:cNvPr>
          <p:cNvSpPr>
            <a:spLocks noGrp="1" noRot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3300" dirty="0">
                <a:latin typeface="Calibri Light" panose="020F0302020204030204" pitchFamily="34" charset="0"/>
                <a:cs typeface="Calibri Light" panose="020F0302020204030204" pitchFamily="34" charset="0"/>
              </a:rPr>
              <a:t>Medical/Surgical Treatment</a:t>
            </a:r>
          </a:p>
        </p:txBody>
      </p:sp>
      <p:sp>
        <p:nvSpPr>
          <p:cNvPr id="9219" name="Rectangle 3">
            <a:extLst>
              <a:ext uri="{FF2B5EF4-FFF2-40B4-BE49-F238E27FC236}">
                <a16:creationId xmlns:a16="http://schemas.microsoft.com/office/drawing/2014/main" id="{A05C4268-5DD9-5444-A09B-344EE188F657}"/>
              </a:ext>
            </a:extLst>
          </p:cNvPr>
          <p:cNvSpPr>
            <a:spLocks noGrp="1" noRot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None/>
            </a:pPr>
            <a:r>
              <a:rPr lang="en-GB" altLang="en-US" sz="1800" i="1" dirty="0"/>
              <a:t>Surgical treatment</a:t>
            </a:r>
          </a:p>
          <a:p>
            <a:pPr eaLnBrk="1" hangingPunct="1"/>
            <a:endParaRPr lang="en-GB" altLang="en-US" sz="1800" dirty="0"/>
          </a:p>
          <a:p>
            <a:pPr lvl="2" eaLnBrk="1" hangingPunct="1"/>
            <a:r>
              <a:rPr lang="en-GB" altLang="en-US" sz="1800" dirty="0"/>
              <a:t>One year before surgery for male-to-female transsexuals:</a:t>
            </a:r>
          </a:p>
          <a:p>
            <a:pPr lvl="3" eaLnBrk="1" hangingPunct="1">
              <a:buFont typeface="Courier New" panose="02070309020205020404" pitchFamily="49" charset="0"/>
              <a:buChar char="o"/>
            </a:pPr>
            <a:r>
              <a:rPr lang="en-GB" altLang="en-US" sz="1800" dirty="0"/>
              <a:t>Start taking oestrogen, developing breasts and a softening of the skin; fat may shift from the shoulders to the hips in feminine fashion</a:t>
            </a:r>
          </a:p>
          <a:p>
            <a:pPr lvl="3" eaLnBrk="1" hangingPunct="1">
              <a:buFont typeface="Courier New" panose="02070309020205020404" pitchFamily="49" charset="0"/>
              <a:buChar char="o"/>
            </a:pPr>
            <a:r>
              <a:rPr lang="en-GB" altLang="en-US" sz="1800" dirty="0"/>
              <a:t>Undergo electrolysis to rid them of masculine hair patterns</a:t>
            </a:r>
          </a:p>
          <a:p>
            <a:pPr lvl="3" eaLnBrk="1" hangingPunct="1">
              <a:buFont typeface="Courier New" panose="02070309020205020404" pitchFamily="49" charset="0"/>
              <a:buChar char="o"/>
            </a:pPr>
            <a:r>
              <a:rPr lang="en-GB" altLang="en-US" sz="1800" dirty="0"/>
              <a:t>Trained to raise the timbre of voice, and start to live as a woman</a:t>
            </a:r>
          </a:p>
          <a:p>
            <a:pPr lvl="3" eaLnBrk="1" hangingPunct="1"/>
            <a:endParaRPr lang="en-GB" altLang="en-US" sz="1800" dirty="0"/>
          </a:p>
          <a:p>
            <a:pPr lvl="2" eaLnBrk="1" hangingPunct="1"/>
            <a:r>
              <a:rPr lang="en-GB" altLang="en-US" sz="1800" dirty="0"/>
              <a:t>Surgery: facial, amputate penis and make into vagina</a:t>
            </a:r>
          </a:p>
          <a:p>
            <a:pPr lvl="2" eaLnBrk="1" hangingPunct="1"/>
            <a:endParaRPr lang="en-GB" altLang="en-US" sz="1800" dirty="0"/>
          </a:p>
          <a:p>
            <a:pPr lvl="2" eaLnBrk="1" hangingPunct="1"/>
            <a:r>
              <a:rPr lang="en-GB" altLang="en-US" sz="1800" dirty="0"/>
              <a:t>Equivalent for women, but surgery less successful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>
            <a:extLst>
              <a:ext uri="{FF2B5EF4-FFF2-40B4-BE49-F238E27FC236}">
                <a16:creationId xmlns:a16="http://schemas.microsoft.com/office/drawing/2014/main" id="{D41F9AEC-B3EF-2346-A39E-9931BBEBDD45}"/>
              </a:ext>
            </a:extLst>
          </p:cNvPr>
          <p:cNvSpPr>
            <a:spLocks noGrp="1" noRot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GB" altLang="en-US" sz="3300" dirty="0">
                <a:latin typeface="Calibri Light" panose="020F0302020204030204" pitchFamily="34" charset="0"/>
                <a:cs typeface="Calibri Light" panose="020F0302020204030204" pitchFamily="34" charset="0"/>
              </a:rPr>
              <a:t>Psychological Outcomes</a:t>
            </a:r>
          </a:p>
        </p:txBody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D8C70CF6-39D8-B54D-9B01-CDE547E01564}"/>
              </a:ext>
            </a:extLst>
          </p:cNvPr>
          <p:cNvSpPr>
            <a:spLocks noGrp="1" noRot="1"/>
          </p:cNvSpPr>
          <p:nvPr>
            <p:ph sz="half" idx="1"/>
          </p:nvPr>
        </p:nvSpPr>
        <p:spPr>
          <a:xfrm>
            <a:off x="457200" y="1600200"/>
            <a:ext cx="4038600" cy="4637112"/>
          </a:xfrm>
        </p:spPr>
        <p:txBody>
          <a:bodyPr/>
          <a:lstStyle/>
          <a:p>
            <a:pPr marL="0" indent="0" eaLnBrk="1" hangingPunct="1">
              <a:buFont typeface="Arial" panose="020B0604020202020204" pitchFamily="34" charset="0"/>
              <a:buNone/>
              <a:defRPr/>
            </a:pPr>
            <a:r>
              <a:rPr lang="en-GB" altLang="en-US" i="1" dirty="0"/>
              <a:t>Children</a:t>
            </a:r>
            <a:r>
              <a:rPr lang="en-GB" altLang="en-US" dirty="0"/>
              <a:t> </a:t>
            </a:r>
          </a:p>
          <a:p>
            <a:pPr marL="0" indent="0" eaLnBrk="1" hangingPunct="1">
              <a:buFont typeface="Arial" panose="020B0604020202020204" pitchFamily="34" charset="0"/>
              <a:buNone/>
              <a:defRPr/>
            </a:pPr>
            <a:endParaRPr lang="en-GB" altLang="en-US" dirty="0"/>
          </a:p>
          <a:p>
            <a:pPr marL="0" indent="0" eaLnBrk="1" hangingPunct="1">
              <a:buFont typeface="Arial" panose="020B0604020202020204" pitchFamily="34" charset="0"/>
              <a:buNone/>
              <a:defRPr/>
            </a:pPr>
            <a:r>
              <a:rPr lang="en-GB" altLang="en-US" dirty="0"/>
              <a:t>Durwood et al. (2017):</a:t>
            </a:r>
          </a:p>
          <a:p>
            <a:pPr eaLnBrk="1" hangingPunct="1">
              <a:defRPr/>
            </a:pPr>
            <a:r>
              <a:rPr lang="en-GB" altLang="en-US" dirty="0"/>
              <a:t>Transsexual children who received appropriate social support following transition did not differ from gender-matched control children and their siblings on measures of depression or self-worth – marginally elevated levels of anxiety</a:t>
            </a:r>
          </a:p>
          <a:p>
            <a:pPr eaLnBrk="1" hangingPunct="1">
              <a:defRPr/>
            </a:pPr>
            <a:endParaRPr lang="en-GB" altLang="en-US" dirty="0"/>
          </a:p>
          <a:p>
            <a:pPr marL="0" indent="0" eaLnBrk="1" hangingPunct="1">
              <a:buFont typeface="Arial" panose="020B0604020202020204" pitchFamily="34" charset="0"/>
              <a:buNone/>
              <a:defRPr/>
            </a:pPr>
            <a:r>
              <a:rPr lang="en-GB" altLang="en-US" dirty="0"/>
              <a:t>Smith et al. (2001) followed adolescents for four years:</a:t>
            </a:r>
          </a:p>
          <a:p>
            <a:pPr eaLnBrk="1" hangingPunct="1">
              <a:defRPr/>
            </a:pPr>
            <a:r>
              <a:rPr lang="en-GB" altLang="en-US" dirty="0"/>
              <a:t>None of those who received surgery regretted their choice</a:t>
            </a:r>
          </a:p>
          <a:p>
            <a:pPr lvl="2" eaLnBrk="1" hangingPunct="1">
              <a:defRPr/>
            </a:pPr>
            <a:endParaRPr lang="en-GB" alt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C20531F-5F3E-0F4B-BAE3-B8C103B9D2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59424" y="1602210"/>
            <a:ext cx="4038600" cy="5255790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GB" i="1" dirty="0"/>
              <a:t>Adults</a:t>
            </a:r>
          </a:p>
          <a:p>
            <a:pPr>
              <a:defRPr/>
            </a:pPr>
            <a:endParaRPr lang="en-GB" dirty="0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GB" dirty="0"/>
              <a:t>Weyers et al. (2009):</a:t>
            </a:r>
          </a:p>
          <a:p>
            <a:pPr>
              <a:defRPr/>
            </a:pPr>
            <a:r>
              <a:rPr lang="en-GB" dirty="0"/>
              <a:t>Transsexual women comparable with general population on measures of physical and mental quality of life</a:t>
            </a:r>
          </a:p>
          <a:p>
            <a:pPr>
              <a:defRPr/>
            </a:pPr>
            <a:r>
              <a:rPr lang="en-GB" dirty="0"/>
              <a:t>High levels of satisfaction with self-image as women </a:t>
            </a:r>
          </a:p>
          <a:p>
            <a:pPr>
              <a:defRPr/>
            </a:pPr>
            <a:r>
              <a:rPr lang="en-GB" dirty="0"/>
              <a:t>Less satisfied with their sexual functioning – could achieve and enjoy intercourse, but less satisfying than the comparison group</a:t>
            </a:r>
          </a:p>
          <a:p>
            <a:pPr>
              <a:defRPr/>
            </a:pPr>
            <a:endParaRPr lang="en-GB" dirty="0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GB" dirty="0"/>
              <a:t>Kuhn et al. (2008):</a:t>
            </a:r>
          </a:p>
          <a:p>
            <a:pPr>
              <a:defRPr/>
            </a:pPr>
            <a:r>
              <a:rPr lang="en-GB" dirty="0"/>
              <a:t>Low levels of regret and emotional difficulties in transsexual men and women</a:t>
            </a:r>
          </a:p>
          <a:p>
            <a:pPr>
              <a:defRPr/>
            </a:pPr>
            <a:r>
              <a:rPr lang="en-GB" dirty="0"/>
              <a:t>More physical and role limitations than a comparison group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>
            <a:extLst>
              <a:ext uri="{FF2B5EF4-FFF2-40B4-BE49-F238E27FC236}">
                <a16:creationId xmlns:a16="http://schemas.microsoft.com/office/drawing/2014/main" id="{8AB01CCE-36B1-AD42-BB4D-76583EAF2C14}"/>
              </a:ext>
            </a:extLst>
          </p:cNvPr>
          <p:cNvSpPr>
            <a:spLocks noGrp="1" noRot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GB" altLang="en-US" sz="3300" dirty="0">
                <a:latin typeface="Calibri Light" panose="020F0302020204030204" pitchFamily="34" charset="0"/>
                <a:cs typeface="Calibri Light" panose="020F0302020204030204" pitchFamily="34" charset="0"/>
              </a:rPr>
              <a:t>Psychological Interventions</a:t>
            </a:r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AF9BED97-3245-1F40-9F90-A81C5B86D099}"/>
              </a:ext>
            </a:extLst>
          </p:cNvPr>
          <p:cNvSpPr>
            <a:spLocks noGrp="1" noRot="1"/>
          </p:cNvSpPr>
          <p:nvPr>
            <p:ph sz="half" idx="1"/>
          </p:nvPr>
        </p:nvSpPr>
        <p:spPr>
          <a:xfrm>
            <a:off x="457200" y="1196975"/>
            <a:ext cx="4038600" cy="4929188"/>
          </a:xfrm>
        </p:spPr>
        <p:txBody>
          <a:bodyPr/>
          <a:lstStyle/>
          <a:p>
            <a:pPr marL="57150" indent="0" eaLnBrk="1" hangingPunct="1">
              <a:buFont typeface="Arial" panose="020B0604020202020204" pitchFamily="34" charset="0"/>
              <a:buNone/>
              <a:defRPr/>
            </a:pPr>
            <a:endParaRPr lang="en-GB" altLang="en-US" dirty="0"/>
          </a:p>
          <a:p>
            <a:pPr marL="57150" indent="0" eaLnBrk="1" hangingPunct="1">
              <a:buFont typeface="Arial" panose="020B0604020202020204" pitchFamily="34" charset="0"/>
              <a:buNone/>
              <a:defRPr/>
            </a:pPr>
            <a:r>
              <a:rPr lang="en-GB" altLang="en-US" dirty="0"/>
              <a:t>Barlow et al. (1973):</a:t>
            </a:r>
            <a:endParaRPr lang="en-GB" altLang="en-US" i="1" dirty="0"/>
          </a:p>
          <a:p>
            <a:pPr marL="361950" indent="-341313" eaLnBrk="1" hangingPunct="1">
              <a:defRPr/>
            </a:pPr>
            <a:r>
              <a:rPr lang="en-GB" altLang="en-US" dirty="0"/>
              <a:t>17-year-old boy chose not to proceed with sex re-assignment surgery</a:t>
            </a:r>
          </a:p>
          <a:p>
            <a:pPr marL="361950" lvl="1" indent="-341313" eaLnBrk="1" hangingPunct="1">
              <a:buFont typeface="Arial" panose="020B0604020202020204" pitchFamily="34" charset="0"/>
              <a:buChar char="•"/>
              <a:defRPr/>
            </a:pPr>
            <a:r>
              <a:rPr lang="en-GB" altLang="en-US" dirty="0"/>
              <a:t>Intervention included teaching ‘male’ behaviours, mannerisms and social skills </a:t>
            </a:r>
          </a:p>
          <a:p>
            <a:pPr marL="361950" indent="-341313">
              <a:defRPr/>
            </a:pPr>
            <a:r>
              <a:rPr lang="en-GB" altLang="en-US" dirty="0"/>
              <a:t>By the end of therapy, no discrepancy between biological and psychological sexual identity</a:t>
            </a:r>
          </a:p>
          <a:p>
            <a:pPr>
              <a:defRPr/>
            </a:pPr>
            <a:endParaRPr lang="en-GB" dirty="0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GB" dirty="0"/>
              <a:t>Rekers and Lovaas (1974):</a:t>
            </a:r>
          </a:p>
          <a:p>
            <a:pPr>
              <a:defRPr/>
            </a:pPr>
            <a:r>
              <a:rPr lang="en-GB" dirty="0"/>
              <a:t>5-year-old boy on behavioural programme encouraging and reinforcing masculine behaviour, including playing with masculine toys and rough-and-tumble</a:t>
            </a:r>
          </a:p>
          <a:p>
            <a:pPr>
              <a:defRPr/>
            </a:pPr>
            <a:r>
              <a:rPr lang="en-GB" dirty="0"/>
              <a:t>Programme successful in changing the boy’s behaviour up to a two-year follow-up</a:t>
            </a:r>
          </a:p>
          <a:p>
            <a:pPr lvl="2" eaLnBrk="1" hangingPunct="1">
              <a:defRPr/>
            </a:pPr>
            <a:endParaRPr lang="en-GB" alt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D33751C-503A-DD47-A7F9-8F26C39C34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052513"/>
            <a:ext cx="4038600" cy="5073650"/>
          </a:xfrm>
        </p:spPr>
        <p:txBody>
          <a:bodyPr/>
          <a:lstStyle/>
          <a:p>
            <a:pPr marL="0" indent="0">
              <a:buNone/>
              <a:defRPr/>
            </a:pPr>
            <a:endParaRPr lang="en-GB" dirty="0"/>
          </a:p>
          <a:p>
            <a:pPr marL="0" indent="0">
              <a:buNone/>
              <a:defRPr/>
            </a:pPr>
            <a:endParaRPr lang="en-GB" dirty="0"/>
          </a:p>
          <a:p>
            <a:pPr marL="0" indent="0">
              <a:buNone/>
              <a:defRPr/>
            </a:pPr>
            <a:r>
              <a:rPr lang="en-GB" dirty="0"/>
              <a:t>American Psychological Association (2008):</a:t>
            </a:r>
          </a:p>
          <a:p>
            <a:pPr>
              <a:defRPr/>
            </a:pPr>
            <a:r>
              <a:rPr lang="en-GB" dirty="0"/>
              <a:t>Psychological therapy should be used to support individuals with any mental health problems as a consequence of their desire for, or experience of, sexual transition.</a:t>
            </a:r>
          </a:p>
          <a:p>
            <a:pPr>
              <a:defRPr/>
            </a:pPr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770</TotalTime>
  <Words>664</Words>
  <Application>Microsoft Office PowerPoint</Application>
  <PresentationFormat>On-screen Show (4:3)</PresentationFormat>
  <Paragraphs>93</Paragraphs>
  <Slides>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Courier New</vt:lpstr>
      <vt:lpstr>Tahoma</vt:lpstr>
      <vt:lpstr>Office Theme</vt:lpstr>
      <vt:lpstr>Gender Dysphoria</vt:lpstr>
      <vt:lpstr>DSM-5</vt:lpstr>
      <vt:lpstr>Different from Transvestism</vt:lpstr>
      <vt:lpstr>General Info</vt:lpstr>
      <vt:lpstr>Medical/Surgical Treatment</vt:lpstr>
      <vt:lpstr>Psychological Outcomes</vt:lpstr>
      <vt:lpstr>Psychological Interventions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Paraphilias</dc:title>
  <dc:creator>Paul</dc:creator>
  <cp:lastModifiedBy>Heathcock, Clara</cp:lastModifiedBy>
  <cp:revision>39</cp:revision>
  <dcterms:created xsi:type="dcterms:W3CDTF">2005-01-04T09:32:45Z</dcterms:created>
  <dcterms:modified xsi:type="dcterms:W3CDTF">2021-03-15T10:51:40Z</dcterms:modified>
</cp:coreProperties>
</file>