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10"/>
  </p:notesMasterIdLst>
  <p:sldIdLst>
    <p:sldId id="256" r:id="rId2"/>
    <p:sldId id="276" r:id="rId3"/>
    <p:sldId id="278" r:id="rId4"/>
    <p:sldId id="293" r:id="rId5"/>
    <p:sldId id="282" r:id="rId6"/>
    <p:sldId id="283" r:id="rId7"/>
    <p:sldId id="284" r:id="rId8"/>
    <p:sldId id="285" r:id="rId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A4ACE436-4691-4CAB-9B91-EC45B3E2F72A}"/>
    <pc:docChg chg="modSld">
      <pc:chgData name="Paul Bennett" userId="33a34068dc46463b" providerId="LiveId" clId="{A4ACE436-4691-4CAB-9B91-EC45B3E2F72A}" dt="2021-03-03T09:05:40" v="1" actId="20577"/>
      <pc:docMkLst>
        <pc:docMk/>
      </pc:docMkLst>
      <pc:sldChg chg="modSp mod">
        <pc:chgData name="Paul Bennett" userId="33a34068dc46463b" providerId="LiveId" clId="{A4ACE436-4691-4CAB-9B91-EC45B3E2F72A}" dt="2021-03-03T09:05:40" v="1" actId="20577"/>
        <pc:sldMkLst>
          <pc:docMk/>
          <pc:sldMk cId="0" sldId="293"/>
        </pc:sldMkLst>
        <pc:spChg chg="mod">
          <ac:chgData name="Paul Bennett" userId="33a34068dc46463b" providerId="LiveId" clId="{A4ACE436-4691-4CAB-9B91-EC45B3E2F72A}" dt="2021-03-03T09:05:40" v="1" actId="20577"/>
          <ac:spMkLst>
            <pc:docMk/>
            <pc:sldMk cId="0" sldId="293"/>
            <ac:spMk id="9219" creationId="{766D49A9-A581-3447-87F6-837933409A9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1C6EE4-9A53-9044-A02F-0F9E4F361F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7FF70A-06BC-7647-A5A7-0939DE61B2C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04D22CD-9A60-6D46-A3DC-47CE1A4C9DC2}" type="datetimeFigureOut">
              <a:rPr lang="en-US"/>
              <a:pPr>
                <a:defRPr/>
              </a:pPr>
              <a:t>3/10/2021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0748259-1B0C-5C46-A15D-5A438A1275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FAA3831-B622-2841-BA78-270919240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E3D2E-FB0F-C04F-948D-E3A0A7469A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85492-25F2-D341-B65D-3633344F6B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C58FF23-BE4A-0B4D-B8B5-1D74C4DB7FD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29884605-6260-214D-A97C-5277D54B0A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5A7308C1-9D5F-4E4C-971B-D1E3893345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665ECA73-0EB8-474F-97F9-2CC1EA695E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F4F6E2-AE17-DB4F-B216-765C000D0CC9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136A4078-E011-3341-A796-3184136EA4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F76F8757-1B41-BE40-A33C-7ADE08CD14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61C164E5-C9AA-F346-810D-C9CC32B24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D20FF2-EF81-7E48-8C24-8F9337A31185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27E6BAE8-F54A-314E-9B64-AA394E6225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45992CA1-27C2-0A47-BE97-64FE2305AD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072923C3-7DA6-314A-8829-CBEA581593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60BDE5-A0F9-894A-8EA5-CA0B8EA5D898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89EC3F33-0318-6C4E-9E3F-274BE58792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A865A981-E084-E341-977F-0BF2E6BF37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BAF04A8A-2FA3-8549-AD3B-F54060B5F4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FF85C3-B1AB-3443-BE50-1691A60A97D8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07D121FA-7D3C-2740-8448-D4C9194DBC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34C5093B-C475-2942-9217-A2CE566246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CF9FDAAB-4AD5-B244-8EF5-06D3514BED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456018-23D8-024B-8C6A-7C260022CC95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B8198C28-57A3-0445-8015-48CC15ACD8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D546DB9F-EDA0-0E43-8200-C1BA3655B6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03C6647F-13DA-3948-88CA-220ACDCF38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9D9C5B-EFEC-A841-80FA-76B8E972F4BD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892F584B-D943-EA47-B3EC-98A9842895A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4F48587F-F223-CD49-9E05-63D110A296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B706EA4C-0467-E54B-BA54-B9A74D2BF9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8E2B7E-DCD4-4E41-86EA-48245D427761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85D343FA-CE3D-C349-A822-18B1199C59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0E869026-B492-254B-973F-95355C1CBF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FE747928-3DEC-274E-A796-57B7FE79A4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AF1388-CC01-1948-B13C-AE7D52E56BC8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4E468-D6F4-644D-A373-6D70594D8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648D0-42FB-CB46-8228-A6CAE226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73F11-188F-C54C-BF80-CF3DFAD89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8E0C6-31AF-1948-A53F-845F44C80D9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6428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3A9B7-BA0E-0E4A-AF16-DA2974AA9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D489F-D54E-AD4D-827F-2B1EA122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28AF4-DC22-1644-BEAE-1834EA074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FCD3D-9A43-6C49-9911-A3D8354685A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4386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127F6-2008-F241-8DB5-5AE30A36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FF914-3956-B74C-A8E8-8BAC5EF81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20D57-1B65-7342-8F0D-22DCDA9A8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20D55-F841-7E46-9B84-406677B6EB4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3933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F616B-F6E2-A047-A1BB-E8D66DEC3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A7D0F-D2FC-4C44-9ADA-9BF86636F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C5C22-00DA-6C4C-B0E8-032C9A3FD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89C3F-1802-244A-9078-4B0A899F230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8690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A5F41-C029-2E44-8B00-D43F4EE36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9B0C0-C77E-6043-83D8-7AD366B6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19433-0832-EA41-BE86-073B927C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44F18-1DEE-774C-AF29-83AC900E459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7875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BF0F50-BD79-4447-8CAA-9CD90C4CE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E3DB1C-441F-944A-B6ED-E086C657D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F4C9BE-D490-AC4D-A26D-919E31B5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9873-55EF-8F42-A02E-89FEF8C60A9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422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7B32ED8-63FB-614A-9630-D52FC350F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344E574-0EFE-C14F-AB7D-545D821A5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AE80546-2AB3-D349-A8C8-C616E026D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1C48E-8291-634A-80ED-F99634C09D4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4399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A2C5EFE-42C1-E345-A458-238ED108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42A04D-D587-A449-AB13-5320E28CA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9F400B9-D9C7-1048-8139-D25274D5D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2FE3-71AA-B344-92FB-FED51CA1654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8520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C9B175B-3686-E048-8A8E-2F0B8B20E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7A7BA16-4CB3-2E40-A88F-7FD9B80E8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462576-DB55-5B48-AC50-B9ECA4AD3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F6848-8565-B54B-A195-D3E02423910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5905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6BDDE9-800C-3E42-BD7F-7BA8D592C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43B4B2-0E76-CC42-B97F-017BA8D5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45A2313-ACE2-C740-913B-8C5884AE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0F5B-450D-044F-8358-F5332554033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0190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14B0E60-FDA5-874B-A9A1-0ACBEB25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B7EBDD-BB00-F44C-AD94-7FD7348A2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D895028-F603-9548-ABE1-ABD4F1B4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5ED74-6B78-364A-94CB-1BD77C019C9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7604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C5DC2E3-D21B-0148-8876-5E93002ECD1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CBBD698-6271-0846-A6B9-28FD67E536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78482-67A2-7F4D-AE5E-D76A03C30A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BAE27-B63B-584C-B6DC-D0421D58C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B8466-8E7F-BE48-B1D0-3555A3049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D64DD9B-1FEB-4447-94D5-A1D10CCA4B1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8F99FBF6-A958-4AAF-AD34-54737E73EA0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339" y="29209"/>
            <a:ext cx="1179587" cy="1173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79C066D-0D19-2D4B-AE00-54EA5C8A84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z="4500" dirty="0">
                <a:latin typeface="Calibri Light" panose="020F0302020204030204" pitchFamily="34" charset="0"/>
                <a:cs typeface="Calibri Light" panose="020F0302020204030204" pitchFamily="34" charset="0"/>
              </a:rPr>
              <a:t>Transvestism</a:t>
            </a:r>
            <a:br>
              <a:rPr lang="en-GB" altLang="en-US" dirty="0"/>
            </a:br>
            <a:endParaRPr lang="en-GB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4D896A1-C308-3B48-A962-F50C063C91AB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DSM-5: Transvestism vs. Transvestic Disorder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39C1FC2B-4BD4-B84E-A723-02656E2B8FB3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1800" dirty="0"/>
              <a:t>The experience of intense sexual arousal from cross-dressing, as manifested by fantasies, urges or acts, for at least six months</a:t>
            </a:r>
          </a:p>
          <a:p>
            <a:pPr marL="0" indent="0" eaLnBrk="1" hangingPunct="1">
              <a:buNone/>
              <a:defRPr/>
            </a:pPr>
            <a:endParaRPr lang="en-GB" altLang="en-US" sz="1800" dirty="0"/>
          </a:p>
          <a:p>
            <a:pPr eaLnBrk="1" hangingPunct="1">
              <a:defRPr/>
            </a:pPr>
            <a:r>
              <a:rPr lang="en-GB" altLang="en-US" sz="1800" dirty="0"/>
              <a:t>These fantasies, sexual urges or behaviours cause clinically significant distress or impairment in social, occupational or other important areas of functioning</a:t>
            </a:r>
          </a:p>
          <a:p>
            <a:pPr marL="914400" lvl="2" indent="0" eaLnBrk="1" hangingPunct="1">
              <a:buFont typeface="Arial" panose="020B0604020202020204" pitchFamily="34" charset="0"/>
              <a:buNone/>
              <a:defRPr/>
            </a:pPr>
            <a:endParaRPr lang="en-GB" altLang="en-US" sz="1800" dirty="0"/>
          </a:p>
          <a:p>
            <a:pPr marL="9525" lvl="2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800" i="1" dirty="0"/>
              <a:t>Blanchard (2010)</a:t>
            </a:r>
          </a:p>
          <a:p>
            <a:pPr lvl="2" eaLnBrk="1" hangingPunct="1">
              <a:defRPr/>
            </a:pPr>
            <a:endParaRPr lang="en-GB" altLang="en-US" sz="1800" dirty="0"/>
          </a:p>
          <a:p>
            <a:pPr marL="361950" lvl="2" indent="-234950" eaLnBrk="1" hangingPunct="1">
              <a:defRPr/>
            </a:pPr>
            <a:r>
              <a:rPr lang="en-GB" altLang="en-US" sz="1800" dirty="0"/>
              <a:t>An ego-syntonic, well-adjusted transvestite could be classified as a transvestite for research or descriptive purposes without being diagnosed with a disorder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0105D0C-1EDD-9F41-B4BB-A40FA6A8B764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Big Survey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D827F99-1FFD-DE44-94EA-C1DB7FEC857E}"/>
              </a:ext>
            </a:extLst>
          </p:cNvPr>
          <p:cNvSpPr>
            <a:spLocks noGrp="1" noRot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GB" altLang="en-US" i="1" dirty="0"/>
              <a:t>Docter and Prince (1997), &gt;1,000 transvestites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40% experienced sexual excitement and orgasm ‘always’ or ‘often’ when they cross-dressed</a:t>
            </a:r>
          </a:p>
          <a:p>
            <a:pPr eaLnBrk="1" hangingPunct="1"/>
            <a:r>
              <a:rPr lang="en-GB" altLang="en-US" dirty="0"/>
              <a:t>9% had no sexual pleasure</a:t>
            </a:r>
          </a:p>
          <a:p>
            <a:pPr eaLnBrk="1" hangingPunct="1"/>
            <a:r>
              <a:rPr lang="en-GB" altLang="en-US" dirty="0"/>
              <a:t>87% exclusively heterosexual</a:t>
            </a:r>
          </a:p>
          <a:p>
            <a:pPr eaLnBrk="1" hangingPunct="1"/>
            <a:r>
              <a:rPr lang="en-GB" altLang="en-US" dirty="0"/>
              <a:t>83% were either married at the time of the survey or had been married</a:t>
            </a:r>
          </a:p>
          <a:p>
            <a:pPr eaLnBrk="1" hangingPunct="1"/>
            <a:r>
              <a:rPr lang="en-GB" altLang="en-US" dirty="0"/>
              <a:t>32% of wives knew they cross-dressed before marriage</a:t>
            </a:r>
          </a:p>
          <a:p>
            <a:pPr eaLnBrk="1" hangingPunct="1"/>
            <a:r>
              <a:rPr lang="en-GB" altLang="en-US" dirty="0"/>
              <a:t>28% completely accepting </a:t>
            </a:r>
          </a:p>
          <a:p>
            <a:pPr eaLnBrk="1" hangingPunct="1"/>
            <a:r>
              <a:rPr lang="en-GB" altLang="en-US" dirty="0"/>
              <a:t>19% ‘completely antagonistic’</a:t>
            </a:r>
          </a:p>
          <a:p>
            <a:pPr eaLnBrk="1" hangingPunct="1"/>
            <a:endParaRPr lang="en-GB" altLang="en-US" dirty="0"/>
          </a:p>
        </p:txBody>
      </p:sp>
      <p:sp>
        <p:nvSpPr>
          <p:cNvPr id="7172" name="Content Placeholder 4">
            <a:extLst>
              <a:ext uri="{FF2B5EF4-FFF2-40B4-BE49-F238E27FC236}">
                <a16:creationId xmlns:a16="http://schemas.microsoft.com/office/drawing/2014/main" id="{C27CC6A8-F40E-1E4C-B31F-4B32B285B4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altLang="en-US" dirty="0"/>
              <a:t>71% had cross-dressed in public</a:t>
            </a:r>
          </a:p>
          <a:p>
            <a:r>
              <a:rPr lang="en-GB" altLang="en-US" dirty="0"/>
              <a:t>10% had ridden on a bus or train while cross-dressed</a:t>
            </a:r>
          </a:p>
          <a:p>
            <a:r>
              <a:rPr lang="en-GB" altLang="en-US" dirty="0"/>
              <a:t>28% had eaten in restaurants</a:t>
            </a:r>
          </a:p>
          <a:p>
            <a:r>
              <a:rPr lang="en-GB" altLang="en-US" dirty="0"/>
              <a:t>26% used the ladies’ toilet</a:t>
            </a:r>
          </a:p>
          <a:p>
            <a:r>
              <a:rPr lang="en-GB" altLang="en-US" dirty="0"/>
              <a:t>22% had tried on feminine clothing in stores</a:t>
            </a:r>
          </a:p>
          <a:p>
            <a:r>
              <a:rPr lang="en-GB" altLang="en-US" dirty="0"/>
              <a:t>11% preferred their masculine self</a:t>
            </a:r>
          </a:p>
          <a:p>
            <a:r>
              <a:rPr lang="en-GB" altLang="en-US" dirty="0"/>
              <a:t>28% preferred their feminine self</a:t>
            </a:r>
          </a:p>
          <a:p>
            <a:r>
              <a:rPr lang="en-GB" altLang="en-US" dirty="0"/>
              <a:t>60% preferred each equally</a:t>
            </a:r>
          </a:p>
          <a:p>
            <a:r>
              <a:rPr lang="en-GB" altLang="en-US" dirty="0"/>
              <a:t>70% reported having purged their wardrobe on at least one occasion</a:t>
            </a:r>
          </a:p>
          <a:p>
            <a:r>
              <a:rPr lang="en-GB" altLang="en-US" dirty="0"/>
              <a:t>45% reported seeking counselling as a result of their feelings</a:t>
            </a:r>
          </a:p>
          <a:p>
            <a:endParaRPr lang="en-GB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CD250F8-2A56-BE4D-9916-CEE2BCC08C7D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Do Transvestites Experience Distress?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66D49A9-A581-3447-87F6-837933409A97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52388" lvl="1" indent="0" eaLnBrk="1" hangingPunct="1">
              <a:buNone/>
            </a:pPr>
            <a:r>
              <a:rPr lang="en-GB" altLang="en-US" sz="1800" i="1" dirty="0"/>
              <a:t>Brown et al. (1996)</a:t>
            </a:r>
            <a:br>
              <a:rPr lang="en-GB" altLang="en-US" sz="1800" i="1" dirty="0"/>
            </a:br>
            <a:endParaRPr lang="en-GB" altLang="en-US" sz="1800" i="1" dirty="0"/>
          </a:p>
          <a:p>
            <a:pPr lvl="2" eaLnBrk="1" hangingPunct="1"/>
            <a:r>
              <a:rPr lang="en-GB" altLang="en-US" sz="1800" dirty="0"/>
              <a:t>Examined scores of 188 non-treatment-seeking male cross-dressers on the NEO Personality Inventory (NEO-PI) and the Derogatis Sexual Functioning Inventory (DSFI)</a:t>
            </a:r>
          </a:p>
          <a:p>
            <a:pPr lvl="2" eaLnBrk="1" hangingPunct="1"/>
            <a:endParaRPr lang="en-GB" altLang="en-US" sz="1800" dirty="0"/>
          </a:p>
          <a:p>
            <a:pPr lvl="2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Scores were virtually indistinguishable from non-cross-dressing men using a measure of personality traits, a sexual functioning inventory and measures of psychological distress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51993CB7-55FA-6F41-A29E-16C5D4423E70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Aetiological Models</a:t>
            </a:r>
            <a:endParaRPr lang="en-US" alt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752FA80-27DD-4641-B26C-DC40C842FF84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GB" altLang="en-US" i="1" dirty="0"/>
              <a:t>Parental relationships/modelling</a:t>
            </a:r>
          </a:p>
          <a:p>
            <a:pPr marL="0" indent="0" eaLnBrk="1" hangingPunct="1">
              <a:buNone/>
              <a:defRPr/>
            </a:pPr>
            <a:endParaRPr lang="en-GB" altLang="en-US" dirty="0"/>
          </a:p>
          <a:p>
            <a:pPr marL="0" indent="0" eaLnBrk="1" hangingPunct="1">
              <a:buNone/>
              <a:defRPr/>
            </a:pPr>
            <a:r>
              <a:rPr lang="en-GB" altLang="en-US" dirty="0"/>
              <a:t>Newcomb (1985):</a:t>
            </a:r>
          </a:p>
          <a:p>
            <a:pPr marL="0" indent="0" eaLnBrk="1" hangingPunct="1">
              <a:buNone/>
              <a:defRPr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dirty="0"/>
              <a:t>Transvestite men more likely than other heterosexual men to characterize their parents as less sex-typed and more sex-reversed in terms of dependence and affiliation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dirty="0"/>
              <a:t>Suggested some form of modelling process may be involved</a:t>
            </a:r>
          </a:p>
          <a:p>
            <a:pPr marL="0" indent="0" eaLnBrk="1" hangingPunct="1">
              <a:buNone/>
              <a:defRPr/>
            </a:pPr>
            <a:endParaRPr lang="en-GB" altLang="en-US" dirty="0"/>
          </a:p>
          <a:p>
            <a:pPr marL="0" indent="0" eaLnBrk="1" hangingPunct="1">
              <a:buNone/>
              <a:defRPr/>
            </a:pPr>
            <a:r>
              <a:rPr lang="en-GB" altLang="en-US" i="1" dirty="0"/>
              <a:t>Psychoanalytic theory</a:t>
            </a:r>
          </a:p>
          <a:p>
            <a:pPr eaLnBrk="1" hangingPunct="1"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Zucker and Bradley (1995):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dirty="0"/>
              <a:t>Boys who develop transvestism have a higher separation rates from their mothers than is the norm, suggesting this reflecting their mothers’ aggressive attitudes towards men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25AEE35-933D-004F-9C1F-FAD95FA6FCE3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Psychoanalytic Models</a:t>
            </a:r>
            <a:endParaRPr lang="en-US" alt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0891A52-442D-2845-A306-BAABB8E2A8FB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95250" lvl="1" indent="0" eaLnBrk="1" hangingPunct="1">
              <a:lnSpc>
                <a:spcPct val="90000"/>
              </a:lnSpc>
              <a:buNone/>
            </a:pPr>
            <a:r>
              <a:rPr lang="en-GB" altLang="en-US" sz="1800" dirty="0"/>
              <a:t>Ovesey and Person (1973):</a:t>
            </a:r>
          </a:p>
          <a:p>
            <a:pPr lvl="2" eaLnBrk="1" hangingPunct="1">
              <a:lnSpc>
                <a:spcPct val="90000"/>
              </a:lnSpc>
            </a:pPr>
            <a:endParaRPr lang="en-GB" altLang="en-US" sz="1800" dirty="0"/>
          </a:p>
          <a:p>
            <a:pPr marL="757238" lvl="2" indent="-234950" eaLnBrk="1" hangingPunct="1">
              <a:lnSpc>
                <a:spcPct val="90000"/>
              </a:lnSpc>
            </a:pPr>
            <a:r>
              <a:rPr lang="en-GB" altLang="en-US" sz="1800" dirty="0"/>
              <a:t>Psychoanalytic processes that lead to transvestism occur after an individual has consolidated their sense of maleness</a:t>
            </a:r>
          </a:p>
          <a:p>
            <a:pPr marL="757238" lvl="4" indent="-234950" eaLnBrk="1" hangingPunct="1">
              <a:lnSpc>
                <a:spcPct val="90000"/>
              </a:lnSpc>
            </a:pPr>
            <a:endParaRPr lang="en-GB" altLang="en-US" sz="1800" dirty="0"/>
          </a:p>
          <a:p>
            <a:pPr marL="757238" lvl="2" indent="-234950" eaLnBrk="1" hangingPunct="1">
              <a:lnSpc>
                <a:spcPct val="90000"/>
              </a:lnSpc>
            </a:pPr>
            <a:r>
              <a:rPr lang="en-GB" altLang="en-US" sz="1800" dirty="0"/>
              <a:t>Their mother is typically warm and supportive, their father distant and threatening, even verbally or physically abusive; as a result, the mother turns towards her son for gratification</a:t>
            </a:r>
          </a:p>
          <a:p>
            <a:pPr marL="757238" lvl="2" indent="-234950" eaLnBrk="1" hangingPunct="1">
              <a:lnSpc>
                <a:spcPct val="90000"/>
              </a:lnSpc>
            </a:pPr>
            <a:endParaRPr lang="en-GB" altLang="en-US" sz="1800" dirty="0"/>
          </a:p>
          <a:p>
            <a:pPr marL="757238" lvl="2" indent="-234950" eaLnBrk="1" hangingPunct="1">
              <a:lnSpc>
                <a:spcPct val="90000"/>
              </a:lnSpc>
            </a:pPr>
            <a:r>
              <a:rPr lang="en-GB" altLang="en-US" sz="1800" dirty="0"/>
              <a:t>She is seductive in her closeness to the boy, but at the same time encourages his cross-dressing either overtly or covertly; in doing so, she is thought to be gratifying herself sexually, but repressing her real (sexual) interest by denying his masculinity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AA8C8E0-E761-4349-BE28-C0A1847C5920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Psychoanalytic Models</a:t>
            </a:r>
            <a:endParaRPr lang="en-US" altLang="en-US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1AC3D66-A0D7-B24A-BEA0-B169522978ED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altLang="en-US" dirty="0"/>
              <a:t>Ovesey and Person (1973), continued…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The child is gratified by her intimacy, but also feels guilty; he assumes that his mother wishes to dress him as a girl in order to placate his father; the intimacy of his mother and the perceived rivalry of his father prevent a successful resolution of the Oedipal complex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After childhood, the individual seeks to preserve the mother as a dependency object, and is attracted to women like his mother, who will accept or even encourage his cross-dressing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Adult transvestites resort to cross-dressing in periods of stress and wear female underclothing as a protective device; female clothes provide protection in three ways: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/>
          </a:p>
          <a:p>
            <a:pPr marL="1257300" lvl="2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altLang="en-US" dirty="0"/>
              <a:t>They symbolise the mother, and perpetuate dependency and continued need for her protection</a:t>
            </a:r>
          </a:p>
          <a:p>
            <a:pPr marL="1257300" lvl="2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altLang="en-US" dirty="0"/>
              <a:t>They symbol auto-castration, a token submission to male competitors, which wards off their retaliation</a:t>
            </a:r>
          </a:p>
          <a:p>
            <a:pPr marL="1257300" lvl="2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altLang="en-US" dirty="0"/>
              <a:t>They disguise masculinity to disarm rivals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93CFAD7-761F-D641-91C0-F96A9BA98D96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Psychoanalytic Models</a:t>
            </a:r>
            <a:endParaRPr lang="en-US" altLang="en-US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F4ED452-DC0F-554A-B319-CA1D2C28620B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altLang="en-US" dirty="0" err="1"/>
              <a:t>Ovesey</a:t>
            </a:r>
            <a:r>
              <a:rPr lang="en-GB" altLang="en-US" dirty="0"/>
              <a:t> and Person (1973), continued…</a:t>
            </a:r>
          </a:p>
          <a:p>
            <a:pPr eaLnBrk="1" hangingPunct="1"/>
            <a:endParaRPr lang="en-GB" altLang="en-US" dirty="0"/>
          </a:p>
          <a:p>
            <a:pPr lvl="2" eaLnBrk="1" hangingPunct="1"/>
            <a:r>
              <a:rPr lang="en-GB" altLang="en-US" dirty="0"/>
              <a:t>This confers on the individual an inflated sense of masculinity</a:t>
            </a:r>
          </a:p>
          <a:p>
            <a:pPr lvl="2" eaLnBrk="1" hangingPunct="1"/>
            <a:endParaRPr lang="en-GB" altLang="en-US" dirty="0"/>
          </a:p>
          <a:p>
            <a:pPr lvl="2" eaLnBrk="1" hangingPunct="1"/>
            <a:r>
              <a:rPr lang="en-GB" altLang="en-US" dirty="0"/>
              <a:t>Ovesey and Person (1973, p. 69) went so far as to suggest that ‘The transvestite is Superman in drag!’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684</Words>
  <Application>Microsoft Office PowerPoint</Application>
  <PresentationFormat>On-screen Show (4:3)</PresentationFormat>
  <Paragraphs>82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Tahoma</vt:lpstr>
      <vt:lpstr>Office Theme</vt:lpstr>
      <vt:lpstr>Transvestism </vt:lpstr>
      <vt:lpstr>DSM-5: Transvestism vs. Transvestic Disorder</vt:lpstr>
      <vt:lpstr>The Big Survey</vt:lpstr>
      <vt:lpstr>Do Transvestites Experience Distress?</vt:lpstr>
      <vt:lpstr>Aetiological Models</vt:lpstr>
      <vt:lpstr>Psychoanalytic Models</vt:lpstr>
      <vt:lpstr>Psychoanalytic Models</vt:lpstr>
      <vt:lpstr>Psychoanalytic Models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Paraphilias</dc:title>
  <dc:creator>Paul</dc:creator>
  <cp:lastModifiedBy>Heathcock, Clara</cp:lastModifiedBy>
  <cp:revision>39</cp:revision>
  <dcterms:created xsi:type="dcterms:W3CDTF">2005-01-04T09:32:45Z</dcterms:created>
  <dcterms:modified xsi:type="dcterms:W3CDTF">2021-03-10T17:42:44Z</dcterms:modified>
</cp:coreProperties>
</file>