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24" r:id="rId1"/>
  </p:sldMasterIdLst>
  <p:notesMasterIdLst>
    <p:notesMasterId r:id="rId31"/>
  </p:notesMasterIdLst>
  <p:sldIdLst>
    <p:sldId id="256" r:id="rId2"/>
    <p:sldId id="259" r:id="rId3"/>
    <p:sldId id="308" r:id="rId4"/>
    <p:sldId id="260" r:id="rId5"/>
    <p:sldId id="309" r:id="rId6"/>
    <p:sldId id="318" r:id="rId7"/>
    <p:sldId id="262" r:id="rId8"/>
    <p:sldId id="263" r:id="rId9"/>
    <p:sldId id="265" r:id="rId10"/>
    <p:sldId id="266" r:id="rId11"/>
    <p:sldId id="268" r:id="rId12"/>
    <p:sldId id="298" r:id="rId13"/>
    <p:sldId id="300" r:id="rId14"/>
    <p:sldId id="269" r:id="rId15"/>
    <p:sldId id="270" r:id="rId16"/>
    <p:sldId id="271" r:id="rId17"/>
    <p:sldId id="272" r:id="rId18"/>
    <p:sldId id="274" r:id="rId19"/>
    <p:sldId id="302" r:id="rId20"/>
    <p:sldId id="303" r:id="rId21"/>
    <p:sldId id="335" r:id="rId22"/>
    <p:sldId id="337" r:id="rId23"/>
    <p:sldId id="338" r:id="rId24"/>
    <p:sldId id="340" r:id="rId25"/>
    <p:sldId id="342" r:id="rId26"/>
    <p:sldId id="328" r:id="rId27"/>
    <p:sldId id="330" r:id="rId28"/>
    <p:sldId id="331" r:id="rId29"/>
    <p:sldId id="334" r:id="rId30"/>
  </p:sldIdLst>
  <p:sldSz cx="9144000" cy="6858000" type="screen4x3"/>
  <p:notesSz cx="6858000" cy="9144000"/>
  <p:defaultTextStyle>
    <a:defPPr>
      <a:defRPr lang="en-GB"/>
    </a:defPPr>
    <a:lvl1pPr algn="l" rtl="0" fontAlgn="base">
      <a:spcBef>
        <a:spcPct val="0"/>
      </a:spcBef>
      <a:spcAft>
        <a:spcPct val="0"/>
      </a:spcAft>
      <a:defRPr kern="1200">
        <a:solidFill>
          <a:schemeClr val="tx1"/>
        </a:solidFill>
        <a:latin typeface="Tahoma" panose="020B0604030504040204" pitchFamily="34" charset="0"/>
        <a:ea typeface="+mn-ea"/>
        <a:cs typeface="+mn-cs"/>
      </a:defRPr>
    </a:lvl1pPr>
    <a:lvl2pPr marL="457200" algn="l" rtl="0" fontAlgn="base">
      <a:spcBef>
        <a:spcPct val="0"/>
      </a:spcBef>
      <a:spcAft>
        <a:spcPct val="0"/>
      </a:spcAft>
      <a:defRPr kern="1200">
        <a:solidFill>
          <a:schemeClr val="tx1"/>
        </a:solidFill>
        <a:latin typeface="Tahoma" panose="020B0604030504040204" pitchFamily="34" charset="0"/>
        <a:ea typeface="+mn-ea"/>
        <a:cs typeface="+mn-cs"/>
      </a:defRPr>
    </a:lvl2pPr>
    <a:lvl3pPr marL="914400" algn="l" rtl="0" fontAlgn="base">
      <a:spcBef>
        <a:spcPct val="0"/>
      </a:spcBef>
      <a:spcAft>
        <a:spcPct val="0"/>
      </a:spcAft>
      <a:defRPr kern="1200">
        <a:solidFill>
          <a:schemeClr val="tx1"/>
        </a:solidFill>
        <a:latin typeface="Tahoma" panose="020B0604030504040204" pitchFamily="34" charset="0"/>
        <a:ea typeface="+mn-ea"/>
        <a:cs typeface="+mn-cs"/>
      </a:defRPr>
    </a:lvl3pPr>
    <a:lvl4pPr marL="1371600" algn="l" rtl="0" fontAlgn="base">
      <a:spcBef>
        <a:spcPct val="0"/>
      </a:spcBef>
      <a:spcAft>
        <a:spcPct val="0"/>
      </a:spcAft>
      <a:defRPr kern="1200">
        <a:solidFill>
          <a:schemeClr val="tx1"/>
        </a:solidFill>
        <a:latin typeface="Tahoma" panose="020B0604030504040204" pitchFamily="34" charset="0"/>
        <a:ea typeface="+mn-ea"/>
        <a:cs typeface="+mn-cs"/>
      </a:defRPr>
    </a:lvl4pPr>
    <a:lvl5pPr marL="1828800" algn="l" rtl="0" fontAlgn="base">
      <a:spcBef>
        <a:spcPct val="0"/>
      </a:spcBef>
      <a:spcAft>
        <a:spcPct val="0"/>
      </a:spcAft>
      <a:defRPr kern="1200">
        <a:solidFill>
          <a:schemeClr val="tx1"/>
        </a:solidFill>
        <a:latin typeface="Tahoma" panose="020B0604030504040204" pitchFamily="34" charset="0"/>
        <a:ea typeface="+mn-ea"/>
        <a:cs typeface="+mn-cs"/>
      </a:defRPr>
    </a:lvl5pPr>
    <a:lvl6pPr marL="2286000" algn="l" defTabSz="914400" rtl="0" eaLnBrk="1" latinLnBrk="0" hangingPunct="1">
      <a:defRPr kern="1200">
        <a:solidFill>
          <a:schemeClr val="tx1"/>
        </a:solidFill>
        <a:latin typeface="Tahoma" panose="020B0604030504040204" pitchFamily="34" charset="0"/>
        <a:ea typeface="+mn-ea"/>
        <a:cs typeface="+mn-cs"/>
      </a:defRPr>
    </a:lvl6pPr>
    <a:lvl7pPr marL="2743200" algn="l" defTabSz="914400" rtl="0" eaLnBrk="1" latinLnBrk="0" hangingPunct="1">
      <a:defRPr kern="1200">
        <a:solidFill>
          <a:schemeClr val="tx1"/>
        </a:solidFill>
        <a:latin typeface="Tahoma" panose="020B0604030504040204" pitchFamily="34" charset="0"/>
        <a:ea typeface="+mn-ea"/>
        <a:cs typeface="+mn-cs"/>
      </a:defRPr>
    </a:lvl7pPr>
    <a:lvl8pPr marL="3200400" algn="l" defTabSz="914400" rtl="0" eaLnBrk="1" latinLnBrk="0" hangingPunct="1">
      <a:defRPr kern="1200">
        <a:solidFill>
          <a:schemeClr val="tx1"/>
        </a:solidFill>
        <a:latin typeface="Tahoma" panose="020B0604030504040204" pitchFamily="34" charset="0"/>
        <a:ea typeface="+mn-ea"/>
        <a:cs typeface="+mn-cs"/>
      </a:defRPr>
    </a:lvl8pPr>
    <a:lvl9pPr marL="3657600" algn="l" defTabSz="914400" rtl="0" eaLnBrk="1" latinLnBrk="0" hangingPunct="1">
      <a:defRPr kern="1200">
        <a:solidFill>
          <a:schemeClr val="tx1"/>
        </a:solidFill>
        <a:latin typeface="Tahoma" panose="020B0604030504040204"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1" autoAdjust="0"/>
    <p:restoredTop sz="94674" autoAdjust="0"/>
  </p:normalViewPr>
  <p:slideViewPr>
    <p:cSldViewPr>
      <p:cViewPr varScale="1">
        <p:scale>
          <a:sx n="68" d="100"/>
          <a:sy n="68" d="100"/>
        </p:scale>
        <p:origin x="1446" y="60"/>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10722"/>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2B969781-D197-4F56-9862-5BD32386E134}"/>
              </a:ext>
            </a:extLst>
          </p:cNvPr>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pPr>
              <a:defRPr/>
            </a:pPr>
            <a:endParaRPr lang="en-GB" dirty="0"/>
          </a:p>
        </p:txBody>
      </p:sp>
      <p:sp>
        <p:nvSpPr>
          <p:cNvPr id="3" name="Date Placeholder 2">
            <a:extLst>
              <a:ext uri="{FF2B5EF4-FFF2-40B4-BE49-F238E27FC236}">
                <a16:creationId xmlns:a16="http://schemas.microsoft.com/office/drawing/2014/main" id="{349F33B1-8549-43F6-83E4-B5FDEE18864F}"/>
              </a:ext>
            </a:extLst>
          </p:cNvPr>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pPr>
              <a:defRPr/>
            </a:pPr>
            <a:fld id="{0F364499-FAE0-4793-9C77-BD1D2BD6BEDE}" type="datetimeFigureOut">
              <a:rPr lang="en-US"/>
              <a:pPr>
                <a:defRPr/>
              </a:pPr>
              <a:t>3/15/2021</a:t>
            </a:fld>
            <a:endParaRPr lang="en-GB" dirty="0"/>
          </a:p>
        </p:txBody>
      </p:sp>
      <p:sp>
        <p:nvSpPr>
          <p:cNvPr id="4" name="Slide Image Placeholder 3">
            <a:extLst>
              <a:ext uri="{FF2B5EF4-FFF2-40B4-BE49-F238E27FC236}">
                <a16:creationId xmlns:a16="http://schemas.microsoft.com/office/drawing/2014/main" id="{000DACD3-59B3-417F-BF83-0ACC52C1E46A}"/>
              </a:ext>
            </a:extLst>
          </p:cNvPr>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GB" noProof="0" dirty="0"/>
          </a:p>
        </p:txBody>
      </p:sp>
      <p:sp>
        <p:nvSpPr>
          <p:cNvPr id="5" name="Notes Placeholder 4">
            <a:extLst>
              <a:ext uri="{FF2B5EF4-FFF2-40B4-BE49-F238E27FC236}">
                <a16:creationId xmlns:a16="http://schemas.microsoft.com/office/drawing/2014/main" id="{199243C3-D0ED-43BB-BE19-CA10E9B74EA7}"/>
              </a:ext>
            </a:extLst>
          </p:cNvPr>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endParaRPr lang="en-GB" noProof="0"/>
          </a:p>
        </p:txBody>
      </p:sp>
      <p:sp>
        <p:nvSpPr>
          <p:cNvPr id="6" name="Footer Placeholder 5">
            <a:extLst>
              <a:ext uri="{FF2B5EF4-FFF2-40B4-BE49-F238E27FC236}">
                <a16:creationId xmlns:a16="http://schemas.microsoft.com/office/drawing/2014/main" id="{70F2BA4D-C9C3-4FE7-902F-03925488865A}"/>
              </a:ext>
            </a:extLst>
          </p:cNvPr>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pPr>
              <a:defRPr/>
            </a:pPr>
            <a:endParaRPr lang="en-GB" dirty="0"/>
          </a:p>
        </p:txBody>
      </p:sp>
      <p:sp>
        <p:nvSpPr>
          <p:cNvPr id="7" name="Slide Number Placeholder 6">
            <a:extLst>
              <a:ext uri="{FF2B5EF4-FFF2-40B4-BE49-F238E27FC236}">
                <a16:creationId xmlns:a16="http://schemas.microsoft.com/office/drawing/2014/main" id="{29195B5F-BE6F-4A26-B186-FE0C9C392557}"/>
              </a:ext>
            </a:extLst>
          </p:cNvPr>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4139A25D-072F-448F-B787-A81F2DB6F5BD}" type="slidenum">
              <a:rPr lang="en-GB" altLang="en-US"/>
              <a:pPr/>
              <a:t>‹#›</a:t>
            </a:fld>
            <a:endParaRPr lang="en-GB" altLang="en-US" dirty="0"/>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Slide Image Placeholder 1">
            <a:extLst>
              <a:ext uri="{FF2B5EF4-FFF2-40B4-BE49-F238E27FC236}">
                <a16:creationId xmlns:a16="http://schemas.microsoft.com/office/drawing/2014/main" id="{807D381F-6D7E-4D81-9323-5F05A5782738}"/>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3491" name="Notes Placeholder 2">
            <a:extLst>
              <a:ext uri="{FF2B5EF4-FFF2-40B4-BE49-F238E27FC236}">
                <a16:creationId xmlns:a16="http://schemas.microsoft.com/office/drawing/2014/main" id="{96412ACD-B8DF-4C5A-963A-66AE46929AAD}"/>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63492" name="Slide Number Placeholder 3">
            <a:extLst>
              <a:ext uri="{FF2B5EF4-FFF2-40B4-BE49-F238E27FC236}">
                <a16:creationId xmlns:a16="http://schemas.microsoft.com/office/drawing/2014/main" id="{EE7B16ED-137D-43AF-BC78-3F1F91DC18C2}"/>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A5A842BE-5333-4085-B916-76290B4647A0}" type="slidenum">
              <a:rPr lang="en-GB" altLang="en-US">
                <a:latin typeface="Tahoma" panose="020B0604030504040204" pitchFamily="34" charset="0"/>
              </a:rPr>
              <a:pPr eaLnBrk="1" hangingPunct="1">
                <a:spcBef>
                  <a:spcPct val="0"/>
                </a:spcBef>
              </a:pPr>
              <a:t>1</a:t>
            </a:fld>
            <a:endParaRPr lang="en-GB" altLang="en-US" dirty="0">
              <a:latin typeface="Tahoma" panose="020B0604030504040204" pitchFamily="34"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2" name="Slide Image Placeholder 1">
            <a:extLst>
              <a:ext uri="{FF2B5EF4-FFF2-40B4-BE49-F238E27FC236}">
                <a16:creationId xmlns:a16="http://schemas.microsoft.com/office/drawing/2014/main" id="{9C1FB9E8-6668-4367-8701-71CCAABED91A}"/>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7283" name="Notes Placeholder 2">
            <a:extLst>
              <a:ext uri="{FF2B5EF4-FFF2-40B4-BE49-F238E27FC236}">
                <a16:creationId xmlns:a16="http://schemas.microsoft.com/office/drawing/2014/main" id="{5E1167CC-9200-4FC5-A1E1-DE83360EC1B9}"/>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97284" name="Slide Number Placeholder 3">
            <a:extLst>
              <a:ext uri="{FF2B5EF4-FFF2-40B4-BE49-F238E27FC236}">
                <a16:creationId xmlns:a16="http://schemas.microsoft.com/office/drawing/2014/main" id="{B764C4BA-F551-4F5F-83A2-23B9E6248FBF}"/>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09635177-6FAA-4C94-9654-FE0D9FD3409C}" type="slidenum">
              <a:rPr lang="en-GB" altLang="en-US">
                <a:latin typeface="Tahoma" panose="020B0604030504040204" pitchFamily="34" charset="0"/>
              </a:rPr>
              <a:pPr eaLnBrk="1" hangingPunct="1">
                <a:spcBef>
                  <a:spcPct val="0"/>
                </a:spcBef>
              </a:pPr>
              <a:t>15</a:t>
            </a:fld>
            <a:endParaRPr lang="en-GB" altLang="en-US" dirty="0">
              <a:latin typeface="Tahoma" panose="020B0604030504040204" pitchFamily="34" charset="0"/>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6" name="Slide Image Placeholder 1">
            <a:extLst>
              <a:ext uri="{FF2B5EF4-FFF2-40B4-BE49-F238E27FC236}">
                <a16:creationId xmlns:a16="http://schemas.microsoft.com/office/drawing/2014/main" id="{97314FA5-E91A-48F0-81BF-A9A73A59F5FE}"/>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8307" name="Notes Placeholder 2">
            <a:extLst>
              <a:ext uri="{FF2B5EF4-FFF2-40B4-BE49-F238E27FC236}">
                <a16:creationId xmlns:a16="http://schemas.microsoft.com/office/drawing/2014/main" id="{CAF27706-9A8F-4123-AAE9-6C0A9C72762C}"/>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98308" name="Slide Number Placeholder 3">
            <a:extLst>
              <a:ext uri="{FF2B5EF4-FFF2-40B4-BE49-F238E27FC236}">
                <a16:creationId xmlns:a16="http://schemas.microsoft.com/office/drawing/2014/main" id="{14B1B1B7-E228-4262-8198-3F27BBF6C23B}"/>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FADBD504-D797-494E-8818-DE2CBE58E4D1}" type="slidenum">
              <a:rPr lang="en-GB" altLang="en-US">
                <a:latin typeface="Tahoma" panose="020B0604030504040204" pitchFamily="34" charset="0"/>
              </a:rPr>
              <a:pPr eaLnBrk="1" hangingPunct="1">
                <a:spcBef>
                  <a:spcPct val="0"/>
                </a:spcBef>
              </a:pPr>
              <a:t>16</a:t>
            </a:fld>
            <a:endParaRPr lang="en-GB" altLang="en-US" dirty="0">
              <a:latin typeface="Tahoma" panose="020B0604030504040204" pitchFamily="34" charset="0"/>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9330" name="Slide Image Placeholder 1">
            <a:extLst>
              <a:ext uri="{FF2B5EF4-FFF2-40B4-BE49-F238E27FC236}">
                <a16:creationId xmlns:a16="http://schemas.microsoft.com/office/drawing/2014/main" id="{1C339646-0940-4D31-ABEF-327A6D2ECAD9}"/>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9331" name="Notes Placeholder 2">
            <a:extLst>
              <a:ext uri="{FF2B5EF4-FFF2-40B4-BE49-F238E27FC236}">
                <a16:creationId xmlns:a16="http://schemas.microsoft.com/office/drawing/2014/main" id="{5E48C75C-E5AB-42A8-BFA0-8E7960B576A5}"/>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99332" name="Slide Number Placeholder 3">
            <a:extLst>
              <a:ext uri="{FF2B5EF4-FFF2-40B4-BE49-F238E27FC236}">
                <a16:creationId xmlns:a16="http://schemas.microsoft.com/office/drawing/2014/main" id="{1B32CF1C-4ECE-445D-97E4-CA53B49A589E}"/>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A00B1AA7-4949-4779-9A17-9664A5C85701}" type="slidenum">
              <a:rPr lang="en-GB" altLang="en-US">
                <a:latin typeface="Tahoma" panose="020B0604030504040204" pitchFamily="34" charset="0"/>
              </a:rPr>
              <a:pPr eaLnBrk="1" hangingPunct="1">
                <a:spcBef>
                  <a:spcPct val="0"/>
                </a:spcBef>
              </a:pPr>
              <a:t>17</a:t>
            </a:fld>
            <a:endParaRPr lang="en-GB" altLang="en-US" dirty="0">
              <a:latin typeface="Tahoma" panose="020B0604030504040204" pitchFamily="34" charset="0"/>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8" name="Slide Image Placeholder 1">
            <a:extLst>
              <a:ext uri="{FF2B5EF4-FFF2-40B4-BE49-F238E27FC236}">
                <a16:creationId xmlns:a16="http://schemas.microsoft.com/office/drawing/2014/main" id="{D196B806-59F6-4C47-B9D9-EE65540C4C32}"/>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1379" name="Notes Placeholder 2">
            <a:extLst>
              <a:ext uri="{FF2B5EF4-FFF2-40B4-BE49-F238E27FC236}">
                <a16:creationId xmlns:a16="http://schemas.microsoft.com/office/drawing/2014/main" id="{A2C137EC-9DE6-4685-9A5C-2FBC3CA7395B}"/>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101380" name="Slide Number Placeholder 3">
            <a:extLst>
              <a:ext uri="{FF2B5EF4-FFF2-40B4-BE49-F238E27FC236}">
                <a16:creationId xmlns:a16="http://schemas.microsoft.com/office/drawing/2014/main" id="{450A4CED-5B65-4148-8DD8-7ABF9975C93E}"/>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4E0D0893-C695-4A7D-9D9B-F7E1DF0981CC}" type="slidenum">
              <a:rPr lang="en-GB" altLang="en-US">
                <a:latin typeface="Tahoma" panose="020B0604030504040204" pitchFamily="34" charset="0"/>
              </a:rPr>
              <a:pPr eaLnBrk="1" hangingPunct="1">
                <a:spcBef>
                  <a:spcPct val="0"/>
                </a:spcBef>
              </a:pPr>
              <a:t>18</a:t>
            </a:fld>
            <a:endParaRPr lang="en-GB" altLang="en-US" dirty="0">
              <a:latin typeface="Tahoma" panose="020B0604030504040204" pitchFamily="34"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4" name="Slide Image Placeholder 1">
            <a:extLst>
              <a:ext uri="{FF2B5EF4-FFF2-40B4-BE49-F238E27FC236}">
                <a16:creationId xmlns:a16="http://schemas.microsoft.com/office/drawing/2014/main" id="{2DBB6FCC-531E-45AB-A3E9-51ABB3508DA9}"/>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4995" name="Notes Placeholder 2">
            <a:extLst>
              <a:ext uri="{FF2B5EF4-FFF2-40B4-BE49-F238E27FC236}">
                <a16:creationId xmlns:a16="http://schemas.microsoft.com/office/drawing/2014/main" id="{030BCBD4-875C-48C1-BE7D-E9EC72241D25}"/>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84996" name="Slide Number Placeholder 3">
            <a:extLst>
              <a:ext uri="{FF2B5EF4-FFF2-40B4-BE49-F238E27FC236}">
                <a16:creationId xmlns:a16="http://schemas.microsoft.com/office/drawing/2014/main" id="{51239C7B-EF9D-4924-9077-9F7A9E06EC22}"/>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1AAEBE83-6E7D-4373-B386-5A22A9A39FF9}" type="slidenum">
              <a:rPr lang="en-GB" altLang="en-US">
                <a:latin typeface="Tahoma" panose="020B0604030504040204" pitchFamily="34" charset="0"/>
              </a:rPr>
              <a:pPr eaLnBrk="1" hangingPunct="1">
                <a:spcBef>
                  <a:spcPct val="0"/>
                </a:spcBef>
              </a:pPr>
              <a:t>2</a:t>
            </a:fld>
            <a:endParaRPr lang="en-GB" altLang="en-US" dirty="0">
              <a:latin typeface="Tahoma" panose="020B060403050404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8" name="Slide Image Placeholder 1">
            <a:extLst>
              <a:ext uri="{FF2B5EF4-FFF2-40B4-BE49-F238E27FC236}">
                <a16:creationId xmlns:a16="http://schemas.microsoft.com/office/drawing/2014/main" id="{770D1DEC-A70F-4988-A963-1B4D1BBEFD22}"/>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6019" name="Notes Placeholder 2">
            <a:extLst>
              <a:ext uri="{FF2B5EF4-FFF2-40B4-BE49-F238E27FC236}">
                <a16:creationId xmlns:a16="http://schemas.microsoft.com/office/drawing/2014/main" id="{E1D13387-ED78-4098-AA95-773B7FF56FE0}"/>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86020" name="Slide Number Placeholder 3">
            <a:extLst>
              <a:ext uri="{FF2B5EF4-FFF2-40B4-BE49-F238E27FC236}">
                <a16:creationId xmlns:a16="http://schemas.microsoft.com/office/drawing/2014/main" id="{368A64B6-C7EB-431D-A465-1ACAE19B311E}"/>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0282AE4E-99C7-4138-A826-139DC12CC3DF}" type="slidenum">
              <a:rPr lang="en-GB" altLang="en-US">
                <a:latin typeface="Tahoma" panose="020B0604030504040204" pitchFamily="34" charset="0"/>
              </a:rPr>
              <a:pPr eaLnBrk="1" hangingPunct="1">
                <a:spcBef>
                  <a:spcPct val="0"/>
                </a:spcBef>
              </a:pPr>
              <a:t>4</a:t>
            </a:fld>
            <a:endParaRPr lang="en-GB" altLang="en-US" dirty="0">
              <a:latin typeface="Tahoma" panose="020B0604030504040204" pitchFamily="34"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066" name="Slide Image Placeholder 1">
            <a:extLst>
              <a:ext uri="{FF2B5EF4-FFF2-40B4-BE49-F238E27FC236}">
                <a16:creationId xmlns:a16="http://schemas.microsoft.com/office/drawing/2014/main" id="{F02C455B-9B85-4EFE-AE95-4F36B0C086EF}"/>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8067" name="Notes Placeholder 2">
            <a:extLst>
              <a:ext uri="{FF2B5EF4-FFF2-40B4-BE49-F238E27FC236}">
                <a16:creationId xmlns:a16="http://schemas.microsoft.com/office/drawing/2014/main" id="{A53CCBC1-8731-48FA-B0D2-07927C12E433}"/>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88068" name="Slide Number Placeholder 3">
            <a:extLst>
              <a:ext uri="{FF2B5EF4-FFF2-40B4-BE49-F238E27FC236}">
                <a16:creationId xmlns:a16="http://schemas.microsoft.com/office/drawing/2014/main" id="{1AA9B887-59E2-40C9-9F22-72475BB483E4}"/>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0D83705B-8BA6-4A20-BCC8-3F0427211023}" type="slidenum">
              <a:rPr lang="en-GB" altLang="en-US">
                <a:latin typeface="Tahoma" panose="020B0604030504040204" pitchFamily="34" charset="0"/>
              </a:rPr>
              <a:pPr eaLnBrk="1" hangingPunct="1">
                <a:spcBef>
                  <a:spcPct val="0"/>
                </a:spcBef>
              </a:pPr>
              <a:t>7</a:t>
            </a:fld>
            <a:endParaRPr lang="en-GB" altLang="en-US" dirty="0">
              <a:latin typeface="Tahoma" panose="020B0604030504040204" pitchFamily="34"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4" name="Slide Image Placeholder 1">
            <a:extLst>
              <a:ext uri="{FF2B5EF4-FFF2-40B4-BE49-F238E27FC236}">
                <a16:creationId xmlns:a16="http://schemas.microsoft.com/office/drawing/2014/main" id="{F3D8C8CB-9052-48B9-94E4-28F9F5683DD7}"/>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0115" name="Notes Placeholder 2">
            <a:extLst>
              <a:ext uri="{FF2B5EF4-FFF2-40B4-BE49-F238E27FC236}">
                <a16:creationId xmlns:a16="http://schemas.microsoft.com/office/drawing/2014/main" id="{BAA9E450-F30B-4D09-A504-F03A28F4107B}"/>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90116" name="Slide Number Placeholder 3">
            <a:extLst>
              <a:ext uri="{FF2B5EF4-FFF2-40B4-BE49-F238E27FC236}">
                <a16:creationId xmlns:a16="http://schemas.microsoft.com/office/drawing/2014/main" id="{9A471436-FA59-41B5-87A8-36AEE2016323}"/>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4CC2EB89-006F-4F34-B1DE-2C24F35B35C7}" type="slidenum">
              <a:rPr lang="en-GB" altLang="en-US">
                <a:latin typeface="Tahoma" panose="020B0604030504040204" pitchFamily="34" charset="0"/>
              </a:rPr>
              <a:pPr eaLnBrk="1" hangingPunct="1">
                <a:spcBef>
                  <a:spcPct val="0"/>
                </a:spcBef>
              </a:pPr>
              <a:t>8</a:t>
            </a:fld>
            <a:endParaRPr lang="en-GB" altLang="en-US" dirty="0">
              <a:latin typeface="Tahoma" panose="020B0604030504040204" pitchFamily="34"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62" name="Slide Image Placeholder 1">
            <a:extLst>
              <a:ext uri="{FF2B5EF4-FFF2-40B4-BE49-F238E27FC236}">
                <a16:creationId xmlns:a16="http://schemas.microsoft.com/office/drawing/2014/main" id="{F8DD6DCE-347C-469F-A774-4EA83E3F6D8C}"/>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2163" name="Notes Placeholder 2">
            <a:extLst>
              <a:ext uri="{FF2B5EF4-FFF2-40B4-BE49-F238E27FC236}">
                <a16:creationId xmlns:a16="http://schemas.microsoft.com/office/drawing/2014/main" id="{B1E28EB1-CE04-4C53-8507-17608561874D}"/>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92164" name="Slide Number Placeholder 3">
            <a:extLst>
              <a:ext uri="{FF2B5EF4-FFF2-40B4-BE49-F238E27FC236}">
                <a16:creationId xmlns:a16="http://schemas.microsoft.com/office/drawing/2014/main" id="{86C14E8F-38EB-4C0F-96C7-27092E711B43}"/>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00D3B121-3145-4341-998D-495271E6D297}" type="slidenum">
              <a:rPr lang="en-GB" altLang="en-US">
                <a:latin typeface="Tahoma" panose="020B0604030504040204" pitchFamily="34" charset="0"/>
              </a:rPr>
              <a:pPr eaLnBrk="1" hangingPunct="1">
                <a:spcBef>
                  <a:spcPct val="0"/>
                </a:spcBef>
              </a:pPr>
              <a:t>9</a:t>
            </a:fld>
            <a:endParaRPr lang="en-GB" altLang="en-US" dirty="0">
              <a:latin typeface="Tahoma" panose="020B0604030504040204" pitchFamily="34"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3186" name="Slide Image Placeholder 1">
            <a:extLst>
              <a:ext uri="{FF2B5EF4-FFF2-40B4-BE49-F238E27FC236}">
                <a16:creationId xmlns:a16="http://schemas.microsoft.com/office/drawing/2014/main" id="{563D471C-E936-469F-8B74-DC4E10E48783}"/>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3187" name="Notes Placeholder 2">
            <a:extLst>
              <a:ext uri="{FF2B5EF4-FFF2-40B4-BE49-F238E27FC236}">
                <a16:creationId xmlns:a16="http://schemas.microsoft.com/office/drawing/2014/main" id="{9F703F64-2C38-4602-8561-FF901A048CCF}"/>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93188" name="Slide Number Placeholder 3">
            <a:extLst>
              <a:ext uri="{FF2B5EF4-FFF2-40B4-BE49-F238E27FC236}">
                <a16:creationId xmlns:a16="http://schemas.microsoft.com/office/drawing/2014/main" id="{BC139385-B3E6-4E58-A0F7-A535745D831A}"/>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DE0B1B1D-001F-4FCE-9815-CDE73DA98546}" type="slidenum">
              <a:rPr lang="en-GB" altLang="en-US">
                <a:latin typeface="Tahoma" panose="020B0604030504040204" pitchFamily="34" charset="0"/>
              </a:rPr>
              <a:pPr eaLnBrk="1" hangingPunct="1">
                <a:spcBef>
                  <a:spcPct val="0"/>
                </a:spcBef>
              </a:pPr>
              <a:t>10</a:t>
            </a:fld>
            <a:endParaRPr lang="en-GB" altLang="en-US" dirty="0">
              <a:latin typeface="Tahoma" panose="020B0604030504040204" pitchFamily="34"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4" name="Slide Image Placeholder 1">
            <a:extLst>
              <a:ext uri="{FF2B5EF4-FFF2-40B4-BE49-F238E27FC236}">
                <a16:creationId xmlns:a16="http://schemas.microsoft.com/office/drawing/2014/main" id="{1E694D0F-545B-4797-9BAD-425D43888688}"/>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5235" name="Notes Placeholder 2">
            <a:extLst>
              <a:ext uri="{FF2B5EF4-FFF2-40B4-BE49-F238E27FC236}">
                <a16:creationId xmlns:a16="http://schemas.microsoft.com/office/drawing/2014/main" id="{CDF7413C-E2C6-4C12-8BEB-80FA809A6AA8}"/>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95236" name="Slide Number Placeholder 3">
            <a:extLst>
              <a:ext uri="{FF2B5EF4-FFF2-40B4-BE49-F238E27FC236}">
                <a16:creationId xmlns:a16="http://schemas.microsoft.com/office/drawing/2014/main" id="{CA2A35C1-2C75-452F-8B85-16CC39348C11}"/>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39666905-BCEA-47B2-8DE3-1B0B781A5BAE}" type="slidenum">
              <a:rPr lang="en-GB" altLang="en-US">
                <a:latin typeface="Tahoma" panose="020B0604030504040204" pitchFamily="34" charset="0"/>
              </a:rPr>
              <a:pPr eaLnBrk="1" hangingPunct="1">
                <a:spcBef>
                  <a:spcPct val="0"/>
                </a:spcBef>
              </a:pPr>
              <a:t>11</a:t>
            </a:fld>
            <a:endParaRPr lang="en-GB" altLang="en-US" dirty="0">
              <a:latin typeface="Tahoma" panose="020B0604030504040204" pitchFamily="34"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258" name="Slide Image Placeholder 1">
            <a:extLst>
              <a:ext uri="{FF2B5EF4-FFF2-40B4-BE49-F238E27FC236}">
                <a16:creationId xmlns:a16="http://schemas.microsoft.com/office/drawing/2014/main" id="{43A5215A-F001-45A0-B6CA-5DAD37CFC172}"/>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6259" name="Notes Placeholder 2">
            <a:extLst>
              <a:ext uri="{FF2B5EF4-FFF2-40B4-BE49-F238E27FC236}">
                <a16:creationId xmlns:a16="http://schemas.microsoft.com/office/drawing/2014/main" id="{0B953DDC-9FEE-467C-9524-0A202DCACD0A}"/>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96260" name="Slide Number Placeholder 3">
            <a:extLst>
              <a:ext uri="{FF2B5EF4-FFF2-40B4-BE49-F238E27FC236}">
                <a16:creationId xmlns:a16="http://schemas.microsoft.com/office/drawing/2014/main" id="{78B2173C-9B6E-4928-AA8C-D3F253C3CE1D}"/>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Calibri" panose="020F0502020204030204" pitchFamily="34" charset="0"/>
              </a:defRPr>
            </a:lvl1pPr>
            <a:lvl2pPr marL="742950" indent="-285750" eaLnBrk="0" hangingPunct="0">
              <a:spcBef>
                <a:spcPct val="30000"/>
              </a:spcBef>
              <a:defRPr sz="1200">
                <a:solidFill>
                  <a:schemeClr val="tx1"/>
                </a:solidFill>
                <a:latin typeface="Calibri" panose="020F0502020204030204" pitchFamily="34" charset="0"/>
              </a:defRPr>
            </a:lvl2pPr>
            <a:lvl3pPr marL="1143000" indent="-228600" eaLnBrk="0" hangingPunct="0">
              <a:spcBef>
                <a:spcPct val="30000"/>
              </a:spcBef>
              <a:defRPr sz="1200">
                <a:solidFill>
                  <a:schemeClr val="tx1"/>
                </a:solidFill>
                <a:latin typeface="Calibri" panose="020F0502020204030204" pitchFamily="34" charset="0"/>
              </a:defRPr>
            </a:lvl3pPr>
            <a:lvl4pPr marL="1600200" indent="-228600" eaLnBrk="0" hangingPunct="0">
              <a:spcBef>
                <a:spcPct val="30000"/>
              </a:spcBef>
              <a:defRPr sz="1200">
                <a:solidFill>
                  <a:schemeClr val="tx1"/>
                </a:solidFill>
                <a:latin typeface="Calibri" panose="020F0502020204030204" pitchFamily="34" charset="0"/>
              </a:defRPr>
            </a:lvl4pPr>
            <a:lvl5pPr marL="2057400" indent="-228600" eaLnBrk="0" hangingPunct="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eaLnBrk="1" hangingPunct="1">
              <a:spcBef>
                <a:spcPct val="0"/>
              </a:spcBef>
            </a:pPr>
            <a:fld id="{5D4438B2-1D95-4349-8083-65A520DB8F4A}" type="slidenum">
              <a:rPr lang="en-GB" altLang="en-US">
                <a:latin typeface="Tahoma" panose="020B0604030504040204" pitchFamily="34" charset="0"/>
              </a:rPr>
              <a:pPr eaLnBrk="1" hangingPunct="1">
                <a:spcBef>
                  <a:spcPct val="0"/>
                </a:spcBef>
              </a:pPr>
              <a:t>14</a:t>
            </a:fld>
            <a:endParaRPr lang="en-GB" altLang="en-US" dirty="0">
              <a:latin typeface="Tahoma" panose="020B060403050404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08779681-886B-4695-A670-DC45B992CAA0}"/>
              </a:ext>
            </a:extLst>
          </p:cNvPr>
          <p:cNvSpPr>
            <a:spLocks noGrp="1"/>
          </p:cNvSpPr>
          <p:nvPr>
            <p:ph type="dt" sz="half" idx="10"/>
          </p:nvPr>
        </p:nvSpPr>
        <p:spPr/>
        <p:txBody>
          <a:bodyPr/>
          <a:lstStyle>
            <a:lvl1pPr>
              <a:defRPr/>
            </a:lvl1pPr>
          </a:lstStyle>
          <a:p>
            <a:pPr>
              <a:defRPr/>
            </a:pPr>
            <a:endParaRPr lang="en-GB" dirty="0"/>
          </a:p>
        </p:txBody>
      </p:sp>
      <p:sp>
        <p:nvSpPr>
          <p:cNvPr id="5" name="Footer Placeholder 4">
            <a:extLst>
              <a:ext uri="{FF2B5EF4-FFF2-40B4-BE49-F238E27FC236}">
                <a16:creationId xmlns:a16="http://schemas.microsoft.com/office/drawing/2014/main" id="{14E60284-65C1-4037-86D0-4FEF8C338150}"/>
              </a:ext>
            </a:extLst>
          </p:cNvPr>
          <p:cNvSpPr>
            <a:spLocks noGrp="1"/>
          </p:cNvSpPr>
          <p:nvPr>
            <p:ph type="ftr" sz="quarter" idx="11"/>
          </p:nvPr>
        </p:nvSpPr>
        <p:spPr/>
        <p:txBody>
          <a:bodyPr/>
          <a:lstStyle>
            <a:lvl1pPr>
              <a:defRPr/>
            </a:lvl1pPr>
          </a:lstStyle>
          <a:p>
            <a:pPr>
              <a:defRPr/>
            </a:pPr>
            <a:endParaRPr lang="en-GB" dirty="0"/>
          </a:p>
        </p:txBody>
      </p:sp>
      <p:sp>
        <p:nvSpPr>
          <p:cNvPr id="6" name="Slide Number Placeholder 5">
            <a:extLst>
              <a:ext uri="{FF2B5EF4-FFF2-40B4-BE49-F238E27FC236}">
                <a16:creationId xmlns:a16="http://schemas.microsoft.com/office/drawing/2014/main" id="{64722B41-5F3C-441C-82E6-C3ADC57D535C}"/>
              </a:ext>
            </a:extLst>
          </p:cNvPr>
          <p:cNvSpPr>
            <a:spLocks noGrp="1"/>
          </p:cNvSpPr>
          <p:nvPr>
            <p:ph type="sldNum" sz="quarter" idx="12"/>
          </p:nvPr>
        </p:nvSpPr>
        <p:spPr/>
        <p:txBody>
          <a:bodyPr/>
          <a:lstStyle>
            <a:lvl1pPr>
              <a:defRPr/>
            </a:lvl1pPr>
          </a:lstStyle>
          <a:p>
            <a:fld id="{C3FB1F83-E33B-4B54-8BE4-2343A874DE22}" type="slidenum">
              <a:rPr lang="en-GB" altLang="en-US"/>
              <a:pPr/>
              <a:t>‹#›</a:t>
            </a:fld>
            <a:endParaRPr lang="en-GB" altLang="en-US" dirty="0"/>
          </a:p>
        </p:txBody>
      </p:sp>
    </p:spTree>
    <p:extLst>
      <p:ext uri="{BB962C8B-B14F-4D97-AF65-F5344CB8AC3E}">
        <p14:creationId xmlns:p14="http://schemas.microsoft.com/office/powerpoint/2010/main" val="393714982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49CD0DFA-605F-4801-A86F-B4E92B1E4301}"/>
              </a:ext>
            </a:extLst>
          </p:cNvPr>
          <p:cNvSpPr>
            <a:spLocks noGrp="1"/>
          </p:cNvSpPr>
          <p:nvPr>
            <p:ph type="dt" sz="half" idx="10"/>
          </p:nvPr>
        </p:nvSpPr>
        <p:spPr/>
        <p:txBody>
          <a:bodyPr/>
          <a:lstStyle>
            <a:lvl1pPr>
              <a:defRPr/>
            </a:lvl1pPr>
          </a:lstStyle>
          <a:p>
            <a:pPr>
              <a:defRPr/>
            </a:pPr>
            <a:endParaRPr lang="en-GB" dirty="0"/>
          </a:p>
        </p:txBody>
      </p:sp>
      <p:sp>
        <p:nvSpPr>
          <p:cNvPr id="5" name="Footer Placeholder 4">
            <a:extLst>
              <a:ext uri="{FF2B5EF4-FFF2-40B4-BE49-F238E27FC236}">
                <a16:creationId xmlns:a16="http://schemas.microsoft.com/office/drawing/2014/main" id="{2764A1F2-6F9D-49C1-8EE2-613528DDE9EC}"/>
              </a:ext>
            </a:extLst>
          </p:cNvPr>
          <p:cNvSpPr>
            <a:spLocks noGrp="1"/>
          </p:cNvSpPr>
          <p:nvPr>
            <p:ph type="ftr" sz="quarter" idx="11"/>
          </p:nvPr>
        </p:nvSpPr>
        <p:spPr/>
        <p:txBody>
          <a:bodyPr/>
          <a:lstStyle>
            <a:lvl1pPr>
              <a:defRPr/>
            </a:lvl1pPr>
          </a:lstStyle>
          <a:p>
            <a:pPr>
              <a:defRPr/>
            </a:pPr>
            <a:endParaRPr lang="en-GB" dirty="0"/>
          </a:p>
        </p:txBody>
      </p:sp>
      <p:sp>
        <p:nvSpPr>
          <p:cNvPr id="6" name="Slide Number Placeholder 5">
            <a:extLst>
              <a:ext uri="{FF2B5EF4-FFF2-40B4-BE49-F238E27FC236}">
                <a16:creationId xmlns:a16="http://schemas.microsoft.com/office/drawing/2014/main" id="{163FC620-EE0A-4620-B57F-3AE6AF258185}"/>
              </a:ext>
            </a:extLst>
          </p:cNvPr>
          <p:cNvSpPr>
            <a:spLocks noGrp="1"/>
          </p:cNvSpPr>
          <p:nvPr>
            <p:ph type="sldNum" sz="quarter" idx="12"/>
          </p:nvPr>
        </p:nvSpPr>
        <p:spPr/>
        <p:txBody>
          <a:bodyPr/>
          <a:lstStyle>
            <a:lvl1pPr>
              <a:defRPr/>
            </a:lvl1pPr>
          </a:lstStyle>
          <a:p>
            <a:fld id="{2A8246F5-EFBF-411E-9613-CDB509664205}" type="slidenum">
              <a:rPr lang="en-GB" altLang="en-US"/>
              <a:pPr/>
              <a:t>‹#›</a:t>
            </a:fld>
            <a:endParaRPr lang="en-GB" altLang="en-US" dirty="0"/>
          </a:p>
        </p:txBody>
      </p:sp>
    </p:spTree>
    <p:extLst>
      <p:ext uri="{BB962C8B-B14F-4D97-AF65-F5344CB8AC3E}">
        <p14:creationId xmlns:p14="http://schemas.microsoft.com/office/powerpoint/2010/main" val="30315717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E81D7C2E-A3F6-45A7-8C21-104270A33E15}"/>
              </a:ext>
            </a:extLst>
          </p:cNvPr>
          <p:cNvSpPr>
            <a:spLocks noGrp="1"/>
          </p:cNvSpPr>
          <p:nvPr>
            <p:ph type="dt" sz="half" idx="10"/>
          </p:nvPr>
        </p:nvSpPr>
        <p:spPr/>
        <p:txBody>
          <a:bodyPr/>
          <a:lstStyle>
            <a:lvl1pPr>
              <a:defRPr/>
            </a:lvl1pPr>
          </a:lstStyle>
          <a:p>
            <a:pPr>
              <a:defRPr/>
            </a:pPr>
            <a:endParaRPr lang="en-GB" dirty="0"/>
          </a:p>
        </p:txBody>
      </p:sp>
      <p:sp>
        <p:nvSpPr>
          <p:cNvPr id="5" name="Footer Placeholder 4">
            <a:extLst>
              <a:ext uri="{FF2B5EF4-FFF2-40B4-BE49-F238E27FC236}">
                <a16:creationId xmlns:a16="http://schemas.microsoft.com/office/drawing/2014/main" id="{1DB2F114-8CB5-4B62-BE6E-035042684350}"/>
              </a:ext>
            </a:extLst>
          </p:cNvPr>
          <p:cNvSpPr>
            <a:spLocks noGrp="1"/>
          </p:cNvSpPr>
          <p:nvPr>
            <p:ph type="ftr" sz="quarter" idx="11"/>
          </p:nvPr>
        </p:nvSpPr>
        <p:spPr/>
        <p:txBody>
          <a:bodyPr/>
          <a:lstStyle>
            <a:lvl1pPr>
              <a:defRPr/>
            </a:lvl1pPr>
          </a:lstStyle>
          <a:p>
            <a:pPr>
              <a:defRPr/>
            </a:pPr>
            <a:endParaRPr lang="en-GB" dirty="0"/>
          </a:p>
        </p:txBody>
      </p:sp>
      <p:sp>
        <p:nvSpPr>
          <p:cNvPr id="6" name="Slide Number Placeholder 5">
            <a:extLst>
              <a:ext uri="{FF2B5EF4-FFF2-40B4-BE49-F238E27FC236}">
                <a16:creationId xmlns:a16="http://schemas.microsoft.com/office/drawing/2014/main" id="{3D98DF41-4D23-4B13-B77B-E3369380FB18}"/>
              </a:ext>
            </a:extLst>
          </p:cNvPr>
          <p:cNvSpPr>
            <a:spLocks noGrp="1"/>
          </p:cNvSpPr>
          <p:nvPr>
            <p:ph type="sldNum" sz="quarter" idx="12"/>
          </p:nvPr>
        </p:nvSpPr>
        <p:spPr/>
        <p:txBody>
          <a:bodyPr/>
          <a:lstStyle>
            <a:lvl1pPr>
              <a:defRPr/>
            </a:lvl1pPr>
          </a:lstStyle>
          <a:p>
            <a:fld id="{40922166-7C54-40B2-8C66-39C85297970C}" type="slidenum">
              <a:rPr lang="en-GB" altLang="en-US"/>
              <a:pPr/>
              <a:t>‹#›</a:t>
            </a:fld>
            <a:endParaRPr lang="en-GB" altLang="en-US" dirty="0"/>
          </a:p>
        </p:txBody>
      </p:sp>
    </p:spTree>
    <p:extLst>
      <p:ext uri="{BB962C8B-B14F-4D97-AF65-F5344CB8AC3E}">
        <p14:creationId xmlns:p14="http://schemas.microsoft.com/office/powerpoint/2010/main" val="394895536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sz="3200"/>
            </a:lvl1pPr>
          </a:lstStyle>
          <a:p>
            <a:r>
              <a:rPr lang="en-US" dirty="0"/>
              <a:t>Click to edit Master title style</a:t>
            </a:r>
            <a:endParaRPr lang="en-GB" dirty="0"/>
          </a:p>
        </p:txBody>
      </p:sp>
      <p:sp>
        <p:nvSpPr>
          <p:cNvPr id="3" name="Content Placeholder 2"/>
          <p:cNvSpPr>
            <a:spLocks noGrp="1"/>
          </p:cNvSpPr>
          <p:nvPr>
            <p:ph idx="1"/>
          </p:nvPr>
        </p:nvSpPr>
        <p:spPr/>
        <p:txBody>
          <a:bodyPr/>
          <a:lstStyle>
            <a:lvl1pPr>
              <a:defRPr sz="1600"/>
            </a:lvl1pPr>
            <a:lvl2pPr>
              <a:defRPr sz="1600"/>
            </a:lvl2pPr>
            <a:lvl3pPr>
              <a:defRPr sz="1600"/>
            </a:lvl3pPr>
            <a:lvl4pPr>
              <a:defRPr sz="1600"/>
            </a:lvl4pPr>
            <a:lvl5pPr>
              <a:defRPr sz="16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
        <p:nvSpPr>
          <p:cNvPr id="4" name="Date Placeholder 3">
            <a:extLst>
              <a:ext uri="{FF2B5EF4-FFF2-40B4-BE49-F238E27FC236}">
                <a16:creationId xmlns:a16="http://schemas.microsoft.com/office/drawing/2014/main" id="{45744138-3112-4854-813F-49DF9F205605}"/>
              </a:ext>
            </a:extLst>
          </p:cNvPr>
          <p:cNvSpPr>
            <a:spLocks noGrp="1"/>
          </p:cNvSpPr>
          <p:nvPr>
            <p:ph type="dt" sz="half" idx="10"/>
          </p:nvPr>
        </p:nvSpPr>
        <p:spPr/>
        <p:txBody>
          <a:bodyPr/>
          <a:lstStyle>
            <a:lvl1pPr>
              <a:defRPr/>
            </a:lvl1pPr>
          </a:lstStyle>
          <a:p>
            <a:pPr>
              <a:defRPr/>
            </a:pPr>
            <a:endParaRPr lang="en-GB" dirty="0"/>
          </a:p>
        </p:txBody>
      </p:sp>
      <p:sp>
        <p:nvSpPr>
          <p:cNvPr id="5" name="Footer Placeholder 4">
            <a:extLst>
              <a:ext uri="{FF2B5EF4-FFF2-40B4-BE49-F238E27FC236}">
                <a16:creationId xmlns:a16="http://schemas.microsoft.com/office/drawing/2014/main" id="{B8A82378-C411-4637-BB8A-19CBD80E0106}"/>
              </a:ext>
            </a:extLst>
          </p:cNvPr>
          <p:cNvSpPr>
            <a:spLocks noGrp="1"/>
          </p:cNvSpPr>
          <p:nvPr>
            <p:ph type="ftr" sz="quarter" idx="11"/>
          </p:nvPr>
        </p:nvSpPr>
        <p:spPr/>
        <p:txBody>
          <a:bodyPr/>
          <a:lstStyle>
            <a:lvl1pPr>
              <a:defRPr/>
            </a:lvl1pPr>
          </a:lstStyle>
          <a:p>
            <a:pPr>
              <a:defRPr/>
            </a:pPr>
            <a:endParaRPr lang="en-GB" dirty="0"/>
          </a:p>
        </p:txBody>
      </p:sp>
      <p:sp>
        <p:nvSpPr>
          <p:cNvPr id="6" name="Slide Number Placeholder 5">
            <a:extLst>
              <a:ext uri="{FF2B5EF4-FFF2-40B4-BE49-F238E27FC236}">
                <a16:creationId xmlns:a16="http://schemas.microsoft.com/office/drawing/2014/main" id="{340D3936-0FD0-455D-8613-F2F7C6BD5579}"/>
              </a:ext>
            </a:extLst>
          </p:cNvPr>
          <p:cNvSpPr>
            <a:spLocks noGrp="1"/>
          </p:cNvSpPr>
          <p:nvPr>
            <p:ph type="sldNum" sz="quarter" idx="12"/>
          </p:nvPr>
        </p:nvSpPr>
        <p:spPr/>
        <p:txBody>
          <a:bodyPr/>
          <a:lstStyle>
            <a:lvl1pPr>
              <a:defRPr/>
            </a:lvl1pPr>
          </a:lstStyle>
          <a:p>
            <a:fld id="{407305B2-5319-4CA7-8F17-9F2E0A9C22FC}" type="slidenum">
              <a:rPr lang="en-GB" altLang="en-US"/>
              <a:pPr/>
              <a:t>‹#›</a:t>
            </a:fld>
            <a:endParaRPr lang="en-GB" altLang="en-US" dirty="0"/>
          </a:p>
        </p:txBody>
      </p:sp>
    </p:spTree>
    <p:extLst>
      <p:ext uri="{BB962C8B-B14F-4D97-AF65-F5344CB8AC3E}">
        <p14:creationId xmlns:p14="http://schemas.microsoft.com/office/powerpoint/2010/main" val="25575308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89C06400-384D-48C3-9C8E-47C085B17D5E}"/>
              </a:ext>
            </a:extLst>
          </p:cNvPr>
          <p:cNvSpPr>
            <a:spLocks noGrp="1"/>
          </p:cNvSpPr>
          <p:nvPr>
            <p:ph type="dt" sz="half" idx="10"/>
          </p:nvPr>
        </p:nvSpPr>
        <p:spPr/>
        <p:txBody>
          <a:bodyPr/>
          <a:lstStyle>
            <a:lvl1pPr>
              <a:defRPr/>
            </a:lvl1pPr>
          </a:lstStyle>
          <a:p>
            <a:pPr>
              <a:defRPr/>
            </a:pPr>
            <a:endParaRPr lang="en-GB" dirty="0"/>
          </a:p>
        </p:txBody>
      </p:sp>
      <p:sp>
        <p:nvSpPr>
          <p:cNvPr id="5" name="Footer Placeholder 4">
            <a:extLst>
              <a:ext uri="{FF2B5EF4-FFF2-40B4-BE49-F238E27FC236}">
                <a16:creationId xmlns:a16="http://schemas.microsoft.com/office/drawing/2014/main" id="{7BB9CC9A-FF80-4C89-8535-8D26F4CFF75D}"/>
              </a:ext>
            </a:extLst>
          </p:cNvPr>
          <p:cNvSpPr>
            <a:spLocks noGrp="1"/>
          </p:cNvSpPr>
          <p:nvPr>
            <p:ph type="ftr" sz="quarter" idx="11"/>
          </p:nvPr>
        </p:nvSpPr>
        <p:spPr/>
        <p:txBody>
          <a:bodyPr/>
          <a:lstStyle>
            <a:lvl1pPr>
              <a:defRPr/>
            </a:lvl1pPr>
          </a:lstStyle>
          <a:p>
            <a:pPr>
              <a:defRPr/>
            </a:pPr>
            <a:endParaRPr lang="en-GB" dirty="0"/>
          </a:p>
        </p:txBody>
      </p:sp>
      <p:sp>
        <p:nvSpPr>
          <p:cNvPr id="6" name="Slide Number Placeholder 5">
            <a:extLst>
              <a:ext uri="{FF2B5EF4-FFF2-40B4-BE49-F238E27FC236}">
                <a16:creationId xmlns:a16="http://schemas.microsoft.com/office/drawing/2014/main" id="{31E16FFA-A53E-4926-A470-2945B5380CC2}"/>
              </a:ext>
            </a:extLst>
          </p:cNvPr>
          <p:cNvSpPr>
            <a:spLocks noGrp="1"/>
          </p:cNvSpPr>
          <p:nvPr>
            <p:ph type="sldNum" sz="quarter" idx="12"/>
          </p:nvPr>
        </p:nvSpPr>
        <p:spPr/>
        <p:txBody>
          <a:bodyPr/>
          <a:lstStyle>
            <a:lvl1pPr>
              <a:defRPr/>
            </a:lvl1pPr>
          </a:lstStyle>
          <a:p>
            <a:fld id="{2487E85D-DA21-4D04-9F19-C9A91C928608}" type="slidenum">
              <a:rPr lang="en-GB" altLang="en-US"/>
              <a:pPr/>
              <a:t>‹#›</a:t>
            </a:fld>
            <a:endParaRPr lang="en-GB" altLang="en-US" dirty="0"/>
          </a:p>
        </p:txBody>
      </p:sp>
    </p:spTree>
    <p:extLst>
      <p:ext uri="{BB962C8B-B14F-4D97-AF65-F5344CB8AC3E}">
        <p14:creationId xmlns:p14="http://schemas.microsoft.com/office/powerpoint/2010/main" val="20022141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sz="3200"/>
            </a:lvl1pPr>
          </a:lstStyle>
          <a:p>
            <a:r>
              <a:rPr lang="en-US" dirty="0"/>
              <a:t>Click to edit Master title style</a:t>
            </a:r>
            <a:endParaRPr lang="en-GB" dirty="0"/>
          </a:p>
        </p:txBody>
      </p:sp>
      <p:sp>
        <p:nvSpPr>
          <p:cNvPr id="3" name="Content Placeholder 2"/>
          <p:cNvSpPr>
            <a:spLocks noGrp="1"/>
          </p:cNvSpPr>
          <p:nvPr>
            <p:ph sz="half" idx="1"/>
          </p:nvPr>
        </p:nvSpPr>
        <p:spPr>
          <a:xfrm>
            <a:off x="457200" y="1600200"/>
            <a:ext cx="4038600" cy="4525963"/>
          </a:xfrm>
        </p:spPr>
        <p:txBody>
          <a:bodyPr/>
          <a:lstStyle>
            <a:lvl1pPr>
              <a:defRPr sz="1600"/>
            </a:lvl1pPr>
            <a:lvl2pPr>
              <a:defRPr sz="1600"/>
            </a:lvl2pPr>
            <a:lvl3pPr>
              <a:defRPr sz="1600"/>
            </a:lvl3pPr>
            <a:lvl4pPr>
              <a:defRPr sz="1600"/>
            </a:lvl4pPr>
            <a:lvl5pPr>
              <a:defRPr sz="16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
        <p:nvSpPr>
          <p:cNvPr id="4" name="Content Placeholder 3"/>
          <p:cNvSpPr>
            <a:spLocks noGrp="1"/>
          </p:cNvSpPr>
          <p:nvPr>
            <p:ph sz="half" idx="2"/>
          </p:nvPr>
        </p:nvSpPr>
        <p:spPr>
          <a:xfrm>
            <a:off x="4648200" y="1600200"/>
            <a:ext cx="4038600" cy="4525963"/>
          </a:xfrm>
        </p:spPr>
        <p:txBody>
          <a:bodyPr/>
          <a:lstStyle>
            <a:lvl1pPr>
              <a:defRPr sz="1600"/>
            </a:lvl1pPr>
            <a:lvl2pPr>
              <a:defRPr sz="1600"/>
            </a:lvl2pPr>
            <a:lvl3pPr>
              <a:defRPr sz="1600"/>
            </a:lvl3pPr>
            <a:lvl4pPr>
              <a:defRPr sz="1600"/>
            </a:lvl4pPr>
            <a:lvl5pPr>
              <a:defRPr sz="16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
        <p:nvSpPr>
          <p:cNvPr id="5" name="Date Placeholder 3">
            <a:extLst>
              <a:ext uri="{FF2B5EF4-FFF2-40B4-BE49-F238E27FC236}">
                <a16:creationId xmlns:a16="http://schemas.microsoft.com/office/drawing/2014/main" id="{7EE9EC42-E873-4CB6-948E-2F1303E21597}"/>
              </a:ext>
            </a:extLst>
          </p:cNvPr>
          <p:cNvSpPr>
            <a:spLocks noGrp="1"/>
          </p:cNvSpPr>
          <p:nvPr>
            <p:ph type="dt" sz="half" idx="10"/>
          </p:nvPr>
        </p:nvSpPr>
        <p:spPr/>
        <p:txBody>
          <a:bodyPr/>
          <a:lstStyle>
            <a:lvl1pPr>
              <a:defRPr/>
            </a:lvl1pPr>
          </a:lstStyle>
          <a:p>
            <a:pPr>
              <a:defRPr/>
            </a:pPr>
            <a:endParaRPr lang="en-GB" dirty="0"/>
          </a:p>
        </p:txBody>
      </p:sp>
      <p:sp>
        <p:nvSpPr>
          <p:cNvPr id="6" name="Footer Placeholder 4">
            <a:extLst>
              <a:ext uri="{FF2B5EF4-FFF2-40B4-BE49-F238E27FC236}">
                <a16:creationId xmlns:a16="http://schemas.microsoft.com/office/drawing/2014/main" id="{C0FE479A-5CEE-49A0-862D-CF6B0BAF87E7}"/>
              </a:ext>
            </a:extLst>
          </p:cNvPr>
          <p:cNvSpPr>
            <a:spLocks noGrp="1"/>
          </p:cNvSpPr>
          <p:nvPr>
            <p:ph type="ftr" sz="quarter" idx="11"/>
          </p:nvPr>
        </p:nvSpPr>
        <p:spPr/>
        <p:txBody>
          <a:bodyPr/>
          <a:lstStyle>
            <a:lvl1pPr>
              <a:defRPr/>
            </a:lvl1pPr>
          </a:lstStyle>
          <a:p>
            <a:pPr>
              <a:defRPr/>
            </a:pPr>
            <a:endParaRPr lang="en-GB" dirty="0"/>
          </a:p>
        </p:txBody>
      </p:sp>
      <p:sp>
        <p:nvSpPr>
          <p:cNvPr id="7" name="Slide Number Placeholder 5">
            <a:extLst>
              <a:ext uri="{FF2B5EF4-FFF2-40B4-BE49-F238E27FC236}">
                <a16:creationId xmlns:a16="http://schemas.microsoft.com/office/drawing/2014/main" id="{BBA4D2A1-3B0E-4FB6-B0A5-D65A581A938B}"/>
              </a:ext>
            </a:extLst>
          </p:cNvPr>
          <p:cNvSpPr>
            <a:spLocks noGrp="1"/>
          </p:cNvSpPr>
          <p:nvPr>
            <p:ph type="sldNum" sz="quarter" idx="12"/>
          </p:nvPr>
        </p:nvSpPr>
        <p:spPr/>
        <p:txBody>
          <a:bodyPr/>
          <a:lstStyle>
            <a:lvl1pPr>
              <a:defRPr/>
            </a:lvl1pPr>
          </a:lstStyle>
          <a:p>
            <a:fld id="{F5DD256A-2F53-4847-A8C3-1392C5C5EFD9}" type="slidenum">
              <a:rPr lang="en-GB" altLang="en-US"/>
              <a:pPr/>
              <a:t>‹#›</a:t>
            </a:fld>
            <a:endParaRPr lang="en-GB" altLang="en-US" dirty="0"/>
          </a:p>
        </p:txBody>
      </p:sp>
    </p:spTree>
    <p:extLst>
      <p:ext uri="{BB962C8B-B14F-4D97-AF65-F5344CB8AC3E}">
        <p14:creationId xmlns:p14="http://schemas.microsoft.com/office/powerpoint/2010/main" val="350417898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3">
            <a:extLst>
              <a:ext uri="{FF2B5EF4-FFF2-40B4-BE49-F238E27FC236}">
                <a16:creationId xmlns:a16="http://schemas.microsoft.com/office/drawing/2014/main" id="{38C98851-266F-480C-8CBE-0616A8EEB90F}"/>
              </a:ext>
            </a:extLst>
          </p:cNvPr>
          <p:cNvSpPr>
            <a:spLocks noGrp="1"/>
          </p:cNvSpPr>
          <p:nvPr>
            <p:ph type="dt" sz="half" idx="10"/>
          </p:nvPr>
        </p:nvSpPr>
        <p:spPr/>
        <p:txBody>
          <a:bodyPr/>
          <a:lstStyle>
            <a:lvl1pPr>
              <a:defRPr/>
            </a:lvl1pPr>
          </a:lstStyle>
          <a:p>
            <a:pPr>
              <a:defRPr/>
            </a:pPr>
            <a:endParaRPr lang="en-GB" dirty="0"/>
          </a:p>
        </p:txBody>
      </p:sp>
      <p:sp>
        <p:nvSpPr>
          <p:cNvPr id="8" name="Footer Placeholder 4">
            <a:extLst>
              <a:ext uri="{FF2B5EF4-FFF2-40B4-BE49-F238E27FC236}">
                <a16:creationId xmlns:a16="http://schemas.microsoft.com/office/drawing/2014/main" id="{A80DCB2C-ABFA-4CDB-9A9D-131138CE81BE}"/>
              </a:ext>
            </a:extLst>
          </p:cNvPr>
          <p:cNvSpPr>
            <a:spLocks noGrp="1"/>
          </p:cNvSpPr>
          <p:nvPr>
            <p:ph type="ftr" sz="quarter" idx="11"/>
          </p:nvPr>
        </p:nvSpPr>
        <p:spPr/>
        <p:txBody>
          <a:bodyPr/>
          <a:lstStyle>
            <a:lvl1pPr>
              <a:defRPr/>
            </a:lvl1pPr>
          </a:lstStyle>
          <a:p>
            <a:pPr>
              <a:defRPr/>
            </a:pPr>
            <a:endParaRPr lang="en-GB" dirty="0"/>
          </a:p>
        </p:txBody>
      </p:sp>
      <p:sp>
        <p:nvSpPr>
          <p:cNvPr id="9" name="Slide Number Placeholder 5">
            <a:extLst>
              <a:ext uri="{FF2B5EF4-FFF2-40B4-BE49-F238E27FC236}">
                <a16:creationId xmlns:a16="http://schemas.microsoft.com/office/drawing/2014/main" id="{1B5B4CF4-D72D-4F1B-BFB1-9370E05558AF}"/>
              </a:ext>
            </a:extLst>
          </p:cNvPr>
          <p:cNvSpPr>
            <a:spLocks noGrp="1"/>
          </p:cNvSpPr>
          <p:nvPr>
            <p:ph type="sldNum" sz="quarter" idx="12"/>
          </p:nvPr>
        </p:nvSpPr>
        <p:spPr/>
        <p:txBody>
          <a:bodyPr/>
          <a:lstStyle>
            <a:lvl1pPr>
              <a:defRPr/>
            </a:lvl1pPr>
          </a:lstStyle>
          <a:p>
            <a:fld id="{8A1F549C-016D-4B53-B7D0-A35C6B7A04CC}" type="slidenum">
              <a:rPr lang="en-GB" altLang="en-US"/>
              <a:pPr/>
              <a:t>‹#›</a:t>
            </a:fld>
            <a:endParaRPr lang="en-GB" altLang="en-US" dirty="0"/>
          </a:p>
        </p:txBody>
      </p:sp>
    </p:spTree>
    <p:extLst>
      <p:ext uri="{BB962C8B-B14F-4D97-AF65-F5344CB8AC3E}">
        <p14:creationId xmlns:p14="http://schemas.microsoft.com/office/powerpoint/2010/main" val="19772928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3">
            <a:extLst>
              <a:ext uri="{FF2B5EF4-FFF2-40B4-BE49-F238E27FC236}">
                <a16:creationId xmlns:a16="http://schemas.microsoft.com/office/drawing/2014/main" id="{81C25902-C59A-4D5D-AC0D-6FAEC8AC7233}"/>
              </a:ext>
            </a:extLst>
          </p:cNvPr>
          <p:cNvSpPr>
            <a:spLocks noGrp="1"/>
          </p:cNvSpPr>
          <p:nvPr>
            <p:ph type="dt" sz="half" idx="10"/>
          </p:nvPr>
        </p:nvSpPr>
        <p:spPr/>
        <p:txBody>
          <a:bodyPr/>
          <a:lstStyle>
            <a:lvl1pPr>
              <a:defRPr/>
            </a:lvl1pPr>
          </a:lstStyle>
          <a:p>
            <a:pPr>
              <a:defRPr/>
            </a:pPr>
            <a:endParaRPr lang="en-GB" dirty="0"/>
          </a:p>
        </p:txBody>
      </p:sp>
      <p:sp>
        <p:nvSpPr>
          <p:cNvPr id="4" name="Footer Placeholder 4">
            <a:extLst>
              <a:ext uri="{FF2B5EF4-FFF2-40B4-BE49-F238E27FC236}">
                <a16:creationId xmlns:a16="http://schemas.microsoft.com/office/drawing/2014/main" id="{49FB9E93-B78D-4A6F-B782-43E65FA07F76}"/>
              </a:ext>
            </a:extLst>
          </p:cNvPr>
          <p:cNvSpPr>
            <a:spLocks noGrp="1"/>
          </p:cNvSpPr>
          <p:nvPr>
            <p:ph type="ftr" sz="quarter" idx="11"/>
          </p:nvPr>
        </p:nvSpPr>
        <p:spPr/>
        <p:txBody>
          <a:bodyPr/>
          <a:lstStyle>
            <a:lvl1pPr>
              <a:defRPr/>
            </a:lvl1pPr>
          </a:lstStyle>
          <a:p>
            <a:pPr>
              <a:defRPr/>
            </a:pPr>
            <a:endParaRPr lang="en-GB" dirty="0"/>
          </a:p>
        </p:txBody>
      </p:sp>
      <p:sp>
        <p:nvSpPr>
          <p:cNvPr id="5" name="Slide Number Placeholder 5">
            <a:extLst>
              <a:ext uri="{FF2B5EF4-FFF2-40B4-BE49-F238E27FC236}">
                <a16:creationId xmlns:a16="http://schemas.microsoft.com/office/drawing/2014/main" id="{99D55324-2D8E-4145-9FAB-E6CE69483B7D}"/>
              </a:ext>
            </a:extLst>
          </p:cNvPr>
          <p:cNvSpPr>
            <a:spLocks noGrp="1"/>
          </p:cNvSpPr>
          <p:nvPr>
            <p:ph type="sldNum" sz="quarter" idx="12"/>
          </p:nvPr>
        </p:nvSpPr>
        <p:spPr/>
        <p:txBody>
          <a:bodyPr/>
          <a:lstStyle>
            <a:lvl1pPr>
              <a:defRPr/>
            </a:lvl1pPr>
          </a:lstStyle>
          <a:p>
            <a:fld id="{4C350A6F-F1BA-437C-B0C2-324492BDAD8C}" type="slidenum">
              <a:rPr lang="en-GB" altLang="en-US"/>
              <a:pPr/>
              <a:t>‹#›</a:t>
            </a:fld>
            <a:endParaRPr lang="en-GB" altLang="en-US" dirty="0"/>
          </a:p>
        </p:txBody>
      </p:sp>
    </p:spTree>
    <p:extLst>
      <p:ext uri="{BB962C8B-B14F-4D97-AF65-F5344CB8AC3E}">
        <p14:creationId xmlns:p14="http://schemas.microsoft.com/office/powerpoint/2010/main" val="8266830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a:extLst>
              <a:ext uri="{FF2B5EF4-FFF2-40B4-BE49-F238E27FC236}">
                <a16:creationId xmlns:a16="http://schemas.microsoft.com/office/drawing/2014/main" id="{95ABE1AD-5856-4CCD-903E-14E6DD44FF2E}"/>
              </a:ext>
            </a:extLst>
          </p:cNvPr>
          <p:cNvSpPr>
            <a:spLocks noGrp="1"/>
          </p:cNvSpPr>
          <p:nvPr>
            <p:ph type="dt" sz="half" idx="10"/>
          </p:nvPr>
        </p:nvSpPr>
        <p:spPr/>
        <p:txBody>
          <a:bodyPr/>
          <a:lstStyle>
            <a:lvl1pPr>
              <a:defRPr/>
            </a:lvl1pPr>
          </a:lstStyle>
          <a:p>
            <a:pPr>
              <a:defRPr/>
            </a:pPr>
            <a:endParaRPr lang="en-GB" dirty="0"/>
          </a:p>
        </p:txBody>
      </p:sp>
      <p:sp>
        <p:nvSpPr>
          <p:cNvPr id="3" name="Footer Placeholder 4">
            <a:extLst>
              <a:ext uri="{FF2B5EF4-FFF2-40B4-BE49-F238E27FC236}">
                <a16:creationId xmlns:a16="http://schemas.microsoft.com/office/drawing/2014/main" id="{6F92A68A-1529-46FC-AA4D-5EA14171E2B5}"/>
              </a:ext>
            </a:extLst>
          </p:cNvPr>
          <p:cNvSpPr>
            <a:spLocks noGrp="1"/>
          </p:cNvSpPr>
          <p:nvPr>
            <p:ph type="ftr" sz="quarter" idx="11"/>
          </p:nvPr>
        </p:nvSpPr>
        <p:spPr/>
        <p:txBody>
          <a:bodyPr/>
          <a:lstStyle>
            <a:lvl1pPr>
              <a:defRPr/>
            </a:lvl1pPr>
          </a:lstStyle>
          <a:p>
            <a:pPr>
              <a:defRPr/>
            </a:pPr>
            <a:endParaRPr lang="en-GB" dirty="0"/>
          </a:p>
        </p:txBody>
      </p:sp>
      <p:sp>
        <p:nvSpPr>
          <p:cNvPr id="4" name="Slide Number Placeholder 5">
            <a:extLst>
              <a:ext uri="{FF2B5EF4-FFF2-40B4-BE49-F238E27FC236}">
                <a16:creationId xmlns:a16="http://schemas.microsoft.com/office/drawing/2014/main" id="{E8BF8735-43FC-43A4-B34A-4A55B2ADF665}"/>
              </a:ext>
            </a:extLst>
          </p:cNvPr>
          <p:cNvSpPr>
            <a:spLocks noGrp="1"/>
          </p:cNvSpPr>
          <p:nvPr>
            <p:ph type="sldNum" sz="quarter" idx="12"/>
          </p:nvPr>
        </p:nvSpPr>
        <p:spPr/>
        <p:txBody>
          <a:bodyPr/>
          <a:lstStyle>
            <a:lvl1pPr>
              <a:defRPr/>
            </a:lvl1pPr>
          </a:lstStyle>
          <a:p>
            <a:fld id="{90F61BEA-27EC-4F05-B397-63D2D3EEA61F}" type="slidenum">
              <a:rPr lang="en-GB" altLang="en-US"/>
              <a:pPr/>
              <a:t>‹#›</a:t>
            </a:fld>
            <a:endParaRPr lang="en-GB" altLang="en-US" dirty="0"/>
          </a:p>
        </p:txBody>
      </p:sp>
    </p:spTree>
    <p:extLst>
      <p:ext uri="{BB962C8B-B14F-4D97-AF65-F5344CB8AC3E}">
        <p14:creationId xmlns:p14="http://schemas.microsoft.com/office/powerpoint/2010/main" val="26135647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a:extLst>
              <a:ext uri="{FF2B5EF4-FFF2-40B4-BE49-F238E27FC236}">
                <a16:creationId xmlns:a16="http://schemas.microsoft.com/office/drawing/2014/main" id="{1021C82C-241A-4520-8A36-F14FAF8C665E}"/>
              </a:ext>
            </a:extLst>
          </p:cNvPr>
          <p:cNvSpPr>
            <a:spLocks noGrp="1"/>
          </p:cNvSpPr>
          <p:nvPr>
            <p:ph type="dt" sz="half" idx="10"/>
          </p:nvPr>
        </p:nvSpPr>
        <p:spPr/>
        <p:txBody>
          <a:bodyPr/>
          <a:lstStyle>
            <a:lvl1pPr>
              <a:defRPr/>
            </a:lvl1pPr>
          </a:lstStyle>
          <a:p>
            <a:pPr>
              <a:defRPr/>
            </a:pPr>
            <a:endParaRPr lang="en-GB" dirty="0"/>
          </a:p>
        </p:txBody>
      </p:sp>
      <p:sp>
        <p:nvSpPr>
          <p:cNvPr id="6" name="Footer Placeholder 4">
            <a:extLst>
              <a:ext uri="{FF2B5EF4-FFF2-40B4-BE49-F238E27FC236}">
                <a16:creationId xmlns:a16="http://schemas.microsoft.com/office/drawing/2014/main" id="{12DE26AB-F9D2-4EFC-BA1C-A9A867788C2E}"/>
              </a:ext>
            </a:extLst>
          </p:cNvPr>
          <p:cNvSpPr>
            <a:spLocks noGrp="1"/>
          </p:cNvSpPr>
          <p:nvPr>
            <p:ph type="ftr" sz="quarter" idx="11"/>
          </p:nvPr>
        </p:nvSpPr>
        <p:spPr/>
        <p:txBody>
          <a:bodyPr/>
          <a:lstStyle>
            <a:lvl1pPr>
              <a:defRPr/>
            </a:lvl1pPr>
          </a:lstStyle>
          <a:p>
            <a:pPr>
              <a:defRPr/>
            </a:pPr>
            <a:endParaRPr lang="en-GB" dirty="0"/>
          </a:p>
        </p:txBody>
      </p:sp>
      <p:sp>
        <p:nvSpPr>
          <p:cNvPr id="7" name="Slide Number Placeholder 5">
            <a:extLst>
              <a:ext uri="{FF2B5EF4-FFF2-40B4-BE49-F238E27FC236}">
                <a16:creationId xmlns:a16="http://schemas.microsoft.com/office/drawing/2014/main" id="{9B1FAF92-F4E9-4BB7-95BF-C049B3A569E5}"/>
              </a:ext>
            </a:extLst>
          </p:cNvPr>
          <p:cNvSpPr>
            <a:spLocks noGrp="1"/>
          </p:cNvSpPr>
          <p:nvPr>
            <p:ph type="sldNum" sz="quarter" idx="12"/>
          </p:nvPr>
        </p:nvSpPr>
        <p:spPr/>
        <p:txBody>
          <a:bodyPr/>
          <a:lstStyle>
            <a:lvl1pPr>
              <a:defRPr/>
            </a:lvl1pPr>
          </a:lstStyle>
          <a:p>
            <a:fld id="{F6530929-7657-4EE4-BFF3-DC3BF59092D6}" type="slidenum">
              <a:rPr lang="en-GB" altLang="en-US"/>
              <a:pPr/>
              <a:t>‹#›</a:t>
            </a:fld>
            <a:endParaRPr lang="en-GB" altLang="en-US" dirty="0"/>
          </a:p>
        </p:txBody>
      </p:sp>
    </p:spTree>
    <p:extLst>
      <p:ext uri="{BB962C8B-B14F-4D97-AF65-F5344CB8AC3E}">
        <p14:creationId xmlns:p14="http://schemas.microsoft.com/office/powerpoint/2010/main" val="372827475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GB"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a:extLst>
              <a:ext uri="{FF2B5EF4-FFF2-40B4-BE49-F238E27FC236}">
                <a16:creationId xmlns:a16="http://schemas.microsoft.com/office/drawing/2014/main" id="{C9DFFE9A-AAF3-43C8-8B48-53AAB96FB330}"/>
              </a:ext>
            </a:extLst>
          </p:cNvPr>
          <p:cNvSpPr>
            <a:spLocks noGrp="1"/>
          </p:cNvSpPr>
          <p:nvPr>
            <p:ph type="dt" sz="half" idx="10"/>
          </p:nvPr>
        </p:nvSpPr>
        <p:spPr/>
        <p:txBody>
          <a:bodyPr/>
          <a:lstStyle>
            <a:lvl1pPr>
              <a:defRPr/>
            </a:lvl1pPr>
          </a:lstStyle>
          <a:p>
            <a:pPr>
              <a:defRPr/>
            </a:pPr>
            <a:endParaRPr lang="en-GB" dirty="0"/>
          </a:p>
        </p:txBody>
      </p:sp>
      <p:sp>
        <p:nvSpPr>
          <p:cNvPr id="6" name="Footer Placeholder 4">
            <a:extLst>
              <a:ext uri="{FF2B5EF4-FFF2-40B4-BE49-F238E27FC236}">
                <a16:creationId xmlns:a16="http://schemas.microsoft.com/office/drawing/2014/main" id="{FA2E4090-5114-4A50-8FCE-24B483D26B23}"/>
              </a:ext>
            </a:extLst>
          </p:cNvPr>
          <p:cNvSpPr>
            <a:spLocks noGrp="1"/>
          </p:cNvSpPr>
          <p:nvPr>
            <p:ph type="ftr" sz="quarter" idx="11"/>
          </p:nvPr>
        </p:nvSpPr>
        <p:spPr/>
        <p:txBody>
          <a:bodyPr/>
          <a:lstStyle>
            <a:lvl1pPr>
              <a:defRPr/>
            </a:lvl1pPr>
          </a:lstStyle>
          <a:p>
            <a:pPr>
              <a:defRPr/>
            </a:pPr>
            <a:endParaRPr lang="en-GB" dirty="0"/>
          </a:p>
        </p:txBody>
      </p:sp>
      <p:sp>
        <p:nvSpPr>
          <p:cNvPr id="7" name="Slide Number Placeholder 5">
            <a:extLst>
              <a:ext uri="{FF2B5EF4-FFF2-40B4-BE49-F238E27FC236}">
                <a16:creationId xmlns:a16="http://schemas.microsoft.com/office/drawing/2014/main" id="{8EB4D8C8-7AE9-4AC6-8B3F-ED76832348E3}"/>
              </a:ext>
            </a:extLst>
          </p:cNvPr>
          <p:cNvSpPr>
            <a:spLocks noGrp="1"/>
          </p:cNvSpPr>
          <p:nvPr>
            <p:ph type="sldNum" sz="quarter" idx="12"/>
          </p:nvPr>
        </p:nvSpPr>
        <p:spPr/>
        <p:txBody>
          <a:bodyPr/>
          <a:lstStyle>
            <a:lvl1pPr>
              <a:defRPr/>
            </a:lvl1pPr>
          </a:lstStyle>
          <a:p>
            <a:fld id="{4832E7B7-C036-41A9-9FEA-D53AC2080939}" type="slidenum">
              <a:rPr lang="en-GB" altLang="en-US"/>
              <a:pPr/>
              <a:t>‹#›</a:t>
            </a:fld>
            <a:endParaRPr lang="en-GB" altLang="en-US" dirty="0"/>
          </a:p>
        </p:txBody>
      </p:sp>
    </p:spTree>
    <p:extLst>
      <p:ext uri="{BB962C8B-B14F-4D97-AF65-F5344CB8AC3E}">
        <p14:creationId xmlns:p14="http://schemas.microsoft.com/office/powerpoint/2010/main" val="13236976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Title Placeholder 1">
            <a:extLst>
              <a:ext uri="{FF2B5EF4-FFF2-40B4-BE49-F238E27FC236}">
                <a16:creationId xmlns:a16="http://schemas.microsoft.com/office/drawing/2014/main" id="{94DE6255-8D5C-4497-9C8D-6E259092B793}"/>
              </a:ext>
            </a:extLst>
          </p:cNvPr>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endParaRPr lang="en-GB" altLang="en-US"/>
          </a:p>
        </p:txBody>
      </p:sp>
      <p:sp>
        <p:nvSpPr>
          <p:cNvPr id="1027" name="Text Placeholder 2">
            <a:extLst>
              <a:ext uri="{FF2B5EF4-FFF2-40B4-BE49-F238E27FC236}">
                <a16:creationId xmlns:a16="http://schemas.microsoft.com/office/drawing/2014/main" id="{149C97D7-D520-4F57-9D55-EDB3C89206A5}"/>
              </a:ext>
            </a:extLst>
          </p:cNvPr>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endParaRPr lang="en-GB" altLang="en-US"/>
          </a:p>
        </p:txBody>
      </p:sp>
      <p:sp>
        <p:nvSpPr>
          <p:cNvPr id="4" name="Date Placeholder 3">
            <a:extLst>
              <a:ext uri="{FF2B5EF4-FFF2-40B4-BE49-F238E27FC236}">
                <a16:creationId xmlns:a16="http://schemas.microsoft.com/office/drawing/2014/main" id="{C637FCDE-5693-4BA8-9882-068D25D1DFF6}"/>
              </a:ext>
            </a:extLst>
          </p:cNvPr>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a:defRPr/>
            </a:pPr>
            <a:endParaRPr lang="en-GB" dirty="0"/>
          </a:p>
        </p:txBody>
      </p:sp>
      <p:sp>
        <p:nvSpPr>
          <p:cNvPr id="5" name="Footer Placeholder 4">
            <a:extLst>
              <a:ext uri="{FF2B5EF4-FFF2-40B4-BE49-F238E27FC236}">
                <a16:creationId xmlns:a16="http://schemas.microsoft.com/office/drawing/2014/main" id="{46CD9F08-BEC4-42A0-B4CF-15C409F81DB5}"/>
              </a:ext>
            </a:extLst>
          </p:cNvPr>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a:defRPr/>
            </a:pPr>
            <a:endParaRPr lang="en-GB" dirty="0"/>
          </a:p>
        </p:txBody>
      </p:sp>
      <p:sp>
        <p:nvSpPr>
          <p:cNvPr id="6" name="Slide Number Placeholder 5">
            <a:extLst>
              <a:ext uri="{FF2B5EF4-FFF2-40B4-BE49-F238E27FC236}">
                <a16:creationId xmlns:a16="http://schemas.microsoft.com/office/drawing/2014/main" id="{843B867A-A740-4EF6-877F-68E22D8649BC}"/>
              </a:ext>
            </a:extLst>
          </p:cNvPr>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4BA9CF8E-FCB6-4A3B-8304-4C6436A7D3DE}" type="slidenum">
              <a:rPr lang="en-GB" altLang="en-US"/>
              <a:pPr/>
              <a:t>‹#›</a:t>
            </a:fld>
            <a:endParaRPr lang="en-GB" altLang="en-US" dirty="0"/>
          </a:p>
        </p:txBody>
      </p:sp>
      <p:pic>
        <p:nvPicPr>
          <p:cNvPr id="3" name="Picture 2" descr="Icon&#10;&#10;Description automatically generated">
            <a:extLst>
              <a:ext uri="{FF2B5EF4-FFF2-40B4-BE49-F238E27FC236}">
                <a16:creationId xmlns:a16="http://schemas.microsoft.com/office/drawing/2014/main" id="{C78D90C5-5333-4B37-B189-0D6464B73C27}"/>
              </a:ext>
            </a:extLst>
          </p:cNvPr>
          <p:cNvPicPr>
            <a:picLocks noChangeAspect="1"/>
          </p:cNvPicPr>
          <p:nvPr userDrawn="1"/>
        </p:nvPicPr>
        <p:blipFill>
          <a:blip r:embed="rId13">
            <a:extLst>
              <a:ext uri="{28A0092B-C50C-407E-A947-70E740481C1C}">
                <a14:useLocalDpi xmlns:a14="http://schemas.microsoft.com/office/drawing/2010/main" val="0"/>
              </a:ext>
            </a:extLst>
          </a:blip>
          <a:stretch>
            <a:fillRect/>
          </a:stretch>
        </p:blipFill>
        <p:spPr>
          <a:xfrm>
            <a:off x="7719480" y="0"/>
            <a:ext cx="1424520" cy="1417638"/>
          </a:xfrm>
          <a:prstGeom prst="rect">
            <a:avLst/>
          </a:prstGeom>
        </p:spPr>
      </p:pic>
    </p:spTree>
  </p:cSld>
  <p:clrMap bg1="lt1" tx1="dk1" bg2="lt2" tx2="dk2" accent1="accent1" accent2="accent2" accent3="accent3" accent4="accent4" accent5="accent5" accent6="accent6" hlink="hlink" folHlink="folHlink"/>
  <p:sldLayoutIdLst>
    <p:sldLayoutId id="2147483942" r:id="rId1"/>
    <p:sldLayoutId id="2147483943" r:id="rId2"/>
    <p:sldLayoutId id="2147483944" r:id="rId3"/>
    <p:sldLayoutId id="2147483945" r:id="rId4"/>
    <p:sldLayoutId id="2147483946" r:id="rId5"/>
    <p:sldLayoutId id="2147483947" r:id="rId6"/>
    <p:sldLayoutId id="2147483948" r:id="rId7"/>
    <p:sldLayoutId id="2147483949" r:id="rId8"/>
    <p:sldLayoutId id="2147483950" r:id="rId9"/>
    <p:sldLayoutId id="2147483951" r:id="rId10"/>
    <p:sldLayoutId id="2147483952"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4.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8C173649-EC65-4CA4-82E1-AA6C7FD3A413}"/>
              </a:ext>
            </a:extLst>
          </p:cNvPr>
          <p:cNvSpPr>
            <a:spLocks noGrp="1" noChangeArrowheads="1"/>
          </p:cNvSpPr>
          <p:nvPr>
            <p:ph type="ctrTitle"/>
          </p:nvPr>
        </p:nvSpPr>
        <p:spPr/>
        <p:txBody>
          <a:bodyPr/>
          <a:lstStyle/>
          <a:p>
            <a:pPr eaLnBrk="1" hangingPunct="1"/>
            <a:r>
              <a:rPr lang="en-GB" altLang="en-US" sz="4500" dirty="0">
                <a:latin typeface="Calibri Light" panose="020F0302020204030204" pitchFamily="34" charset="0"/>
                <a:cs typeface="Calibri Light" panose="020F0302020204030204" pitchFamily="34" charset="0"/>
              </a:rPr>
              <a:t>Paedophilia</a:t>
            </a:r>
            <a:endParaRPr lang="en-GB" alt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a:extLst>
              <a:ext uri="{FF2B5EF4-FFF2-40B4-BE49-F238E27FC236}">
                <a16:creationId xmlns:a16="http://schemas.microsoft.com/office/drawing/2014/main" id="{5AD0AA03-6D29-4654-859A-457FD35CC3D9}"/>
              </a:ext>
            </a:extLst>
          </p:cNvPr>
          <p:cNvSpPr>
            <a:spLocks noGrp="1" noRot="1" noChangeArrowheads="1"/>
          </p:cNvSpPr>
          <p:nvPr>
            <p:ph type="title"/>
          </p:nvPr>
        </p:nvSpPr>
        <p:spPr/>
        <p:txBody>
          <a:bodyPr/>
          <a:lstStyle/>
          <a:p>
            <a:pPr algn="l" eaLnBrk="1" hangingPunct="1"/>
            <a:r>
              <a:rPr lang="en-GB" altLang="en-US" sz="3300" dirty="0">
                <a:latin typeface="Calibri Light" panose="020F0302020204030204" pitchFamily="34" charset="0"/>
                <a:cs typeface="Calibri Light" panose="020F0302020204030204" pitchFamily="34" charset="0"/>
              </a:rPr>
              <a:t>Proximal Factors</a:t>
            </a:r>
          </a:p>
        </p:txBody>
      </p:sp>
      <p:sp>
        <p:nvSpPr>
          <p:cNvPr id="22531" name="Rectangle 3">
            <a:extLst>
              <a:ext uri="{FF2B5EF4-FFF2-40B4-BE49-F238E27FC236}">
                <a16:creationId xmlns:a16="http://schemas.microsoft.com/office/drawing/2014/main" id="{2425FA6E-1B80-4176-9A2E-0CEA52160807}"/>
              </a:ext>
            </a:extLst>
          </p:cNvPr>
          <p:cNvSpPr>
            <a:spLocks noGrp="1" noRot="1" noChangeArrowheads="1"/>
          </p:cNvSpPr>
          <p:nvPr>
            <p:ph idx="1"/>
          </p:nvPr>
        </p:nvSpPr>
        <p:spPr/>
        <p:txBody>
          <a:bodyPr rtlCol="0">
            <a:normAutofit/>
          </a:bodyPr>
          <a:lstStyle/>
          <a:p>
            <a:pPr marL="0" indent="0" eaLnBrk="1" fontAlgn="auto" hangingPunct="1">
              <a:lnSpc>
                <a:spcPct val="90000"/>
              </a:lnSpc>
              <a:spcAft>
                <a:spcPts val="0"/>
              </a:spcAft>
              <a:buNone/>
              <a:defRPr/>
            </a:pPr>
            <a:r>
              <a:rPr lang="en-GB" sz="1800" i="1" dirty="0"/>
              <a:t>Pithers (1990) </a:t>
            </a:r>
          </a:p>
          <a:p>
            <a:pPr eaLnBrk="1" fontAlgn="auto" hangingPunct="1">
              <a:lnSpc>
                <a:spcPct val="90000"/>
              </a:lnSpc>
              <a:spcAft>
                <a:spcPts val="0"/>
              </a:spcAft>
              <a:defRPr/>
            </a:pPr>
            <a:endParaRPr lang="en-GB" sz="1800" dirty="0"/>
          </a:p>
          <a:p>
            <a:pPr lvl="2" eaLnBrk="1" fontAlgn="auto" hangingPunct="1">
              <a:lnSpc>
                <a:spcPct val="90000"/>
              </a:lnSpc>
              <a:spcAft>
                <a:spcPts val="0"/>
              </a:spcAft>
              <a:defRPr/>
            </a:pPr>
            <a:r>
              <a:rPr lang="en-GB" sz="1800" dirty="0"/>
              <a:t>Desire to engage in paedophile behaviour is frequently triggered by low mood as a result of stress or conflict</a:t>
            </a:r>
          </a:p>
          <a:p>
            <a:pPr lvl="2" eaLnBrk="1" fontAlgn="auto" hangingPunct="1">
              <a:lnSpc>
                <a:spcPct val="90000"/>
              </a:lnSpc>
              <a:spcAft>
                <a:spcPts val="0"/>
              </a:spcAft>
              <a:defRPr/>
            </a:pPr>
            <a:endParaRPr lang="en-GB" sz="1800" dirty="0"/>
          </a:p>
          <a:p>
            <a:pPr lvl="2" eaLnBrk="1" fontAlgn="auto" hangingPunct="1">
              <a:lnSpc>
                <a:spcPct val="90000"/>
              </a:lnSpc>
              <a:spcAft>
                <a:spcPts val="0"/>
              </a:spcAft>
              <a:defRPr/>
            </a:pPr>
            <a:r>
              <a:rPr lang="en-GB" sz="1800" dirty="0"/>
              <a:t>The individual seeks some way of decreasing these negative feelings, and allows himself to enter a high-risk situation – may appear the result of seemingly irrelevant decisions</a:t>
            </a:r>
          </a:p>
          <a:p>
            <a:pPr lvl="2" eaLnBrk="1" fontAlgn="auto" hangingPunct="1">
              <a:lnSpc>
                <a:spcPct val="90000"/>
              </a:lnSpc>
              <a:spcAft>
                <a:spcPts val="0"/>
              </a:spcAft>
              <a:defRPr/>
            </a:pPr>
            <a:endParaRPr lang="en-GB" sz="1800" dirty="0"/>
          </a:p>
          <a:p>
            <a:pPr lvl="2" eaLnBrk="1" fontAlgn="auto" hangingPunct="1">
              <a:lnSpc>
                <a:spcPct val="90000"/>
              </a:lnSpc>
              <a:spcAft>
                <a:spcPts val="0"/>
              </a:spcAft>
              <a:defRPr/>
            </a:pPr>
            <a:r>
              <a:rPr lang="en-GB" sz="1800" dirty="0"/>
              <a:t>Once in this situation, focuses on pleasure rather than the long-term negative outcomes to the situation, and as a result engages in some form of paedophile behaviour</a:t>
            </a:r>
          </a:p>
          <a:p>
            <a:pPr lvl="2" eaLnBrk="1" fontAlgn="auto" hangingPunct="1">
              <a:lnSpc>
                <a:spcPct val="90000"/>
              </a:lnSpc>
              <a:spcAft>
                <a:spcPts val="0"/>
              </a:spcAft>
              <a:defRPr/>
            </a:pPr>
            <a:endParaRPr lang="en-GB" sz="1800" dirty="0"/>
          </a:p>
          <a:p>
            <a:pPr lvl="2" eaLnBrk="1" fontAlgn="auto" hangingPunct="1">
              <a:lnSpc>
                <a:spcPct val="90000"/>
              </a:lnSpc>
              <a:spcAft>
                <a:spcPts val="0"/>
              </a:spcAft>
              <a:defRPr/>
            </a:pPr>
            <a:r>
              <a:rPr lang="en-GB" sz="1800" dirty="0"/>
              <a:t>Once the immediate ‘rush’ has receded, they may once more experience remorse, but feel out of control of their behaviour – a negative mood state that may trigger the cycle again</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a:extLst>
              <a:ext uri="{FF2B5EF4-FFF2-40B4-BE49-F238E27FC236}">
                <a16:creationId xmlns:a16="http://schemas.microsoft.com/office/drawing/2014/main" id="{F8645A96-967B-4801-BA23-4735E319AE1C}"/>
              </a:ext>
            </a:extLst>
          </p:cNvPr>
          <p:cNvSpPr>
            <a:spLocks noGrp="1" noRot="1" noChangeArrowheads="1"/>
          </p:cNvSpPr>
          <p:nvPr>
            <p:ph type="title"/>
          </p:nvPr>
        </p:nvSpPr>
        <p:spPr/>
        <p:txBody>
          <a:bodyPr/>
          <a:lstStyle/>
          <a:p>
            <a:pPr algn="l" eaLnBrk="1" hangingPunct="1"/>
            <a:r>
              <a:rPr lang="en-GB" altLang="en-US" sz="3300" dirty="0">
                <a:latin typeface="Calibri Light" panose="020F0302020204030204" pitchFamily="34" charset="0"/>
                <a:cs typeface="Calibri Light" panose="020F0302020204030204" pitchFamily="34" charset="0"/>
              </a:rPr>
              <a:t>Justifying Cognitions</a:t>
            </a:r>
          </a:p>
        </p:txBody>
      </p:sp>
      <p:sp>
        <p:nvSpPr>
          <p:cNvPr id="2" name="Content Placeholder 1">
            <a:extLst>
              <a:ext uri="{FF2B5EF4-FFF2-40B4-BE49-F238E27FC236}">
                <a16:creationId xmlns:a16="http://schemas.microsoft.com/office/drawing/2014/main" id="{C898EE54-38CD-49E0-AA49-28F9897446FE}"/>
              </a:ext>
            </a:extLst>
          </p:cNvPr>
          <p:cNvSpPr>
            <a:spLocks noGrp="1"/>
          </p:cNvSpPr>
          <p:nvPr>
            <p:ph sz="half" idx="1"/>
          </p:nvPr>
        </p:nvSpPr>
        <p:spPr/>
        <p:txBody>
          <a:bodyPr/>
          <a:lstStyle/>
          <a:p>
            <a:pPr marL="0" indent="0">
              <a:buNone/>
            </a:pPr>
            <a:r>
              <a:rPr lang="en-GB" i="1" dirty="0"/>
              <a:t>Malesky and Ennis (2004), internet distortions:</a:t>
            </a:r>
            <a:br>
              <a:rPr lang="en-GB" i="1" dirty="0"/>
            </a:br>
            <a:endParaRPr lang="en-GB" dirty="0"/>
          </a:p>
          <a:p>
            <a:r>
              <a:rPr lang="en-GB" dirty="0"/>
              <a:t>Justification:</a:t>
            </a:r>
          </a:p>
          <a:p>
            <a:endParaRPr lang="en-GB" dirty="0"/>
          </a:p>
          <a:p>
            <a:pPr lvl="1">
              <a:buFont typeface="Courier New" panose="02070309020205020404" pitchFamily="49" charset="0"/>
              <a:buChar char="o"/>
            </a:pPr>
            <a:r>
              <a:rPr lang="en-GB" dirty="0"/>
              <a:t>Moral justification (the act was beneficial to the child)</a:t>
            </a:r>
          </a:p>
          <a:p>
            <a:pPr lvl="1">
              <a:buFont typeface="Courier New" panose="02070309020205020404" pitchFamily="49" charset="0"/>
              <a:buChar char="o"/>
            </a:pPr>
            <a:r>
              <a:rPr lang="en-GB" dirty="0"/>
              <a:t>Psychological justification (the individual has an innate sexual orientation)</a:t>
            </a:r>
          </a:p>
          <a:p>
            <a:pPr lvl="1"/>
            <a:endParaRPr lang="en-GB" dirty="0"/>
          </a:p>
          <a:p>
            <a:r>
              <a:rPr lang="en-GB" dirty="0"/>
              <a:t> Palliative comparison:</a:t>
            </a:r>
          </a:p>
          <a:p>
            <a:endParaRPr lang="en-GB" dirty="0"/>
          </a:p>
          <a:p>
            <a:pPr lvl="1">
              <a:buFont typeface="Courier New" panose="02070309020205020404" pitchFamily="49" charset="0"/>
              <a:buChar char="o"/>
            </a:pPr>
            <a:r>
              <a:rPr lang="en-GB" dirty="0"/>
              <a:t>Downgrading the behaviour by comparing to other more heinous behaviours</a:t>
            </a:r>
          </a:p>
          <a:p>
            <a:pPr lvl="1"/>
            <a:endParaRPr lang="en-GB" dirty="0"/>
          </a:p>
          <a:p>
            <a:endParaRPr lang="en-GB" dirty="0"/>
          </a:p>
        </p:txBody>
      </p:sp>
      <p:sp>
        <p:nvSpPr>
          <p:cNvPr id="6" name="Content Placeholder 5">
            <a:extLst>
              <a:ext uri="{FF2B5EF4-FFF2-40B4-BE49-F238E27FC236}">
                <a16:creationId xmlns:a16="http://schemas.microsoft.com/office/drawing/2014/main" id="{1D6A8633-1DBB-4BA8-8ECE-FEEBD042CE45}"/>
              </a:ext>
            </a:extLst>
          </p:cNvPr>
          <p:cNvSpPr>
            <a:spLocks noGrp="1"/>
          </p:cNvSpPr>
          <p:nvPr>
            <p:ph sz="half" idx="2"/>
          </p:nvPr>
        </p:nvSpPr>
        <p:spPr/>
        <p:txBody>
          <a:bodyPr/>
          <a:lstStyle/>
          <a:p>
            <a:r>
              <a:rPr lang="en-GB" dirty="0"/>
              <a:t>Misperception of consequences:</a:t>
            </a:r>
          </a:p>
          <a:p>
            <a:endParaRPr lang="en-GB" dirty="0"/>
          </a:p>
          <a:p>
            <a:pPr lvl="1">
              <a:buFont typeface="Courier New" panose="02070309020205020404" pitchFamily="49" charset="0"/>
              <a:buChar char="o"/>
            </a:pPr>
            <a:r>
              <a:rPr lang="en-GB" dirty="0"/>
              <a:t>Minimizing (the child did not suffer)</a:t>
            </a:r>
          </a:p>
          <a:p>
            <a:pPr lvl="1">
              <a:buFont typeface="Courier New" panose="02070309020205020404" pitchFamily="49" charset="0"/>
              <a:buChar char="o"/>
            </a:pPr>
            <a:r>
              <a:rPr lang="en-GB" dirty="0"/>
              <a:t>Misattributing blame (it’s the parents’ fault)</a:t>
            </a:r>
          </a:p>
          <a:p>
            <a:pPr lvl="1">
              <a:buFont typeface="Courier New" panose="02070309020205020404" pitchFamily="49" charset="0"/>
              <a:buChar char="o"/>
            </a:pPr>
            <a:r>
              <a:rPr lang="en-GB" dirty="0"/>
              <a:t>Ignoring (I don’t care)</a:t>
            </a:r>
          </a:p>
          <a:p>
            <a:endParaRPr lang="en-GB" dirty="0"/>
          </a:p>
          <a:p>
            <a:r>
              <a:rPr lang="en-GB" dirty="0"/>
              <a:t>Devaluating and attributing blame to the victim:</a:t>
            </a:r>
          </a:p>
          <a:p>
            <a:endParaRPr lang="en-GB" dirty="0"/>
          </a:p>
          <a:p>
            <a:pPr lvl="1">
              <a:buFont typeface="Courier New" panose="02070309020205020404" pitchFamily="49" charset="0"/>
              <a:buChar char="o"/>
            </a:pPr>
            <a:r>
              <a:rPr lang="en-GB" dirty="0"/>
              <a:t>Dehumanization (she’s a slut anyway)</a:t>
            </a:r>
          </a:p>
          <a:p>
            <a:pPr lvl="1">
              <a:buFont typeface="Courier New" panose="02070309020205020404" pitchFamily="49" charset="0"/>
              <a:buChar char="o"/>
            </a:pPr>
            <a:r>
              <a:rPr lang="en-GB" dirty="0"/>
              <a:t>Attribution of blame (dressed like that she was asking for it)</a:t>
            </a:r>
          </a:p>
          <a:p>
            <a:endParaRPr lang="en-GB"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Title 1">
            <a:extLst>
              <a:ext uri="{FF2B5EF4-FFF2-40B4-BE49-F238E27FC236}">
                <a16:creationId xmlns:a16="http://schemas.microsoft.com/office/drawing/2014/main" id="{64A735B3-FD39-4AEB-AE68-7D6EDE08915C}"/>
              </a:ext>
            </a:extLst>
          </p:cNvPr>
          <p:cNvSpPr>
            <a:spLocks noGrp="1"/>
          </p:cNvSpPr>
          <p:nvPr>
            <p:ph type="title"/>
          </p:nvPr>
        </p:nvSpPr>
        <p:spPr/>
        <p:txBody>
          <a:bodyPr/>
          <a:lstStyle/>
          <a:p>
            <a:pPr eaLnBrk="1" hangingPunct="1"/>
            <a:r>
              <a:rPr lang="en-GB" altLang="en-US" sz="3300" dirty="0">
                <a:latin typeface="Calibri Light" panose="020F0302020204030204" pitchFamily="34" charset="0"/>
                <a:cs typeface="Calibri Light" panose="020F0302020204030204" pitchFamily="34" charset="0"/>
              </a:rPr>
              <a:t>Ward and Siegert’s (2002) Pathways Model</a:t>
            </a:r>
          </a:p>
        </p:txBody>
      </p:sp>
      <p:sp>
        <p:nvSpPr>
          <p:cNvPr id="47107" name="Content Placeholder 2">
            <a:extLst>
              <a:ext uri="{FF2B5EF4-FFF2-40B4-BE49-F238E27FC236}">
                <a16:creationId xmlns:a16="http://schemas.microsoft.com/office/drawing/2014/main" id="{E6484F20-766E-4F42-90BA-CAD8D4598B2A}"/>
              </a:ext>
            </a:extLst>
          </p:cNvPr>
          <p:cNvSpPr>
            <a:spLocks noGrp="1"/>
          </p:cNvSpPr>
          <p:nvPr>
            <p:ph sz="half" idx="1"/>
          </p:nvPr>
        </p:nvSpPr>
        <p:spPr/>
        <p:txBody>
          <a:bodyPr/>
          <a:lstStyle/>
          <a:p>
            <a:pPr marL="0" indent="0" eaLnBrk="1" hangingPunct="1">
              <a:buNone/>
            </a:pPr>
            <a:r>
              <a:rPr lang="en-GB" altLang="en-US" sz="1800" i="1" dirty="0"/>
              <a:t>Intimacy deficits</a:t>
            </a:r>
            <a:r>
              <a:rPr lang="en-GB" altLang="en-US" sz="1800" dirty="0"/>
              <a:t>: </a:t>
            </a:r>
          </a:p>
          <a:p>
            <a:pPr eaLnBrk="1" hangingPunct="1"/>
            <a:r>
              <a:rPr lang="en-GB" altLang="en-US" sz="1800" dirty="0"/>
              <a:t>The individual possesses normal ‘sexual scripts’ and typically offends when a partner is unavailable or during a period of sustained loneliness</a:t>
            </a:r>
          </a:p>
          <a:p>
            <a:pPr eaLnBrk="1" hangingPunct="1"/>
            <a:endParaRPr lang="en-GB" altLang="en-US" sz="1800" dirty="0"/>
          </a:p>
          <a:p>
            <a:pPr marL="0" indent="0" eaLnBrk="1" hangingPunct="1">
              <a:buNone/>
            </a:pPr>
            <a:r>
              <a:rPr lang="en-GB" altLang="en-US" sz="1800" i="1" dirty="0"/>
              <a:t>Antisocial cognitions:</a:t>
            </a:r>
            <a:endParaRPr lang="en-GB" altLang="en-US" sz="1800" dirty="0"/>
          </a:p>
          <a:p>
            <a:pPr eaLnBrk="1" hangingPunct="1"/>
            <a:r>
              <a:rPr lang="en-GB" altLang="en-US" sz="1800" dirty="0"/>
              <a:t>Strong antisocial beliefs, with no obligation to conform to societal norms</a:t>
            </a:r>
          </a:p>
          <a:p>
            <a:pPr eaLnBrk="1" hangingPunct="1"/>
            <a:r>
              <a:rPr lang="en-GB" altLang="en-US" sz="1800" dirty="0"/>
              <a:t>Enjoys inappropriate sexual activity as an exciting statement of their antisocial attitudes</a:t>
            </a:r>
          </a:p>
          <a:p>
            <a:pPr marL="0" indent="0" eaLnBrk="1" hangingPunct="1">
              <a:buNone/>
            </a:pPr>
            <a:endParaRPr lang="en-GB" altLang="en-US" dirty="0"/>
          </a:p>
          <a:p>
            <a:pPr eaLnBrk="1" hangingPunct="1"/>
            <a:endParaRPr lang="en-GB" altLang="en-US" dirty="0"/>
          </a:p>
        </p:txBody>
      </p:sp>
      <p:sp>
        <p:nvSpPr>
          <p:cNvPr id="2" name="Content Placeholder 1">
            <a:extLst>
              <a:ext uri="{FF2B5EF4-FFF2-40B4-BE49-F238E27FC236}">
                <a16:creationId xmlns:a16="http://schemas.microsoft.com/office/drawing/2014/main" id="{16CBA183-6301-419F-83B8-FBF38AE36230}"/>
              </a:ext>
            </a:extLst>
          </p:cNvPr>
          <p:cNvSpPr>
            <a:spLocks noGrp="1"/>
          </p:cNvSpPr>
          <p:nvPr>
            <p:ph sz="half" idx="2"/>
          </p:nvPr>
        </p:nvSpPr>
        <p:spPr/>
        <p:txBody>
          <a:bodyPr/>
          <a:lstStyle/>
          <a:p>
            <a:pPr marL="0" indent="0" eaLnBrk="1" hangingPunct="1">
              <a:buNone/>
            </a:pPr>
            <a:r>
              <a:rPr lang="en-GB" altLang="en-US" sz="1800" i="1" dirty="0"/>
              <a:t>Deviant sexual scripts:</a:t>
            </a:r>
          </a:p>
          <a:p>
            <a:pPr eaLnBrk="1" hangingPunct="1"/>
            <a:r>
              <a:rPr lang="en-GB" altLang="en-US" sz="1800" dirty="0"/>
              <a:t>‘Subtle’ distortions in sexual scripts, plus dysfunctional schema about nature of relationships</a:t>
            </a:r>
          </a:p>
          <a:p>
            <a:pPr eaLnBrk="1" hangingPunct="1"/>
            <a:r>
              <a:rPr lang="en-GB" altLang="en-US" sz="1800" dirty="0"/>
              <a:t>Prefers adult sexual partners</a:t>
            </a:r>
          </a:p>
          <a:p>
            <a:pPr eaLnBrk="1" hangingPunct="1"/>
            <a:r>
              <a:rPr lang="en-GB" altLang="en-US" sz="1800" dirty="0"/>
              <a:t>Fears intimacy and rejection from adults</a:t>
            </a:r>
          </a:p>
          <a:p>
            <a:pPr eaLnBrk="1" hangingPunct="1"/>
            <a:r>
              <a:rPr lang="en-GB" altLang="en-US" sz="1800" dirty="0"/>
              <a:t>Equates sexual relationships with emotionally intimate relationships</a:t>
            </a:r>
          </a:p>
          <a:p>
            <a:pPr eaLnBrk="1" hangingPunct="1"/>
            <a:r>
              <a:rPr lang="en-GB" altLang="en-US" sz="1800" dirty="0"/>
              <a:t>Experiences emotional needs as sexual needs, and seeks sexual relationships obsessively, particularly when lonely</a:t>
            </a:r>
          </a:p>
          <a:p>
            <a:endParaRPr lang="en-GB"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Title 1">
            <a:extLst>
              <a:ext uri="{FF2B5EF4-FFF2-40B4-BE49-F238E27FC236}">
                <a16:creationId xmlns:a16="http://schemas.microsoft.com/office/drawing/2014/main" id="{BC329259-856D-4FCA-9C2A-004B29C97516}"/>
              </a:ext>
            </a:extLst>
          </p:cNvPr>
          <p:cNvSpPr>
            <a:spLocks noGrp="1"/>
          </p:cNvSpPr>
          <p:nvPr>
            <p:ph type="title"/>
          </p:nvPr>
        </p:nvSpPr>
        <p:spPr>
          <a:xfrm>
            <a:off x="323528" y="332656"/>
            <a:ext cx="8229600" cy="1143000"/>
          </a:xfrm>
        </p:spPr>
        <p:txBody>
          <a:bodyPr/>
          <a:lstStyle/>
          <a:p>
            <a:pPr algn="l" eaLnBrk="1" hangingPunct="1"/>
            <a:r>
              <a:rPr lang="en-GB" altLang="en-US" sz="3300" dirty="0">
                <a:latin typeface="Calibri Light" panose="020F0302020204030204" pitchFamily="34" charset="0"/>
                <a:cs typeface="Calibri Light" panose="020F0302020204030204" pitchFamily="34" charset="0"/>
              </a:rPr>
              <a:t>Ward and </a:t>
            </a:r>
            <a:r>
              <a:rPr lang="en-GB" altLang="en-US" sz="3300" dirty="0" err="1">
                <a:latin typeface="Calibri Light" panose="020F0302020204030204" pitchFamily="34" charset="0"/>
                <a:cs typeface="Calibri Light" panose="020F0302020204030204" pitchFamily="34" charset="0"/>
              </a:rPr>
              <a:t>Siegert’s</a:t>
            </a:r>
            <a:r>
              <a:rPr lang="en-GB" altLang="en-US" sz="3300" dirty="0">
                <a:latin typeface="Calibri Light" panose="020F0302020204030204" pitchFamily="34" charset="0"/>
                <a:cs typeface="Calibri Light" panose="020F0302020204030204" pitchFamily="34" charset="0"/>
              </a:rPr>
              <a:t> (2002) Pathways Model</a:t>
            </a:r>
            <a:endParaRPr lang="en-US" altLang="en-US" sz="3300" dirty="0"/>
          </a:p>
        </p:txBody>
      </p:sp>
      <p:sp>
        <p:nvSpPr>
          <p:cNvPr id="49155" name="Content Placeholder 2">
            <a:extLst>
              <a:ext uri="{FF2B5EF4-FFF2-40B4-BE49-F238E27FC236}">
                <a16:creationId xmlns:a16="http://schemas.microsoft.com/office/drawing/2014/main" id="{3ECB9BCF-7B84-46C6-8EB0-2161B9488976}"/>
              </a:ext>
            </a:extLst>
          </p:cNvPr>
          <p:cNvSpPr>
            <a:spLocks noGrp="1"/>
          </p:cNvSpPr>
          <p:nvPr>
            <p:ph idx="1"/>
          </p:nvPr>
        </p:nvSpPr>
        <p:spPr/>
        <p:txBody>
          <a:bodyPr/>
          <a:lstStyle/>
          <a:p>
            <a:pPr marL="0" indent="0" eaLnBrk="1" hangingPunct="1">
              <a:buNone/>
            </a:pPr>
            <a:r>
              <a:rPr lang="en-GB" altLang="en-US" sz="2000" i="1" dirty="0"/>
              <a:t>Multiple pathway dysfunction</a:t>
            </a:r>
          </a:p>
          <a:p>
            <a:pPr eaLnBrk="1" hangingPunct="1"/>
            <a:endParaRPr lang="en-GB" altLang="en-US" sz="2000" i="1" dirty="0"/>
          </a:p>
          <a:p>
            <a:pPr marL="0" indent="0" eaLnBrk="1" hangingPunct="1">
              <a:buNone/>
            </a:pPr>
            <a:r>
              <a:rPr lang="en-GB" altLang="en-US" sz="2000" dirty="0"/>
              <a:t>‘Classic’ paedophiles:</a:t>
            </a:r>
          </a:p>
          <a:p>
            <a:pPr lvl="1" eaLnBrk="1" hangingPunct="1">
              <a:buFont typeface="Arial" panose="020B0604020202020204" pitchFamily="34" charset="0"/>
              <a:buChar char="•"/>
            </a:pPr>
            <a:r>
              <a:rPr lang="en-GB" altLang="en-US" sz="2000" dirty="0"/>
              <a:t>Choose children as their preferred sexual partners</a:t>
            </a:r>
          </a:p>
          <a:p>
            <a:pPr lvl="1" eaLnBrk="1" hangingPunct="1">
              <a:buFont typeface="Arial" panose="020B0604020202020204" pitchFamily="34" charset="0"/>
              <a:buChar char="•"/>
            </a:pPr>
            <a:r>
              <a:rPr lang="en-GB" altLang="en-US" sz="2000" dirty="0"/>
              <a:t>Characterized by intimacy and social skills deficits</a:t>
            </a:r>
          </a:p>
          <a:p>
            <a:pPr lvl="1" eaLnBrk="1" hangingPunct="1">
              <a:buFont typeface="Arial" panose="020B0604020202020204" pitchFamily="34" charset="0"/>
              <a:buChar char="•"/>
            </a:pPr>
            <a:r>
              <a:rPr lang="en-GB" altLang="en-US" sz="2000" dirty="0"/>
              <a:t>Engage in sexual acts as a means of emotional regulation</a:t>
            </a:r>
          </a:p>
          <a:p>
            <a:pPr lvl="1" eaLnBrk="1" hangingPunct="1">
              <a:buFont typeface="Arial" panose="020B0604020202020204" pitchFamily="34" charset="0"/>
              <a:buChar char="•"/>
            </a:pPr>
            <a:r>
              <a:rPr lang="en-GB" altLang="en-US" sz="2000" dirty="0"/>
              <a:t>Have cognitive distortions supportive of paedophile acts</a:t>
            </a:r>
          </a:p>
          <a:p>
            <a:pPr marL="457200" lvl="1" indent="0" eaLnBrk="1" hangingPunct="1">
              <a:buNone/>
            </a:pPr>
            <a:endParaRPr lang="en-GB" altLang="en-US" sz="2000" dirty="0"/>
          </a:p>
          <a:p>
            <a:pPr marL="9525" lvl="1" indent="0" eaLnBrk="1" hangingPunct="1">
              <a:buNone/>
            </a:pPr>
            <a:r>
              <a:rPr lang="en-GB" altLang="en-US" sz="2000" dirty="0"/>
              <a:t>Usually consider children as sexual beings who have the capacity to make their own decisions about when, where and with whom to have sex.</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2">
            <a:extLst>
              <a:ext uri="{FF2B5EF4-FFF2-40B4-BE49-F238E27FC236}">
                <a16:creationId xmlns:a16="http://schemas.microsoft.com/office/drawing/2014/main" id="{B23EA70C-9220-4BDC-9C85-3C22AF91F6EA}"/>
              </a:ext>
            </a:extLst>
          </p:cNvPr>
          <p:cNvSpPr>
            <a:spLocks noGrp="1" noRot="1" noChangeArrowheads="1"/>
          </p:cNvSpPr>
          <p:nvPr>
            <p:ph type="title"/>
          </p:nvPr>
        </p:nvSpPr>
        <p:spPr/>
        <p:txBody>
          <a:bodyPr/>
          <a:lstStyle/>
          <a:p>
            <a:pPr algn="l" eaLnBrk="1" hangingPunct="1"/>
            <a:r>
              <a:rPr lang="en-GB" altLang="en-US" sz="3300" dirty="0">
                <a:latin typeface="Calibri Light" panose="020F0302020204030204" pitchFamily="34" charset="0"/>
                <a:cs typeface="Calibri Light" panose="020F0302020204030204" pitchFamily="34" charset="0"/>
              </a:rPr>
              <a:t>Treating Paedophilia</a:t>
            </a:r>
          </a:p>
        </p:txBody>
      </p:sp>
      <p:sp>
        <p:nvSpPr>
          <p:cNvPr id="46083" name="Rectangle 3">
            <a:extLst>
              <a:ext uri="{FF2B5EF4-FFF2-40B4-BE49-F238E27FC236}">
                <a16:creationId xmlns:a16="http://schemas.microsoft.com/office/drawing/2014/main" id="{E5C77A2D-5AAA-4CFF-B981-007C42AFE87E}"/>
              </a:ext>
            </a:extLst>
          </p:cNvPr>
          <p:cNvSpPr>
            <a:spLocks noGrp="1" noRot="1" noChangeArrowheads="1"/>
          </p:cNvSpPr>
          <p:nvPr>
            <p:ph idx="1"/>
          </p:nvPr>
        </p:nvSpPr>
        <p:spPr/>
        <p:txBody>
          <a:bodyPr/>
          <a:lstStyle/>
          <a:p>
            <a:pPr eaLnBrk="1" hangingPunct="1"/>
            <a:r>
              <a:rPr lang="en-GB" altLang="en-US" sz="1800" dirty="0"/>
              <a:t>Treatment is usually initiated in a prison or a secure forensic facility</a:t>
            </a:r>
          </a:p>
          <a:p>
            <a:pPr eaLnBrk="1" hangingPunct="1"/>
            <a:endParaRPr lang="en-GB" altLang="en-US" sz="1800" dirty="0"/>
          </a:p>
          <a:p>
            <a:pPr eaLnBrk="1" hangingPunct="1"/>
            <a:r>
              <a:rPr lang="en-GB" altLang="en-US" sz="1800" dirty="0"/>
              <a:t>Only about 25% of those offered treatment choose to engage</a:t>
            </a:r>
          </a:p>
          <a:p>
            <a:pPr eaLnBrk="1" hangingPunct="1"/>
            <a:endParaRPr lang="en-GB" altLang="en-US" sz="1800" dirty="0"/>
          </a:p>
          <a:p>
            <a:pPr eaLnBrk="1" hangingPunct="1"/>
            <a:r>
              <a:rPr lang="en-GB" altLang="en-US" sz="1800" dirty="0"/>
              <a:t>Physical treatments:</a:t>
            </a:r>
          </a:p>
          <a:p>
            <a:pPr marL="1162050" lvl="3" indent="-223838" eaLnBrk="1" hangingPunct="1">
              <a:buFont typeface="Courier New" panose="02070309020205020404" pitchFamily="49" charset="0"/>
              <a:buChar char="o"/>
            </a:pPr>
            <a:r>
              <a:rPr lang="en-GB" altLang="en-US" sz="1800" dirty="0"/>
              <a:t>Castration and neurosurgery are no longer considered ethically acceptable</a:t>
            </a:r>
          </a:p>
          <a:p>
            <a:pPr marL="1162050" lvl="3" indent="-223838" eaLnBrk="1" hangingPunct="1">
              <a:buFont typeface="Courier New" panose="02070309020205020404" pitchFamily="49" charset="0"/>
              <a:buChar char="o"/>
            </a:pPr>
            <a:r>
              <a:rPr lang="en-GB" altLang="en-US" sz="1800" dirty="0"/>
              <a:t>Chemical approaches involving administration of drugs that block the production or action of androgens still in use</a:t>
            </a:r>
          </a:p>
          <a:p>
            <a:pPr lvl="3" eaLnBrk="1" hangingPunct="1"/>
            <a:endParaRPr lang="en-GB" altLang="en-US" sz="1800" dirty="0"/>
          </a:p>
          <a:p>
            <a:pPr marL="319088" lvl="1" indent="138113" eaLnBrk="1" hangingPunct="1">
              <a:buFont typeface="Arial" panose="020B0604020202020204" pitchFamily="34" charset="0"/>
              <a:buChar char="•"/>
            </a:pPr>
            <a:r>
              <a:rPr lang="en-GB" altLang="en-US" sz="1800" dirty="0"/>
              <a:t>Psychological treatments:</a:t>
            </a:r>
          </a:p>
          <a:p>
            <a:pPr lvl="2" eaLnBrk="1" hangingPunct="1">
              <a:buFont typeface="Courier New" panose="02070309020205020404" pitchFamily="49" charset="0"/>
              <a:buChar char="o"/>
            </a:pPr>
            <a:r>
              <a:rPr lang="en-GB" altLang="en-US" sz="1800" dirty="0"/>
              <a:t>Relapse prevention</a:t>
            </a:r>
          </a:p>
          <a:p>
            <a:pPr lvl="2" eaLnBrk="1" hangingPunct="1">
              <a:buFont typeface="Courier New" panose="02070309020205020404" pitchFamily="49" charset="0"/>
              <a:buChar char="o"/>
            </a:pPr>
            <a:r>
              <a:rPr lang="en-GB" altLang="en-US" sz="1800" dirty="0"/>
              <a:t>Cognitive-behavioural</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a:extLst>
              <a:ext uri="{FF2B5EF4-FFF2-40B4-BE49-F238E27FC236}">
                <a16:creationId xmlns:a16="http://schemas.microsoft.com/office/drawing/2014/main" id="{EF8A6828-1A19-4D8F-BE1E-DD4A9EE2B52A}"/>
              </a:ext>
            </a:extLst>
          </p:cNvPr>
          <p:cNvSpPr>
            <a:spLocks noGrp="1" noRot="1" noChangeArrowheads="1"/>
          </p:cNvSpPr>
          <p:nvPr>
            <p:ph type="title"/>
          </p:nvPr>
        </p:nvSpPr>
        <p:spPr/>
        <p:txBody>
          <a:bodyPr/>
          <a:lstStyle/>
          <a:p>
            <a:pPr algn="l" eaLnBrk="1" hangingPunct="1"/>
            <a:r>
              <a:rPr lang="en-GB" altLang="en-US" sz="3300" dirty="0">
                <a:latin typeface="Calibri Light" panose="020F0302020204030204" pitchFamily="34" charset="0"/>
                <a:cs typeface="Calibri Light" panose="020F0302020204030204" pitchFamily="34" charset="0"/>
              </a:rPr>
              <a:t>Drug Therapies</a:t>
            </a:r>
          </a:p>
        </p:txBody>
      </p:sp>
      <p:sp>
        <p:nvSpPr>
          <p:cNvPr id="52227" name="Rectangle 3">
            <a:extLst>
              <a:ext uri="{FF2B5EF4-FFF2-40B4-BE49-F238E27FC236}">
                <a16:creationId xmlns:a16="http://schemas.microsoft.com/office/drawing/2014/main" id="{DDAA82EA-AEF0-496D-AC36-9E52795DF7FD}"/>
              </a:ext>
            </a:extLst>
          </p:cNvPr>
          <p:cNvSpPr>
            <a:spLocks noGrp="1" noRot="1" noChangeArrowheads="1"/>
          </p:cNvSpPr>
          <p:nvPr>
            <p:ph idx="1"/>
          </p:nvPr>
        </p:nvSpPr>
        <p:spPr/>
        <p:txBody>
          <a:bodyPr/>
          <a:lstStyle/>
          <a:p>
            <a:pPr marL="0" indent="0" eaLnBrk="1" hangingPunct="1">
              <a:buNone/>
            </a:pPr>
            <a:r>
              <a:rPr lang="en-GB" altLang="en-US" sz="1800" i="1" dirty="0"/>
              <a:t>Berlin and Meinecke (1981)</a:t>
            </a:r>
          </a:p>
          <a:p>
            <a:pPr eaLnBrk="1" hangingPunct="1"/>
            <a:endParaRPr lang="en-GB" altLang="en-US" sz="1800" dirty="0"/>
          </a:p>
          <a:p>
            <a:pPr marL="0" indent="0" eaLnBrk="1" hangingPunct="1">
              <a:buNone/>
            </a:pPr>
            <a:r>
              <a:rPr lang="en-GB" altLang="en-US" sz="1800" dirty="0"/>
              <a:t>Followed 20 men treated with androgen-blocking drugs:</a:t>
            </a:r>
          </a:p>
          <a:p>
            <a:pPr eaLnBrk="1" hangingPunct="1"/>
            <a:endParaRPr lang="en-GB" altLang="en-US" sz="1800" dirty="0"/>
          </a:p>
          <a:p>
            <a:pPr lvl="1" eaLnBrk="1" hangingPunct="1">
              <a:buFont typeface="Arial" panose="020B0604020202020204" pitchFamily="34" charset="0"/>
              <a:buChar char="•"/>
            </a:pPr>
            <a:r>
              <a:rPr lang="en-GB" altLang="en-US" sz="1800" dirty="0"/>
              <a:t>Three repeated their offences while taking medication</a:t>
            </a:r>
          </a:p>
          <a:p>
            <a:pPr lvl="1" eaLnBrk="1" hangingPunct="1">
              <a:buFont typeface="Arial" panose="020B0604020202020204" pitchFamily="34" charset="0"/>
              <a:buChar char="•"/>
            </a:pPr>
            <a:r>
              <a:rPr lang="en-GB" altLang="en-US" sz="1800" dirty="0"/>
              <a:t>Relapse rates were high following cessation of therapy</a:t>
            </a:r>
          </a:p>
          <a:p>
            <a:pPr lvl="1" eaLnBrk="1" hangingPunct="1"/>
            <a:endParaRPr lang="en-GB" altLang="en-US" sz="1800" dirty="0"/>
          </a:p>
          <a:p>
            <a:pPr marL="0" indent="0" eaLnBrk="1" hangingPunct="1">
              <a:buNone/>
            </a:pPr>
            <a:r>
              <a:rPr lang="en-GB" altLang="en-US" sz="1800" dirty="0"/>
              <a:t>Hall (1995): </a:t>
            </a:r>
          </a:p>
          <a:p>
            <a:pPr eaLnBrk="1" hangingPunct="1"/>
            <a:endParaRPr lang="en-GB" altLang="en-US" sz="1800" dirty="0"/>
          </a:p>
          <a:p>
            <a:pPr lvl="1" eaLnBrk="1" hangingPunct="1">
              <a:buFont typeface="Arial" panose="020B0604020202020204" pitchFamily="34" charset="0"/>
              <a:buChar char="•"/>
            </a:pPr>
            <a:r>
              <a:rPr lang="en-GB" altLang="en-US" sz="1800" dirty="0"/>
              <a:t>Meta-analysis – known reoffence rates 22% over an average of 10 years; rates of those who received no intervention averaged 36%</a:t>
            </a:r>
          </a:p>
          <a:p>
            <a:pPr lvl="1" eaLnBrk="1" hangingPunct="1"/>
            <a:endParaRPr lang="en-GB" altLang="en-US" sz="1800" dirty="0"/>
          </a:p>
          <a:p>
            <a:pPr marL="0" indent="0" eaLnBrk="1" hangingPunct="1">
              <a:buNone/>
            </a:pPr>
            <a:r>
              <a:rPr lang="en-GB" altLang="en-US" sz="1800" dirty="0"/>
              <a:t>A major problem for anti-androgen treatments is that between 30 and 100% of the people prescribed these drugs do not take them (Barbaree and Seto 1997).</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2">
            <a:extLst>
              <a:ext uri="{FF2B5EF4-FFF2-40B4-BE49-F238E27FC236}">
                <a16:creationId xmlns:a16="http://schemas.microsoft.com/office/drawing/2014/main" id="{DD4115D2-CACE-4CEA-8D20-C9598227413D}"/>
              </a:ext>
            </a:extLst>
          </p:cNvPr>
          <p:cNvSpPr>
            <a:spLocks noGrp="1" noRot="1" noChangeArrowheads="1"/>
          </p:cNvSpPr>
          <p:nvPr>
            <p:ph type="title"/>
          </p:nvPr>
        </p:nvSpPr>
        <p:spPr/>
        <p:txBody>
          <a:bodyPr/>
          <a:lstStyle/>
          <a:p>
            <a:pPr algn="l" eaLnBrk="1" hangingPunct="1"/>
            <a:r>
              <a:rPr lang="en-GB" altLang="en-US" sz="3300" dirty="0">
                <a:latin typeface="Calibri Light" panose="020F0302020204030204" pitchFamily="34" charset="0"/>
                <a:cs typeface="Calibri Light" panose="020F0302020204030204" pitchFamily="34" charset="0"/>
              </a:rPr>
              <a:t>More Problems with Drugs…</a:t>
            </a:r>
          </a:p>
        </p:txBody>
      </p:sp>
      <p:sp>
        <p:nvSpPr>
          <p:cNvPr id="53251" name="Rectangle 3">
            <a:extLst>
              <a:ext uri="{FF2B5EF4-FFF2-40B4-BE49-F238E27FC236}">
                <a16:creationId xmlns:a16="http://schemas.microsoft.com/office/drawing/2014/main" id="{5E61E55D-538C-468E-B1A3-288EB03FC083}"/>
              </a:ext>
            </a:extLst>
          </p:cNvPr>
          <p:cNvSpPr>
            <a:spLocks noGrp="1" noRot="1" noChangeArrowheads="1"/>
          </p:cNvSpPr>
          <p:nvPr>
            <p:ph idx="1"/>
          </p:nvPr>
        </p:nvSpPr>
        <p:spPr/>
        <p:txBody>
          <a:bodyPr/>
          <a:lstStyle/>
          <a:p>
            <a:pPr eaLnBrk="1" hangingPunct="1"/>
            <a:r>
              <a:rPr lang="en-GB" altLang="en-US" sz="1800" dirty="0"/>
              <a:t>Many of those who stop drugs want to reoffend, as drugs do not change any of the beliefs or attitudes that drive deviant sexual behaviours</a:t>
            </a:r>
          </a:p>
          <a:p>
            <a:pPr eaLnBrk="1" hangingPunct="1"/>
            <a:endParaRPr lang="en-GB" altLang="en-US" sz="1800" dirty="0"/>
          </a:p>
          <a:p>
            <a:pPr eaLnBrk="1" hangingPunct="1"/>
            <a:r>
              <a:rPr lang="en-GB" altLang="en-US" sz="1800" dirty="0"/>
              <a:t>Also a number of side-effects, including weight gain and reducing the size of testes, which may discourage their use</a:t>
            </a:r>
          </a:p>
          <a:p>
            <a:pPr eaLnBrk="1" hangingPunct="1"/>
            <a:endParaRPr lang="en-GB" altLang="en-US" sz="1800" dirty="0"/>
          </a:p>
          <a:p>
            <a:pPr eaLnBrk="1" hangingPunct="1"/>
            <a:r>
              <a:rPr lang="en-GB" altLang="en-US" sz="1800" dirty="0"/>
              <a:t>Finally, only effective in individuals with abnormally high testosterone levels. Most do not have these levels of testosterone</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a:extLst>
              <a:ext uri="{FF2B5EF4-FFF2-40B4-BE49-F238E27FC236}">
                <a16:creationId xmlns:a16="http://schemas.microsoft.com/office/drawing/2014/main" id="{E7FE0019-7E77-423D-9BF8-5F272B72CC8A}"/>
              </a:ext>
            </a:extLst>
          </p:cNvPr>
          <p:cNvSpPr>
            <a:spLocks noGrp="1" noRot="1" noChangeArrowheads="1"/>
          </p:cNvSpPr>
          <p:nvPr>
            <p:ph type="title"/>
          </p:nvPr>
        </p:nvSpPr>
        <p:spPr/>
        <p:txBody>
          <a:bodyPr/>
          <a:lstStyle/>
          <a:p>
            <a:pPr eaLnBrk="1" hangingPunct="1"/>
            <a:r>
              <a:rPr lang="en-GB" altLang="en-US" sz="3300" dirty="0">
                <a:latin typeface="Calibri Light" panose="020F0302020204030204" pitchFamily="34" charset="0"/>
                <a:cs typeface="Calibri Light" panose="020F0302020204030204" pitchFamily="34" charset="0"/>
              </a:rPr>
              <a:t>More Reasonable Alternatives?</a:t>
            </a:r>
          </a:p>
        </p:txBody>
      </p:sp>
      <p:sp>
        <p:nvSpPr>
          <p:cNvPr id="54275" name="Rectangle 3">
            <a:extLst>
              <a:ext uri="{FF2B5EF4-FFF2-40B4-BE49-F238E27FC236}">
                <a16:creationId xmlns:a16="http://schemas.microsoft.com/office/drawing/2014/main" id="{D83B034F-1B27-42C7-997A-C5679A2F1064}"/>
              </a:ext>
            </a:extLst>
          </p:cNvPr>
          <p:cNvSpPr>
            <a:spLocks noGrp="1" noRot="1" noChangeArrowheads="1"/>
          </p:cNvSpPr>
          <p:nvPr>
            <p:ph sz="half" idx="1"/>
          </p:nvPr>
        </p:nvSpPr>
        <p:spPr/>
        <p:txBody>
          <a:bodyPr/>
          <a:lstStyle/>
          <a:p>
            <a:pPr marL="0" indent="0" eaLnBrk="1" hangingPunct="1">
              <a:buNone/>
            </a:pPr>
            <a:r>
              <a:rPr lang="en-GB" altLang="en-US" sz="1800" i="1" dirty="0"/>
              <a:t>Aversion therapy</a:t>
            </a:r>
          </a:p>
          <a:p>
            <a:pPr eaLnBrk="1" hangingPunct="1"/>
            <a:endParaRPr lang="en-GB" altLang="en-US" sz="1800" dirty="0"/>
          </a:p>
          <a:p>
            <a:pPr eaLnBrk="1" hangingPunct="1"/>
            <a:r>
              <a:rPr lang="en-GB" altLang="en-US" sz="1800" dirty="0"/>
              <a:t>Rice et al. (1991) followed 136 non-familial child molesters, 50 of whom received aversion therapy, following their discharge from a maximum security prison</a:t>
            </a:r>
          </a:p>
          <a:p>
            <a:pPr eaLnBrk="1" hangingPunct="1"/>
            <a:endParaRPr lang="en-GB" altLang="en-US" sz="1800" dirty="0"/>
          </a:p>
          <a:p>
            <a:pPr eaLnBrk="1" hangingPunct="1"/>
            <a:r>
              <a:rPr lang="en-GB" altLang="en-US" sz="1800" dirty="0"/>
              <a:t>Recidivism rates were no lower among those who received aversion therapy than those who did not</a:t>
            </a:r>
          </a:p>
        </p:txBody>
      </p:sp>
      <p:sp>
        <p:nvSpPr>
          <p:cNvPr id="2" name="Content Placeholder 1">
            <a:extLst>
              <a:ext uri="{FF2B5EF4-FFF2-40B4-BE49-F238E27FC236}">
                <a16:creationId xmlns:a16="http://schemas.microsoft.com/office/drawing/2014/main" id="{F1868673-8BBE-4505-ADFF-B84678B2A1B4}"/>
              </a:ext>
            </a:extLst>
          </p:cNvPr>
          <p:cNvSpPr>
            <a:spLocks noGrp="1"/>
          </p:cNvSpPr>
          <p:nvPr>
            <p:ph sz="half" idx="2"/>
          </p:nvPr>
        </p:nvSpPr>
        <p:spPr/>
        <p:txBody>
          <a:bodyPr/>
          <a:lstStyle/>
          <a:p>
            <a:pPr marL="0" indent="0">
              <a:buNone/>
            </a:pPr>
            <a:r>
              <a:rPr lang="en-GB" sz="1800" i="1" dirty="0"/>
              <a:t>Masturbatory retraining</a:t>
            </a:r>
          </a:p>
          <a:p>
            <a:endParaRPr lang="en-GB" sz="1800" dirty="0"/>
          </a:p>
          <a:p>
            <a:r>
              <a:rPr lang="en-GB" sz="1800" dirty="0"/>
              <a:t>Laws and Marshall (1991) found little empirical evidence of its effects, but considered to be moderately effective</a:t>
            </a:r>
            <a:endParaRPr lang="en-GB"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a:extLst>
              <a:ext uri="{FF2B5EF4-FFF2-40B4-BE49-F238E27FC236}">
                <a16:creationId xmlns:a16="http://schemas.microsoft.com/office/drawing/2014/main" id="{23DDB0B5-D530-4358-BE4F-358145D88D9E}"/>
              </a:ext>
            </a:extLst>
          </p:cNvPr>
          <p:cNvSpPr>
            <a:spLocks noGrp="1" noRot="1" noChangeArrowheads="1"/>
          </p:cNvSpPr>
          <p:nvPr>
            <p:ph type="title"/>
          </p:nvPr>
        </p:nvSpPr>
        <p:spPr/>
        <p:txBody>
          <a:bodyPr/>
          <a:lstStyle/>
          <a:p>
            <a:pPr algn="l" eaLnBrk="1" hangingPunct="1"/>
            <a:r>
              <a:rPr lang="en-GB" altLang="en-US" sz="3300" dirty="0">
                <a:latin typeface="Calibri Light" panose="020F0302020204030204" pitchFamily="34" charset="0"/>
                <a:cs typeface="Calibri Light" panose="020F0302020204030204" pitchFamily="34" charset="0"/>
              </a:rPr>
              <a:t>More Nice Ones …</a:t>
            </a:r>
          </a:p>
        </p:txBody>
      </p:sp>
      <p:sp>
        <p:nvSpPr>
          <p:cNvPr id="56323" name="Rectangle 3">
            <a:extLst>
              <a:ext uri="{FF2B5EF4-FFF2-40B4-BE49-F238E27FC236}">
                <a16:creationId xmlns:a16="http://schemas.microsoft.com/office/drawing/2014/main" id="{72AB1DF3-9414-47A0-BDF2-8C3F8D6934AD}"/>
              </a:ext>
            </a:extLst>
          </p:cNvPr>
          <p:cNvSpPr>
            <a:spLocks noGrp="1" noRot="1" noChangeArrowheads="1"/>
          </p:cNvSpPr>
          <p:nvPr>
            <p:ph idx="1"/>
          </p:nvPr>
        </p:nvSpPr>
        <p:spPr/>
        <p:txBody>
          <a:bodyPr/>
          <a:lstStyle/>
          <a:p>
            <a:pPr marL="0" indent="0" eaLnBrk="1" hangingPunct="1">
              <a:lnSpc>
                <a:spcPct val="90000"/>
              </a:lnSpc>
              <a:buNone/>
            </a:pPr>
            <a:r>
              <a:rPr lang="en-GB" altLang="en-US" sz="1800" i="1" dirty="0"/>
              <a:t>Relapse prevention</a:t>
            </a:r>
          </a:p>
          <a:p>
            <a:pPr marL="457200" lvl="1" indent="0" eaLnBrk="1" hangingPunct="1">
              <a:lnSpc>
                <a:spcPct val="90000"/>
              </a:lnSpc>
              <a:buNone/>
            </a:pPr>
            <a:endParaRPr lang="en-GB" altLang="en-US" sz="1800" dirty="0"/>
          </a:p>
          <a:p>
            <a:pPr marL="9525" lvl="1" indent="0" eaLnBrk="1" hangingPunct="1">
              <a:lnSpc>
                <a:spcPct val="90000"/>
              </a:lnSpc>
              <a:buNone/>
            </a:pPr>
            <a:r>
              <a:rPr lang="en-GB" altLang="en-US" sz="1800" dirty="0"/>
              <a:t>Involves teaching the individual to:</a:t>
            </a:r>
          </a:p>
          <a:p>
            <a:pPr marL="9525" lvl="1" indent="0" eaLnBrk="1" hangingPunct="1">
              <a:lnSpc>
                <a:spcPct val="90000"/>
              </a:lnSpc>
              <a:buNone/>
            </a:pPr>
            <a:endParaRPr lang="en-GB" altLang="en-US" sz="1800" dirty="0"/>
          </a:p>
          <a:p>
            <a:pPr lvl="1" eaLnBrk="1" hangingPunct="1">
              <a:lnSpc>
                <a:spcPct val="90000"/>
              </a:lnSpc>
              <a:buFont typeface="Arial" panose="020B0604020202020204" pitchFamily="34" charset="0"/>
              <a:buChar char="•"/>
            </a:pPr>
            <a:r>
              <a:rPr lang="en-GB" altLang="en-US" sz="1800" dirty="0"/>
              <a:t>Identify situations in which they are at high risk of offending behaviour </a:t>
            </a:r>
          </a:p>
          <a:p>
            <a:pPr lvl="1" eaLnBrk="1" hangingPunct="1">
              <a:lnSpc>
                <a:spcPct val="90000"/>
              </a:lnSpc>
              <a:buFont typeface="Arial" panose="020B0604020202020204" pitchFamily="34" charset="0"/>
              <a:buChar char="•"/>
            </a:pPr>
            <a:r>
              <a:rPr lang="en-GB" altLang="en-US" sz="1800" dirty="0"/>
              <a:t>Get out of the risky situation</a:t>
            </a:r>
          </a:p>
          <a:p>
            <a:pPr lvl="1" eaLnBrk="1" hangingPunct="1">
              <a:lnSpc>
                <a:spcPct val="90000"/>
              </a:lnSpc>
              <a:buFont typeface="Arial" panose="020B0604020202020204" pitchFamily="34" charset="0"/>
              <a:buChar char="•"/>
            </a:pPr>
            <a:r>
              <a:rPr lang="en-GB" altLang="en-US" sz="1800" dirty="0"/>
              <a:t>Consider lapses as something to be learned from</a:t>
            </a:r>
          </a:p>
          <a:p>
            <a:pPr lvl="1" eaLnBrk="1" hangingPunct="1">
              <a:lnSpc>
                <a:spcPct val="90000"/>
              </a:lnSpc>
              <a:buFont typeface="Arial" panose="020B0604020202020204" pitchFamily="34" charset="0"/>
              <a:buChar char="•"/>
            </a:pPr>
            <a:r>
              <a:rPr lang="en-GB" altLang="en-US" sz="1800" dirty="0"/>
              <a:t>Identify the factors that led to relapse, and to plan how these could be avoided in the future</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Title 1">
            <a:extLst>
              <a:ext uri="{FF2B5EF4-FFF2-40B4-BE49-F238E27FC236}">
                <a16:creationId xmlns:a16="http://schemas.microsoft.com/office/drawing/2014/main" id="{A7EC3BF7-CC56-403E-9325-42871CF7E7F6}"/>
              </a:ext>
            </a:extLst>
          </p:cNvPr>
          <p:cNvSpPr>
            <a:spLocks noGrp="1"/>
          </p:cNvSpPr>
          <p:nvPr>
            <p:ph type="title"/>
          </p:nvPr>
        </p:nvSpPr>
        <p:spPr/>
        <p:txBody>
          <a:bodyPr/>
          <a:lstStyle/>
          <a:p>
            <a:pPr algn="l" eaLnBrk="1" hangingPunct="1"/>
            <a:r>
              <a:rPr lang="en-US" altLang="en-US" sz="3300" dirty="0">
                <a:latin typeface="Calibri Light" panose="020F0302020204030204" pitchFamily="34" charset="0"/>
                <a:cs typeface="Calibri Light" panose="020F0302020204030204" pitchFamily="34" charset="0"/>
              </a:rPr>
              <a:t>Do More Complex Interventions Work?</a:t>
            </a:r>
          </a:p>
        </p:txBody>
      </p:sp>
      <p:sp>
        <p:nvSpPr>
          <p:cNvPr id="57347" name="Content Placeholder 2">
            <a:extLst>
              <a:ext uri="{FF2B5EF4-FFF2-40B4-BE49-F238E27FC236}">
                <a16:creationId xmlns:a16="http://schemas.microsoft.com/office/drawing/2014/main" id="{8C146518-9F69-4B04-AEF7-A58C1C6CE910}"/>
              </a:ext>
            </a:extLst>
          </p:cNvPr>
          <p:cNvSpPr>
            <a:spLocks noGrp="1"/>
          </p:cNvSpPr>
          <p:nvPr>
            <p:ph sz="half" idx="1"/>
          </p:nvPr>
        </p:nvSpPr>
        <p:spPr/>
        <p:txBody>
          <a:bodyPr/>
          <a:lstStyle/>
          <a:p>
            <a:pPr marL="0" indent="0" eaLnBrk="1" hangingPunct="1">
              <a:buNone/>
            </a:pPr>
            <a:r>
              <a:rPr lang="en-GB" altLang="en-US" i="1" dirty="0"/>
              <a:t>Marques et al. (2005), 700 participants</a:t>
            </a:r>
          </a:p>
          <a:p>
            <a:pPr eaLnBrk="1" hangingPunct="1"/>
            <a:endParaRPr lang="en-GB" altLang="en-US" sz="2000" dirty="0"/>
          </a:p>
          <a:p>
            <a:pPr eaLnBrk="1" hangingPunct="1"/>
            <a:r>
              <a:rPr lang="en-GB" altLang="en-US" dirty="0"/>
              <a:t>Intensive in-patient programme in a secure forensic hospital + one-year support programme following discharge</a:t>
            </a:r>
          </a:p>
          <a:p>
            <a:pPr eaLnBrk="1" hangingPunct="1"/>
            <a:r>
              <a:rPr lang="en-GB" altLang="en-US" dirty="0"/>
              <a:t>Participants:</a:t>
            </a:r>
          </a:p>
          <a:p>
            <a:pPr lvl="1" eaLnBrk="1" hangingPunct="1">
              <a:buFont typeface="Courier New" panose="02070309020205020404" pitchFamily="49" charset="0"/>
              <a:buChar char="o"/>
            </a:pPr>
            <a:r>
              <a:rPr lang="en-GB" altLang="en-US" dirty="0"/>
              <a:t>R</a:t>
            </a:r>
            <a:r>
              <a:rPr lang="en-GB" altLang="en-US" sz="1600" dirty="0"/>
              <a:t>eceived sexual education </a:t>
            </a:r>
          </a:p>
          <a:p>
            <a:pPr lvl="1" eaLnBrk="1" hangingPunct="1">
              <a:buFont typeface="Courier New" panose="02070309020205020404" pitchFamily="49" charset="0"/>
              <a:buChar char="o"/>
            </a:pPr>
            <a:r>
              <a:rPr lang="en-GB" altLang="en-US" dirty="0"/>
              <a:t>W</a:t>
            </a:r>
            <a:r>
              <a:rPr lang="en-GB" altLang="en-US" sz="1600" dirty="0"/>
              <a:t>ere taught general coping skills (relaxation, stress and anger management), as well as social skills</a:t>
            </a:r>
          </a:p>
          <a:p>
            <a:pPr marL="319088" lvl="1" indent="-287338" eaLnBrk="1" hangingPunct="1">
              <a:buFont typeface="Arial" panose="020B0604020202020204" pitchFamily="34" charset="0"/>
              <a:buChar char="•"/>
            </a:pPr>
            <a:r>
              <a:rPr lang="en-GB" dirty="0"/>
              <a:t>More specific interventions included </a:t>
            </a:r>
            <a:r>
              <a:rPr lang="en-GB" altLang="en-US" sz="1600" dirty="0"/>
              <a:t>identifying behaviours that preceded offending behaviour and how </a:t>
            </a:r>
            <a:r>
              <a:rPr lang="en-GB" altLang="en-US" dirty="0"/>
              <a:t>to</a:t>
            </a:r>
            <a:r>
              <a:rPr lang="en-GB" altLang="en-US" sz="1600" dirty="0"/>
              <a:t> interrupt them. </a:t>
            </a:r>
            <a:r>
              <a:rPr lang="en-GB" dirty="0"/>
              <a:t>It also dealt with issues of responsibility and minimization</a:t>
            </a:r>
            <a:endParaRPr lang="en-GB" altLang="en-US" sz="1600" dirty="0"/>
          </a:p>
          <a:p>
            <a:pPr eaLnBrk="1" hangingPunct="1"/>
            <a:endParaRPr lang="en-GB" altLang="en-US" dirty="0"/>
          </a:p>
        </p:txBody>
      </p:sp>
      <p:sp>
        <p:nvSpPr>
          <p:cNvPr id="2" name="Content Placeholder 1">
            <a:extLst>
              <a:ext uri="{FF2B5EF4-FFF2-40B4-BE49-F238E27FC236}">
                <a16:creationId xmlns:a16="http://schemas.microsoft.com/office/drawing/2014/main" id="{BD05B5B4-80CF-48ED-A4A3-38C8F19B5477}"/>
              </a:ext>
            </a:extLst>
          </p:cNvPr>
          <p:cNvSpPr>
            <a:spLocks noGrp="1"/>
          </p:cNvSpPr>
          <p:nvPr>
            <p:ph sz="half" idx="2"/>
          </p:nvPr>
        </p:nvSpPr>
        <p:spPr/>
        <p:txBody>
          <a:bodyPr/>
          <a:lstStyle/>
          <a:p>
            <a:r>
              <a:rPr lang="en-GB" dirty="0"/>
              <a:t>Over a five-year follow-up, reoffence rate of 10.8% versus 13% rate among those who did not receive the intervention</a:t>
            </a:r>
          </a:p>
          <a:p>
            <a:endParaRPr lang="en-GB" dirty="0"/>
          </a:p>
          <a:p>
            <a:r>
              <a:rPr lang="en-GB" dirty="0"/>
              <a:t>Most successful with offenders who had male victims, and less successful with those who had female victims</a:t>
            </a:r>
          </a:p>
          <a:p>
            <a:endParaRPr lang="en-GB" dirty="0"/>
          </a:p>
          <a:p>
            <a:r>
              <a:rPr lang="en-GB" dirty="0"/>
              <a:t>By 8-year follow-up (Marques et al. 2005), no differences in outcome</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32E2EED8-E124-4AE4-A736-D5BF1E6AF599}"/>
              </a:ext>
            </a:extLst>
          </p:cNvPr>
          <p:cNvSpPr>
            <a:spLocks noGrp="1" noRot="1" noChangeArrowheads="1"/>
          </p:cNvSpPr>
          <p:nvPr>
            <p:ph type="title"/>
          </p:nvPr>
        </p:nvSpPr>
        <p:spPr/>
        <p:txBody>
          <a:bodyPr/>
          <a:lstStyle/>
          <a:p>
            <a:pPr algn="l" eaLnBrk="1" hangingPunct="1"/>
            <a:r>
              <a:rPr lang="en-GB" altLang="en-US" sz="3300" dirty="0">
                <a:latin typeface="Calibri Light" panose="020F0302020204030204" pitchFamily="34" charset="0"/>
                <a:cs typeface="Calibri Light" panose="020F0302020204030204" pitchFamily="34" charset="0"/>
              </a:rPr>
              <a:t>Paedophilia</a:t>
            </a:r>
          </a:p>
        </p:txBody>
      </p:sp>
      <p:sp>
        <p:nvSpPr>
          <p:cNvPr id="14339" name="Rectangle 3">
            <a:extLst>
              <a:ext uri="{FF2B5EF4-FFF2-40B4-BE49-F238E27FC236}">
                <a16:creationId xmlns:a16="http://schemas.microsoft.com/office/drawing/2014/main" id="{F16690BD-66D2-4251-A762-D62B41C57CBD}"/>
              </a:ext>
            </a:extLst>
          </p:cNvPr>
          <p:cNvSpPr>
            <a:spLocks noGrp="1" noRot="1" noChangeArrowheads="1"/>
          </p:cNvSpPr>
          <p:nvPr>
            <p:ph idx="1"/>
          </p:nvPr>
        </p:nvSpPr>
        <p:spPr/>
        <p:txBody>
          <a:bodyPr rtlCol="0">
            <a:normAutofit/>
          </a:bodyPr>
          <a:lstStyle/>
          <a:p>
            <a:pPr marL="0" indent="0" eaLnBrk="1" fontAlgn="auto" hangingPunct="1">
              <a:spcAft>
                <a:spcPts val="0"/>
              </a:spcAft>
              <a:buNone/>
              <a:defRPr/>
            </a:pPr>
            <a:r>
              <a:rPr lang="en-GB" sz="1800" dirty="0"/>
              <a:t>DSM-IV-TR defines paedophilia as:</a:t>
            </a:r>
          </a:p>
          <a:p>
            <a:pPr eaLnBrk="1" fontAlgn="auto" hangingPunct="1">
              <a:spcAft>
                <a:spcPts val="0"/>
              </a:spcAft>
              <a:defRPr/>
            </a:pPr>
            <a:endParaRPr lang="en-GB" sz="1800" dirty="0"/>
          </a:p>
          <a:p>
            <a:pPr lvl="1" eaLnBrk="1" fontAlgn="auto" hangingPunct="1">
              <a:spcAft>
                <a:spcPts val="0"/>
              </a:spcAft>
              <a:buFont typeface="Arial" panose="020B0604020202020204" pitchFamily="34" charset="0"/>
              <a:buChar char="•"/>
              <a:defRPr/>
            </a:pPr>
            <a:r>
              <a:rPr lang="en-GB" sz="1800" dirty="0"/>
              <a:t>Recurrent intense sexual urges and sexually arousing fantasies involving sexual activity with a prepubescent child or children</a:t>
            </a:r>
          </a:p>
          <a:p>
            <a:pPr lvl="1" eaLnBrk="1" fontAlgn="auto" hangingPunct="1">
              <a:spcAft>
                <a:spcPts val="0"/>
              </a:spcAft>
              <a:buFont typeface="Arial" panose="020B0604020202020204" pitchFamily="34" charset="0"/>
              <a:buChar char="•"/>
              <a:defRPr/>
            </a:pPr>
            <a:endParaRPr lang="en-GB" sz="1800" dirty="0"/>
          </a:p>
          <a:p>
            <a:pPr lvl="1" eaLnBrk="1" fontAlgn="auto" hangingPunct="1">
              <a:spcAft>
                <a:spcPts val="0"/>
              </a:spcAft>
              <a:buFont typeface="Arial" panose="020B0604020202020204" pitchFamily="34" charset="0"/>
              <a:buChar char="•"/>
              <a:defRPr/>
            </a:pPr>
            <a:r>
              <a:rPr lang="en-GB" sz="1800" dirty="0"/>
              <a:t>The person has acted on these urges, or the sexual urges or fantasies cause marked distress or interpersonal difficulty</a:t>
            </a:r>
          </a:p>
          <a:p>
            <a:pPr lvl="1" eaLnBrk="1" fontAlgn="auto" hangingPunct="1">
              <a:spcAft>
                <a:spcPts val="0"/>
              </a:spcAft>
              <a:buFont typeface="Arial" panose="020B0604020202020204" pitchFamily="34" charset="0"/>
              <a:buChar char="•"/>
              <a:defRPr/>
            </a:pPr>
            <a:endParaRPr lang="en-GB" sz="1800" dirty="0"/>
          </a:p>
          <a:p>
            <a:pPr lvl="1" eaLnBrk="1" fontAlgn="auto" hangingPunct="1">
              <a:spcAft>
                <a:spcPts val="0"/>
              </a:spcAft>
              <a:buFont typeface="Arial" panose="020B0604020202020204" pitchFamily="34" charset="0"/>
              <a:buChar char="•"/>
              <a:defRPr/>
            </a:pPr>
            <a:r>
              <a:rPr lang="en-GB" sz="1800" dirty="0"/>
              <a:t>In addition, the person has to be at least 16 years old and at least 5 years older than the other child or children involved</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Title 3">
            <a:extLst>
              <a:ext uri="{FF2B5EF4-FFF2-40B4-BE49-F238E27FC236}">
                <a16:creationId xmlns:a16="http://schemas.microsoft.com/office/drawing/2014/main" id="{86C6CB85-84CD-408F-8321-CFBAD154AB05}"/>
              </a:ext>
            </a:extLst>
          </p:cNvPr>
          <p:cNvSpPr>
            <a:spLocks noGrp="1"/>
          </p:cNvSpPr>
          <p:nvPr>
            <p:ph type="title"/>
          </p:nvPr>
        </p:nvSpPr>
        <p:spPr/>
        <p:txBody>
          <a:bodyPr/>
          <a:lstStyle/>
          <a:p>
            <a:pPr algn="l" eaLnBrk="1" hangingPunct="1"/>
            <a:r>
              <a:rPr lang="en-US" altLang="en-US" sz="3300" dirty="0">
                <a:latin typeface="Calibri Light" panose="020F0302020204030204" pitchFamily="34" charset="0"/>
                <a:cs typeface="Calibri Light" panose="020F0302020204030204" pitchFamily="34" charset="0"/>
              </a:rPr>
              <a:t>Year Eight Follow-up Data</a:t>
            </a:r>
          </a:p>
        </p:txBody>
      </p:sp>
      <p:graphicFrame>
        <p:nvGraphicFramePr>
          <p:cNvPr id="5" name="Table 4">
            <a:extLst>
              <a:ext uri="{FF2B5EF4-FFF2-40B4-BE49-F238E27FC236}">
                <a16:creationId xmlns:a16="http://schemas.microsoft.com/office/drawing/2014/main" id="{9474357A-9379-444E-A951-574B902B768B}"/>
              </a:ext>
            </a:extLst>
          </p:cNvPr>
          <p:cNvGraphicFramePr>
            <a:graphicFrameLocks noGrp="1"/>
          </p:cNvGraphicFramePr>
          <p:nvPr>
            <p:extLst>
              <p:ext uri="{D42A27DB-BD31-4B8C-83A1-F6EECF244321}">
                <p14:modId xmlns:p14="http://schemas.microsoft.com/office/powerpoint/2010/main" val="1373972513"/>
              </p:ext>
            </p:extLst>
          </p:nvPr>
        </p:nvGraphicFramePr>
        <p:xfrm>
          <a:off x="1331640" y="2132856"/>
          <a:ext cx="6048672" cy="4065424"/>
        </p:xfrm>
        <a:graphic>
          <a:graphicData uri="http://schemas.openxmlformats.org/drawingml/2006/table">
            <a:tbl>
              <a:tblPr/>
              <a:tblGrid>
                <a:gridCol w="3816424">
                  <a:extLst>
                    <a:ext uri="{9D8B030D-6E8A-4147-A177-3AD203B41FA5}">
                      <a16:colId xmlns:a16="http://schemas.microsoft.com/office/drawing/2014/main" val="20000"/>
                    </a:ext>
                  </a:extLst>
                </a:gridCol>
                <a:gridCol w="2232248">
                  <a:extLst>
                    <a:ext uri="{9D8B030D-6E8A-4147-A177-3AD203B41FA5}">
                      <a16:colId xmlns:a16="http://schemas.microsoft.com/office/drawing/2014/main" val="20002"/>
                    </a:ext>
                  </a:extLst>
                </a:gridCol>
              </a:tblGrid>
              <a:tr h="723752">
                <a:tc>
                  <a:txBody>
                    <a:bodyPr/>
                    <a:lstStyle/>
                    <a:p>
                      <a:pPr marL="365125" marR="0" lvl="0" indent="-182563" algn="just" defTabSz="914400" rtl="0" eaLnBrk="1" fontAlgn="base" latinLnBrk="0" hangingPunct="1">
                        <a:lnSpc>
                          <a:spcPct val="100000"/>
                        </a:lnSpc>
                        <a:spcBef>
                          <a:spcPct val="0"/>
                        </a:spcBef>
                        <a:spcAft>
                          <a:spcPts val="300"/>
                        </a:spcAft>
                        <a:buClrTx/>
                        <a:buSzTx/>
                        <a:buFontTx/>
                        <a:buNone/>
                        <a:tabLst/>
                      </a:pPr>
                      <a:endParaRPr kumimoji="0" lang="en-US" sz="1600" b="0" i="0" u="none" strike="noStrike" cap="none" normalizeH="0" baseline="0" dirty="0">
                        <a:ln>
                          <a:noFill/>
                        </a:ln>
                        <a:solidFill>
                          <a:schemeClr val="tx1"/>
                        </a:solidFill>
                        <a:effectLst/>
                        <a:latin typeface="+mn-lt"/>
                        <a:cs typeface="Times New Roman" pitchFamily="18" charset="0"/>
                      </a:endParaRP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ts val="300"/>
                        </a:spcAft>
                        <a:buClrTx/>
                        <a:buSzTx/>
                        <a:buFontTx/>
                        <a:buNone/>
                        <a:tabLst/>
                      </a:pPr>
                      <a:endParaRPr kumimoji="0" lang="en-GB" sz="1600" b="0" i="0" u="none" strike="noStrike" cap="none" normalizeH="0" baseline="0" dirty="0">
                        <a:ln>
                          <a:noFill/>
                        </a:ln>
                        <a:solidFill>
                          <a:schemeClr val="tx1"/>
                        </a:solidFill>
                        <a:effectLst/>
                        <a:latin typeface="+mn-lt"/>
                        <a:cs typeface="Times New Roman" pitchFamily="18" charset="0"/>
                      </a:endParaRPr>
                    </a:p>
                    <a:p>
                      <a:pPr marL="0" marR="0" lvl="0" indent="0" algn="ctr" defTabSz="914400" rtl="0" eaLnBrk="1" fontAlgn="base" latinLnBrk="0" hangingPunct="1">
                        <a:lnSpc>
                          <a:spcPct val="100000"/>
                        </a:lnSpc>
                        <a:spcBef>
                          <a:spcPct val="0"/>
                        </a:spcBef>
                        <a:spcAft>
                          <a:spcPts val="300"/>
                        </a:spcAft>
                        <a:buClrTx/>
                        <a:buSzTx/>
                        <a:buFontTx/>
                        <a:buNone/>
                        <a:tabLst/>
                      </a:pPr>
                      <a:r>
                        <a:rPr kumimoji="0" lang="en-GB" sz="1600" b="0" i="0" u="none" strike="noStrike" cap="none" normalizeH="0" baseline="0" dirty="0">
                          <a:ln>
                            <a:noFill/>
                          </a:ln>
                          <a:solidFill>
                            <a:schemeClr val="tx1"/>
                          </a:solidFill>
                          <a:effectLst/>
                          <a:latin typeface="+mn-lt"/>
                          <a:cs typeface="Times New Roman" pitchFamily="18" charset="0"/>
                        </a:rPr>
                        <a:t>% reoffend</a:t>
                      </a: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61876">
                <a:tc>
                  <a:txBody>
                    <a:bodyPr/>
                    <a:lstStyle/>
                    <a:p>
                      <a:pPr marL="365125" marR="0" lvl="0" indent="-365125" algn="just" defTabSz="914400" rtl="0" eaLnBrk="1" fontAlgn="base" latinLnBrk="0" hangingPunct="1">
                        <a:lnSpc>
                          <a:spcPct val="100000"/>
                        </a:lnSpc>
                        <a:spcBef>
                          <a:spcPct val="0"/>
                        </a:spcBef>
                        <a:spcAft>
                          <a:spcPts val="300"/>
                        </a:spcAft>
                        <a:buClrTx/>
                        <a:buSzTx/>
                        <a:buFontTx/>
                        <a:buNone/>
                        <a:tabLst/>
                        <a:defRPr/>
                      </a:pPr>
                      <a:r>
                        <a:rPr kumimoji="0" lang="en-GB" sz="1600" b="0" i="0" u="none" strike="noStrike" cap="none" normalizeH="0" baseline="0" dirty="0">
                          <a:ln>
                            <a:noFill/>
                          </a:ln>
                          <a:solidFill>
                            <a:schemeClr val="tx1"/>
                          </a:solidFill>
                          <a:effectLst/>
                          <a:latin typeface="+mn-lt"/>
                          <a:cs typeface="Times New Roman" pitchFamily="18" charset="0"/>
                        </a:rPr>
                        <a:t>Relapse prevention </a:t>
                      </a:r>
                      <a:r>
                        <a:rPr kumimoji="0" lang="en-GB" sz="1600" b="0" i="1" u="none" strike="noStrike" cap="none" normalizeH="0" baseline="0" dirty="0">
                          <a:ln>
                            <a:noFill/>
                          </a:ln>
                          <a:solidFill>
                            <a:schemeClr val="tx1"/>
                          </a:solidFill>
                          <a:effectLst/>
                          <a:latin typeface="+mn-lt"/>
                          <a:cs typeface="Times New Roman" pitchFamily="18" charset="0"/>
                        </a:rPr>
                        <a:t>– all participants</a:t>
                      </a:r>
                      <a:endParaRPr kumimoji="0" lang="en-GB" sz="1600" b="0" i="0" u="none" strike="noStrike" cap="none" normalizeH="0" baseline="0" dirty="0">
                        <a:ln>
                          <a:noFill/>
                        </a:ln>
                        <a:solidFill>
                          <a:schemeClr val="tx1"/>
                        </a:solidFill>
                        <a:effectLst/>
                        <a:latin typeface="+mn-lt"/>
                        <a:cs typeface="Times New Roman" pitchFamily="18" charset="0"/>
                      </a:endParaRPr>
                    </a:p>
                    <a:p>
                      <a:pPr marL="365125" marR="0" lvl="0" indent="-182563" algn="just" defTabSz="914400" rtl="0" eaLnBrk="1" fontAlgn="base" latinLnBrk="0" hangingPunct="1">
                        <a:lnSpc>
                          <a:spcPct val="100000"/>
                        </a:lnSpc>
                        <a:spcBef>
                          <a:spcPct val="0"/>
                        </a:spcBef>
                        <a:spcAft>
                          <a:spcPts val="300"/>
                        </a:spcAft>
                        <a:buClrTx/>
                        <a:buSzTx/>
                        <a:buFontTx/>
                        <a:buNone/>
                        <a:tabLst/>
                      </a:pPr>
                      <a:endParaRPr kumimoji="0" lang="en-GB" sz="1600" b="0" i="0" u="none" strike="noStrike" cap="none" normalizeH="0" baseline="0" dirty="0">
                        <a:ln>
                          <a:noFill/>
                        </a:ln>
                        <a:solidFill>
                          <a:schemeClr val="tx1"/>
                        </a:solidFill>
                        <a:effectLst/>
                        <a:latin typeface="+mn-lt"/>
                        <a:cs typeface="Times New Roman" pitchFamily="18" charset="0"/>
                      </a:endParaRP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65125" marR="0" lvl="0" indent="-182563" algn="ctr" defTabSz="914400" rtl="0" eaLnBrk="1" fontAlgn="base" latinLnBrk="0" hangingPunct="1">
                        <a:lnSpc>
                          <a:spcPct val="100000"/>
                        </a:lnSpc>
                        <a:spcBef>
                          <a:spcPct val="0"/>
                        </a:spcBef>
                        <a:spcAft>
                          <a:spcPts val="300"/>
                        </a:spcAft>
                        <a:buClrTx/>
                        <a:buSzTx/>
                        <a:buFontTx/>
                        <a:buNone/>
                        <a:tabLst/>
                        <a:defRPr/>
                      </a:pPr>
                      <a:r>
                        <a:rPr kumimoji="0" lang="en-GB" sz="1600" b="0" i="0" u="none" strike="noStrike" cap="none" normalizeH="0" baseline="0" dirty="0">
                          <a:ln>
                            <a:noFill/>
                          </a:ln>
                          <a:solidFill>
                            <a:schemeClr val="tx1"/>
                          </a:solidFill>
                          <a:effectLst/>
                          <a:latin typeface="+mn-lt"/>
                          <a:cs typeface="Times New Roman" pitchFamily="18" charset="0"/>
                        </a:rPr>
                        <a:t>22</a:t>
                      </a:r>
                    </a:p>
                    <a:p>
                      <a:pPr marL="365125" marR="0" lvl="0" indent="-182563" algn="ctr" defTabSz="914400" rtl="0" eaLnBrk="1" fontAlgn="base" latinLnBrk="0" hangingPunct="1">
                        <a:lnSpc>
                          <a:spcPct val="100000"/>
                        </a:lnSpc>
                        <a:spcBef>
                          <a:spcPct val="0"/>
                        </a:spcBef>
                        <a:spcAft>
                          <a:spcPts val="300"/>
                        </a:spcAft>
                        <a:buClrTx/>
                        <a:buSzTx/>
                        <a:buFontTx/>
                        <a:buNone/>
                        <a:tabLst/>
                      </a:pPr>
                      <a:endParaRPr kumimoji="0" lang="en-US" sz="1600" b="0" i="0" u="none" strike="noStrike" cap="none" normalizeH="0" baseline="0" dirty="0">
                        <a:ln>
                          <a:noFill/>
                        </a:ln>
                        <a:solidFill>
                          <a:schemeClr val="tx1"/>
                        </a:solidFill>
                        <a:effectLst/>
                        <a:latin typeface="+mn-lt"/>
                        <a:cs typeface="Times New Roman" pitchFamily="18" charset="0"/>
                      </a:endParaRP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15840">
                <a:tc>
                  <a:txBody>
                    <a:bodyPr/>
                    <a:lstStyle/>
                    <a:p>
                      <a:pPr marL="0" marR="0" lvl="0" indent="0" algn="l" defTabSz="914400" rtl="0" eaLnBrk="1" fontAlgn="base" latinLnBrk="0" hangingPunct="1">
                        <a:lnSpc>
                          <a:spcPct val="115000"/>
                        </a:lnSpc>
                        <a:spcBef>
                          <a:spcPct val="0"/>
                        </a:spcBef>
                        <a:spcAft>
                          <a:spcPct val="0"/>
                        </a:spcAft>
                        <a:buClrTx/>
                        <a:buSzTx/>
                        <a:buFont typeface="Symbol" pitchFamily="18" charset="2"/>
                        <a:buNone/>
                        <a:tabLst/>
                        <a:defRPr/>
                      </a:pPr>
                      <a:r>
                        <a:rPr kumimoji="0" lang="en-GB" sz="1600" b="0" i="0" u="none" strike="noStrike" cap="none" normalizeH="0" baseline="0" dirty="0">
                          <a:ln>
                            <a:noFill/>
                          </a:ln>
                          <a:solidFill>
                            <a:schemeClr val="tx1"/>
                          </a:solidFill>
                          <a:effectLst/>
                          <a:latin typeface="+mn-lt"/>
                          <a:cs typeface="Times New Roman" pitchFamily="18" charset="0"/>
                        </a:rPr>
                        <a:t>Volunteer control – </a:t>
                      </a:r>
                      <a:r>
                        <a:rPr kumimoji="0" lang="en-GB" sz="1600" b="0" i="1" u="none" strike="noStrike" cap="none" normalizeH="0" baseline="0" dirty="0">
                          <a:ln>
                            <a:noFill/>
                          </a:ln>
                          <a:solidFill>
                            <a:schemeClr val="tx1"/>
                          </a:solidFill>
                          <a:effectLst/>
                          <a:latin typeface="+mn-lt"/>
                          <a:cs typeface="Times New Roman" pitchFamily="18" charset="0"/>
                        </a:rPr>
                        <a:t>usual care</a:t>
                      </a:r>
                    </a:p>
                    <a:p>
                      <a:pPr marL="0" marR="0" lvl="0" indent="0" algn="l" defTabSz="914400" rtl="0" eaLnBrk="1" fontAlgn="base" latinLnBrk="0" hangingPunct="1">
                        <a:lnSpc>
                          <a:spcPct val="115000"/>
                        </a:lnSpc>
                        <a:spcBef>
                          <a:spcPct val="0"/>
                        </a:spcBef>
                        <a:spcAft>
                          <a:spcPct val="0"/>
                        </a:spcAft>
                        <a:buClrTx/>
                        <a:buSzTx/>
                        <a:buFont typeface="Symbol" pitchFamily="18" charset="2"/>
                        <a:buNone/>
                        <a:tabLst/>
                      </a:pPr>
                      <a:endParaRPr kumimoji="0" lang="en-GB" sz="1600" b="0" i="0" u="none" strike="noStrike" cap="none" normalizeH="0" baseline="0" dirty="0">
                        <a:ln>
                          <a:noFill/>
                        </a:ln>
                        <a:solidFill>
                          <a:schemeClr val="tx1"/>
                        </a:solidFill>
                        <a:effectLst/>
                        <a:latin typeface="+mn-lt"/>
                        <a:ea typeface="Calibri" pitchFamily="34" charset="0"/>
                        <a:cs typeface="Times New Roman" pitchFamily="18" charset="0"/>
                      </a:endParaRP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65125" marR="0" lvl="0" indent="-182563" algn="ctr" defTabSz="914400" rtl="0" eaLnBrk="1" fontAlgn="base" latinLnBrk="0" hangingPunct="1">
                        <a:lnSpc>
                          <a:spcPct val="100000"/>
                        </a:lnSpc>
                        <a:spcBef>
                          <a:spcPct val="0"/>
                        </a:spcBef>
                        <a:spcAft>
                          <a:spcPts val="300"/>
                        </a:spcAft>
                        <a:buClrTx/>
                        <a:buSzTx/>
                        <a:buFontTx/>
                        <a:buNone/>
                        <a:tabLst/>
                      </a:pPr>
                      <a:r>
                        <a:rPr kumimoji="0" lang="en-GB" sz="1600" b="0" i="0" u="none" strike="noStrike" cap="none" normalizeH="0" baseline="0" dirty="0">
                          <a:ln>
                            <a:noFill/>
                          </a:ln>
                          <a:solidFill>
                            <a:schemeClr val="tx1"/>
                          </a:solidFill>
                          <a:effectLst/>
                          <a:latin typeface="+mn-lt"/>
                          <a:cs typeface="Times New Roman" pitchFamily="18" charset="0"/>
                        </a:rPr>
                        <a:t>20</a:t>
                      </a: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26434">
                <a:tc>
                  <a:txBody>
                    <a:bodyPr/>
                    <a:lstStyle/>
                    <a:p>
                      <a:pPr marL="0" marR="0" lvl="0" indent="0" algn="l" defTabSz="914400" rtl="0" eaLnBrk="1" fontAlgn="base" latinLnBrk="0" hangingPunct="1">
                        <a:lnSpc>
                          <a:spcPct val="115000"/>
                        </a:lnSpc>
                        <a:spcBef>
                          <a:spcPct val="0"/>
                        </a:spcBef>
                        <a:spcAft>
                          <a:spcPct val="0"/>
                        </a:spcAft>
                        <a:buClrTx/>
                        <a:buSzTx/>
                        <a:buFont typeface="Symbol" pitchFamily="18" charset="2"/>
                        <a:buNone/>
                        <a:tabLst/>
                        <a:defRPr/>
                      </a:pPr>
                      <a:r>
                        <a:rPr kumimoji="0" lang="en-GB" sz="1600" b="0" i="0" u="none" strike="noStrike" cap="none" normalizeH="0" baseline="0" dirty="0">
                          <a:ln>
                            <a:noFill/>
                          </a:ln>
                          <a:solidFill>
                            <a:schemeClr val="tx1"/>
                          </a:solidFill>
                          <a:effectLst/>
                          <a:latin typeface="+mn-lt"/>
                          <a:ea typeface="Calibri" pitchFamily="34" charset="0"/>
                          <a:cs typeface="Times New Roman" pitchFamily="18" charset="0"/>
                        </a:rPr>
                        <a:t>Subgroups of relapse prevention group</a:t>
                      </a: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65125" marR="0" lvl="0" indent="-182563" algn="ctr" defTabSz="914400" rtl="0" eaLnBrk="1" fontAlgn="base" latinLnBrk="0" hangingPunct="1">
                        <a:lnSpc>
                          <a:spcPct val="100000"/>
                        </a:lnSpc>
                        <a:spcBef>
                          <a:spcPct val="0"/>
                        </a:spcBef>
                        <a:spcAft>
                          <a:spcPts val="300"/>
                        </a:spcAft>
                        <a:buClrTx/>
                        <a:buSzTx/>
                        <a:buFontTx/>
                        <a:buNone/>
                        <a:tabLst/>
                      </a:pPr>
                      <a:endParaRPr kumimoji="0" lang="en-GB" sz="1600" b="0" i="0" u="none" strike="noStrike" cap="none" normalizeH="0" baseline="0" dirty="0">
                        <a:ln>
                          <a:noFill/>
                        </a:ln>
                        <a:solidFill>
                          <a:schemeClr val="tx1"/>
                        </a:solidFill>
                        <a:effectLst/>
                        <a:latin typeface="+mn-lt"/>
                        <a:cs typeface="Times New Roman" pitchFamily="18" charset="0"/>
                      </a:endParaRP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415840">
                <a:tc>
                  <a:txBody>
                    <a:bodyPr/>
                    <a:lstStyle/>
                    <a:p>
                      <a:pPr marL="0" marR="0" lvl="0" indent="0" algn="l" defTabSz="914400" rtl="0" eaLnBrk="1" fontAlgn="base" latinLnBrk="0" hangingPunct="1">
                        <a:lnSpc>
                          <a:spcPct val="115000"/>
                        </a:lnSpc>
                        <a:spcBef>
                          <a:spcPct val="0"/>
                        </a:spcBef>
                        <a:spcAft>
                          <a:spcPct val="0"/>
                        </a:spcAft>
                        <a:buClrTx/>
                        <a:buSzTx/>
                        <a:buFont typeface="Symbol" pitchFamily="18" charset="2"/>
                        <a:buNone/>
                        <a:tabLst/>
                      </a:pPr>
                      <a:r>
                        <a:rPr kumimoji="0" lang="en-GB" sz="1600" b="0" i="1" u="none" strike="noStrike" cap="none" normalizeH="0" baseline="0" dirty="0">
                          <a:ln>
                            <a:noFill/>
                          </a:ln>
                          <a:solidFill>
                            <a:schemeClr val="tx1"/>
                          </a:solidFill>
                          <a:effectLst/>
                          <a:latin typeface="+mn-lt"/>
                          <a:ea typeface="Calibri" pitchFamily="34" charset="0"/>
                          <a:cs typeface="Times New Roman" pitchFamily="18" charset="0"/>
                        </a:rPr>
                        <a:t>&lt;1 year</a:t>
                      </a:r>
                      <a:endParaRPr kumimoji="0" lang="en-GB" sz="1600" b="0" i="0" u="none" strike="noStrike" cap="none" normalizeH="0" baseline="0" dirty="0">
                        <a:ln>
                          <a:noFill/>
                        </a:ln>
                        <a:solidFill>
                          <a:schemeClr val="tx1"/>
                        </a:solidFill>
                        <a:effectLst/>
                        <a:latin typeface="+mn-lt"/>
                        <a:ea typeface="Calibri" pitchFamily="34" charset="0"/>
                        <a:cs typeface="Times New Roman" pitchFamily="18" charset="0"/>
                      </a:endParaRP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65125" marR="0" lvl="0" indent="-182563" algn="ctr" defTabSz="914400" rtl="0" eaLnBrk="1" fontAlgn="base" latinLnBrk="0" hangingPunct="1">
                        <a:lnSpc>
                          <a:spcPct val="100000"/>
                        </a:lnSpc>
                        <a:spcBef>
                          <a:spcPct val="0"/>
                        </a:spcBef>
                        <a:spcAft>
                          <a:spcPts val="300"/>
                        </a:spcAft>
                        <a:buClrTx/>
                        <a:buSzTx/>
                        <a:buFontTx/>
                        <a:buNone/>
                        <a:tabLst/>
                      </a:pPr>
                      <a:r>
                        <a:rPr kumimoji="0" lang="en-GB" sz="1600" b="0" i="0" u="none" strike="noStrike" cap="none" normalizeH="0" baseline="0" dirty="0">
                          <a:ln>
                            <a:noFill/>
                          </a:ln>
                          <a:solidFill>
                            <a:schemeClr val="tx1"/>
                          </a:solidFill>
                          <a:effectLst/>
                          <a:latin typeface="+mn-lt"/>
                          <a:cs typeface="Times New Roman" pitchFamily="18" charset="0"/>
                        </a:rPr>
                        <a:t>35</a:t>
                      </a: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415840">
                <a:tc>
                  <a:txBody>
                    <a:bodyPr/>
                    <a:lstStyle/>
                    <a:p>
                      <a:pPr marL="0" marR="0" lvl="0" indent="0" algn="l" defTabSz="914400" rtl="0" eaLnBrk="1" fontAlgn="base" latinLnBrk="0" hangingPunct="1">
                        <a:lnSpc>
                          <a:spcPct val="115000"/>
                        </a:lnSpc>
                        <a:spcBef>
                          <a:spcPct val="0"/>
                        </a:spcBef>
                        <a:spcAft>
                          <a:spcPct val="0"/>
                        </a:spcAft>
                        <a:buClrTx/>
                        <a:buSzTx/>
                        <a:buFont typeface="Symbol" pitchFamily="18" charset="2"/>
                        <a:buNone/>
                        <a:tabLst/>
                      </a:pPr>
                      <a:r>
                        <a:rPr kumimoji="0" lang="en-GB" sz="1600" b="0" i="1" u="none" strike="noStrike" cap="none" normalizeH="0" baseline="0" dirty="0">
                          <a:ln>
                            <a:noFill/>
                          </a:ln>
                          <a:solidFill>
                            <a:schemeClr val="tx1"/>
                          </a:solidFill>
                          <a:effectLst/>
                          <a:latin typeface="+mn-lt"/>
                          <a:ea typeface="Calibri" pitchFamily="34" charset="0"/>
                          <a:cs typeface="Times New Roman" pitchFamily="18" charset="0"/>
                        </a:rPr>
                        <a:t>&gt;1 year</a:t>
                      </a:r>
                      <a:endParaRPr kumimoji="0" lang="en-GB" sz="1600" b="0" i="0" u="none" strike="noStrike" cap="none" normalizeH="0" baseline="0" dirty="0">
                        <a:ln>
                          <a:noFill/>
                        </a:ln>
                        <a:solidFill>
                          <a:schemeClr val="tx1"/>
                        </a:solidFill>
                        <a:effectLst/>
                        <a:latin typeface="+mn-lt"/>
                        <a:ea typeface="Calibri" pitchFamily="34" charset="0"/>
                        <a:cs typeface="Times New Roman" pitchFamily="18" charset="0"/>
                      </a:endParaRP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65125" marR="0" lvl="0" indent="-182563" algn="ctr" defTabSz="914400" rtl="0" eaLnBrk="1" fontAlgn="base" latinLnBrk="0" hangingPunct="1">
                        <a:lnSpc>
                          <a:spcPct val="100000"/>
                        </a:lnSpc>
                        <a:spcBef>
                          <a:spcPct val="0"/>
                        </a:spcBef>
                        <a:spcAft>
                          <a:spcPts val="300"/>
                        </a:spcAft>
                        <a:buClrTx/>
                        <a:buSzTx/>
                        <a:buFontTx/>
                        <a:buNone/>
                        <a:tabLst/>
                      </a:pPr>
                      <a:r>
                        <a:rPr kumimoji="0" lang="en-GB" sz="1600" b="0" i="0" u="none" strike="noStrike" cap="none" normalizeH="0" baseline="0" dirty="0">
                          <a:ln>
                            <a:noFill/>
                          </a:ln>
                          <a:solidFill>
                            <a:schemeClr val="tx1"/>
                          </a:solidFill>
                          <a:effectLst/>
                          <a:latin typeface="+mn-lt"/>
                          <a:cs typeface="Times New Roman" pitchFamily="18" charset="0"/>
                        </a:rPr>
                        <a:t>21.6</a:t>
                      </a: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r h="487676">
                <a:tc>
                  <a:txBody>
                    <a:bodyPr/>
                    <a:lstStyle/>
                    <a:p>
                      <a:pPr marL="365125" marR="0" lvl="0" indent="-365125" algn="just" defTabSz="914400" rtl="0" eaLnBrk="1" fontAlgn="base" latinLnBrk="0" hangingPunct="1">
                        <a:lnSpc>
                          <a:spcPct val="100000"/>
                        </a:lnSpc>
                        <a:spcBef>
                          <a:spcPct val="0"/>
                        </a:spcBef>
                        <a:spcAft>
                          <a:spcPts val="300"/>
                        </a:spcAft>
                        <a:buClrTx/>
                        <a:buSzTx/>
                        <a:buFontTx/>
                        <a:buNone/>
                        <a:tabLst/>
                        <a:defRPr/>
                      </a:pPr>
                      <a:r>
                        <a:rPr kumimoji="0" lang="en-GB" sz="1600" b="0" i="1" u="none" strike="noStrike" cap="none" normalizeH="0" baseline="0" dirty="0">
                          <a:ln>
                            <a:noFill/>
                          </a:ln>
                          <a:solidFill>
                            <a:schemeClr val="tx1"/>
                          </a:solidFill>
                          <a:effectLst/>
                          <a:latin typeface="+mn-lt"/>
                          <a:ea typeface="Calibri" pitchFamily="34" charset="0"/>
                          <a:cs typeface="Times New Roman" pitchFamily="18" charset="0"/>
                        </a:rPr>
                        <a:t>Withdrew prior to treatment</a:t>
                      </a:r>
                      <a:endParaRPr kumimoji="0" lang="en-GB" sz="1600" b="0" i="0" u="none" strike="noStrike" cap="none" normalizeH="0" baseline="0" dirty="0">
                        <a:ln>
                          <a:noFill/>
                        </a:ln>
                        <a:solidFill>
                          <a:schemeClr val="tx1"/>
                        </a:solidFill>
                        <a:effectLst/>
                        <a:latin typeface="+mn-lt"/>
                        <a:ea typeface="Calibri" pitchFamily="34" charset="0"/>
                        <a:cs typeface="Times New Roman" pitchFamily="18" charset="0"/>
                      </a:endParaRPr>
                    </a:p>
                    <a:p>
                      <a:pPr marL="365125" marR="0" lvl="0" indent="-182563" algn="just" defTabSz="914400" rtl="0" eaLnBrk="1" fontAlgn="base" latinLnBrk="0" hangingPunct="1">
                        <a:lnSpc>
                          <a:spcPct val="100000"/>
                        </a:lnSpc>
                        <a:spcBef>
                          <a:spcPct val="0"/>
                        </a:spcBef>
                        <a:spcAft>
                          <a:spcPts val="300"/>
                        </a:spcAft>
                        <a:buClrTx/>
                        <a:buSzTx/>
                        <a:buFontTx/>
                        <a:buNone/>
                        <a:tabLst/>
                      </a:pPr>
                      <a:endParaRPr kumimoji="0" lang="en-GB" sz="1600" b="0" i="0" u="none" strike="noStrike" cap="none" normalizeH="0" baseline="0" dirty="0">
                        <a:ln>
                          <a:noFill/>
                        </a:ln>
                        <a:solidFill>
                          <a:schemeClr val="tx1"/>
                        </a:solidFill>
                        <a:effectLst/>
                        <a:latin typeface="+mn-lt"/>
                        <a:cs typeface="Times New Roman" pitchFamily="18" charset="0"/>
                      </a:endParaRP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65125" marR="0" lvl="0" indent="-182563" algn="ctr" defTabSz="914400" rtl="0" eaLnBrk="1" fontAlgn="base" latinLnBrk="0" hangingPunct="1">
                        <a:lnSpc>
                          <a:spcPct val="100000"/>
                        </a:lnSpc>
                        <a:spcBef>
                          <a:spcPct val="0"/>
                        </a:spcBef>
                        <a:spcAft>
                          <a:spcPts val="300"/>
                        </a:spcAft>
                        <a:buClrTx/>
                        <a:buSzTx/>
                        <a:buFontTx/>
                        <a:buNone/>
                        <a:tabLst/>
                      </a:pPr>
                      <a:r>
                        <a:rPr kumimoji="0" lang="en-GB" sz="1600" b="0" i="0" u="none" strike="noStrike" cap="none" normalizeH="0" baseline="0" dirty="0">
                          <a:ln>
                            <a:noFill/>
                          </a:ln>
                          <a:solidFill>
                            <a:schemeClr val="tx1"/>
                          </a:solidFill>
                          <a:effectLst/>
                          <a:latin typeface="+mn-lt"/>
                          <a:cs typeface="Times New Roman" pitchFamily="18" charset="0"/>
                        </a:rPr>
                        <a:t>20</a:t>
                      </a: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487676">
                <a:tc>
                  <a:txBody>
                    <a:bodyPr/>
                    <a:lstStyle/>
                    <a:p>
                      <a:pPr marL="365125" marR="0" lvl="0" indent="-365125" algn="just" defTabSz="914400" rtl="0" eaLnBrk="1" fontAlgn="base" latinLnBrk="0" hangingPunct="1">
                        <a:lnSpc>
                          <a:spcPct val="100000"/>
                        </a:lnSpc>
                        <a:spcBef>
                          <a:spcPct val="0"/>
                        </a:spcBef>
                        <a:spcAft>
                          <a:spcPts val="300"/>
                        </a:spcAft>
                        <a:buClrTx/>
                        <a:buSzTx/>
                        <a:buFontTx/>
                        <a:buNone/>
                        <a:tabLst/>
                      </a:pPr>
                      <a:r>
                        <a:rPr kumimoji="0" lang="en-GB" sz="1600" b="0" i="0" u="none" strike="noStrike" cap="none" normalizeH="0" baseline="0" dirty="0">
                          <a:ln>
                            <a:noFill/>
                          </a:ln>
                          <a:solidFill>
                            <a:schemeClr val="tx1"/>
                          </a:solidFill>
                          <a:effectLst/>
                          <a:latin typeface="+mn-lt"/>
                          <a:cs typeface="Times New Roman" pitchFamily="18" charset="0"/>
                        </a:rPr>
                        <a:t>Non-volunteer control – reject treatment</a:t>
                      </a: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65125" marR="0" lvl="0" indent="-182563" algn="ctr" defTabSz="914400" rtl="0" eaLnBrk="1" fontAlgn="base" latinLnBrk="0" hangingPunct="1">
                        <a:lnSpc>
                          <a:spcPct val="100000"/>
                        </a:lnSpc>
                        <a:spcBef>
                          <a:spcPct val="0"/>
                        </a:spcBef>
                        <a:spcAft>
                          <a:spcPts val="300"/>
                        </a:spcAft>
                        <a:buClrTx/>
                        <a:buSzTx/>
                        <a:buFontTx/>
                        <a:buNone/>
                        <a:tabLst/>
                      </a:pPr>
                      <a:r>
                        <a:rPr kumimoji="0" lang="en-GB" sz="1600" b="0" i="0" u="none" strike="noStrike" cap="none" normalizeH="0" baseline="0" dirty="0">
                          <a:ln>
                            <a:noFill/>
                          </a:ln>
                          <a:solidFill>
                            <a:schemeClr val="tx1"/>
                          </a:solidFill>
                          <a:effectLst/>
                          <a:latin typeface="+mn-lt"/>
                          <a:cs typeface="Times New Roman" pitchFamily="18" charset="0"/>
                        </a:rPr>
                        <a:t>19.1</a:t>
                      </a:r>
                    </a:p>
                  </a:txBody>
                  <a:tcPr marL="68586" marR="68586" marT="0" marB="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bl>
          </a:graphicData>
        </a:graphic>
      </p:graphicFrame>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Title 2">
            <a:extLst>
              <a:ext uri="{FF2B5EF4-FFF2-40B4-BE49-F238E27FC236}">
                <a16:creationId xmlns:a16="http://schemas.microsoft.com/office/drawing/2014/main" id="{2445E236-5635-4D5A-9C9D-346598E1D9D7}"/>
              </a:ext>
            </a:extLst>
          </p:cNvPr>
          <p:cNvSpPr>
            <a:spLocks noGrp="1"/>
          </p:cNvSpPr>
          <p:nvPr>
            <p:ph type="title"/>
          </p:nvPr>
        </p:nvSpPr>
        <p:spPr/>
        <p:txBody>
          <a:bodyPr/>
          <a:lstStyle/>
          <a:p>
            <a:pPr algn="l"/>
            <a:r>
              <a:rPr lang="en-GB" altLang="en-US" sz="3300" dirty="0">
                <a:latin typeface="Calibri Light" panose="020F0302020204030204" pitchFamily="34" charset="0"/>
                <a:cs typeface="Calibri Light" panose="020F0302020204030204" pitchFamily="34" charset="0"/>
              </a:rPr>
              <a:t>The UK Experience: Sex Offenders </a:t>
            </a:r>
            <a:br>
              <a:rPr lang="en-GB" altLang="en-US" sz="3300" dirty="0">
                <a:latin typeface="Calibri Light" panose="020F0302020204030204" pitchFamily="34" charset="0"/>
                <a:cs typeface="Calibri Light" panose="020F0302020204030204" pitchFamily="34" charset="0"/>
              </a:rPr>
            </a:br>
            <a:r>
              <a:rPr lang="en-GB" altLang="en-US" sz="3300" dirty="0">
                <a:latin typeface="Calibri Light" panose="020F0302020204030204" pitchFamily="34" charset="0"/>
                <a:cs typeface="Calibri Light" panose="020F0302020204030204" pitchFamily="34" charset="0"/>
              </a:rPr>
              <a:t>Treatment Programme (SOTP)</a:t>
            </a:r>
          </a:p>
        </p:txBody>
      </p:sp>
      <p:sp>
        <p:nvSpPr>
          <p:cNvPr id="68611" name="Content Placeholder 3">
            <a:extLst>
              <a:ext uri="{FF2B5EF4-FFF2-40B4-BE49-F238E27FC236}">
                <a16:creationId xmlns:a16="http://schemas.microsoft.com/office/drawing/2014/main" id="{1C14AD8A-CBCC-4CF7-A3E3-4C7F30F3CD4E}"/>
              </a:ext>
            </a:extLst>
          </p:cNvPr>
          <p:cNvSpPr>
            <a:spLocks noGrp="1"/>
          </p:cNvSpPr>
          <p:nvPr>
            <p:ph idx="1"/>
          </p:nvPr>
        </p:nvSpPr>
        <p:spPr/>
        <p:txBody>
          <a:bodyPr/>
          <a:lstStyle/>
          <a:p>
            <a:r>
              <a:rPr lang="en-GB" altLang="en-US" sz="1800" dirty="0"/>
              <a:t>Participation in SOTP conditional on offenders consenting to treatment. Available in 15% of male prison establishments in England and Wales.</a:t>
            </a:r>
          </a:p>
          <a:p>
            <a:endParaRPr lang="en-GB" altLang="en-US" sz="1800" dirty="0"/>
          </a:p>
          <a:p>
            <a:r>
              <a:rPr lang="en-GB" altLang="en-US" sz="1800" dirty="0"/>
              <a:t>Intended for individuals with the following characteristics: </a:t>
            </a:r>
          </a:p>
          <a:p>
            <a:pPr lvl="1">
              <a:buFont typeface="Courier New" panose="02070309020205020404" pitchFamily="49" charset="0"/>
              <a:buChar char="o"/>
            </a:pPr>
            <a:r>
              <a:rPr lang="en-GB" altLang="en-US" sz="1800" dirty="0"/>
              <a:t>Sentenced to 12 months or more</a:t>
            </a:r>
          </a:p>
          <a:p>
            <a:pPr lvl="1">
              <a:buFont typeface="Courier New" panose="02070309020205020404" pitchFamily="49" charset="0"/>
              <a:buChar char="o"/>
            </a:pPr>
            <a:r>
              <a:rPr lang="en-GB" altLang="en-US" sz="1800" dirty="0"/>
              <a:t>Either a current or previous sex offence</a:t>
            </a:r>
          </a:p>
          <a:p>
            <a:pPr lvl="1">
              <a:buFont typeface="Courier New" panose="02070309020205020404" pitchFamily="49" charset="0"/>
              <a:buChar char="o"/>
            </a:pPr>
            <a:r>
              <a:rPr lang="en-GB" altLang="en-US" sz="1800" dirty="0"/>
              <a:t>Willing to engage in treatment</a:t>
            </a:r>
          </a:p>
          <a:p>
            <a:pPr lvl="1">
              <a:buFont typeface="Courier New" panose="02070309020205020404" pitchFamily="49" charset="0"/>
              <a:buChar char="o"/>
            </a:pPr>
            <a:r>
              <a:rPr lang="en-GB" altLang="en-US" sz="1800" dirty="0"/>
              <a:t>Not in categorical denial of their offending</a:t>
            </a:r>
          </a:p>
          <a:p>
            <a:pPr lvl="1">
              <a:buFont typeface="Courier New" panose="02070309020205020404" pitchFamily="49" charset="0"/>
              <a:buChar char="o"/>
            </a:pPr>
            <a:r>
              <a:rPr lang="en-GB" altLang="en-US" sz="1800" dirty="0"/>
              <a:t>Apparent motivation to change</a:t>
            </a:r>
          </a:p>
          <a:p>
            <a:pPr lvl="1">
              <a:buFont typeface="Courier New" panose="02070309020205020404" pitchFamily="49" charset="0"/>
              <a:buChar char="o"/>
            </a:pPr>
            <a:r>
              <a:rPr lang="en-GB" altLang="en-US" sz="1800" dirty="0"/>
              <a:t>Risk of serious recidivism </a:t>
            </a:r>
          </a:p>
          <a:p>
            <a:pPr lvl="1">
              <a:buFont typeface="Courier New" panose="02070309020205020404" pitchFamily="49" charset="0"/>
              <a:buChar char="o"/>
            </a:pPr>
            <a:r>
              <a:rPr lang="en-GB" altLang="en-US" sz="1800" dirty="0"/>
              <a:t>Ability to engage in treatment, in terms of cognitive ability and mental health</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Title 1">
            <a:extLst>
              <a:ext uri="{FF2B5EF4-FFF2-40B4-BE49-F238E27FC236}">
                <a16:creationId xmlns:a16="http://schemas.microsoft.com/office/drawing/2014/main" id="{0D1A44C7-A03C-4909-9706-D6F42176C0E4}"/>
              </a:ext>
            </a:extLst>
          </p:cNvPr>
          <p:cNvSpPr>
            <a:spLocks noGrp="1"/>
          </p:cNvSpPr>
          <p:nvPr>
            <p:ph type="title"/>
          </p:nvPr>
        </p:nvSpPr>
        <p:spPr/>
        <p:txBody>
          <a:bodyPr/>
          <a:lstStyle/>
          <a:p>
            <a:pPr algn="l"/>
            <a:r>
              <a:rPr lang="en-GB" altLang="en-US" sz="3300" dirty="0">
                <a:latin typeface="Calibri Light" panose="020F0302020204030204" pitchFamily="34" charset="0"/>
                <a:cs typeface="Calibri Light" panose="020F0302020204030204" pitchFamily="34" charset="0"/>
              </a:rPr>
              <a:t>SOTP Continued</a:t>
            </a:r>
            <a:endParaRPr lang="en-US" altLang="en-US" sz="3300" dirty="0"/>
          </a:p>
        </p:txBody>
      </p:sp>
      <p:sp>
        <p:nvSpPr>
          <p:cNvPr id="69635" name="Content Placeholder 2">
            <a:extLst>
              <a:ext uri="{FF2B5EF4-FFF2-40B4-BE49-F238E27FC236}">
                <a16:creationId xmlns:a16="http://schemas.microsoft.com/office/drawing/2014/main" id="{F2ECAEBE-2B1E-4924-B656-12F7C28605E6}"/>
              </a:ext>
            </a:extLst>
          </p:cNvPr>
          <p:cNvSpPr>
            <a:spLocks noGrp="1"/>
          </p:cNvSpPr>
          <p:nvPr>
            <p:ph idx="1"/>
          </p:nvPr>
        </p:nvSpPr>
        <p:spPr/>
        <p:txBody>
          <a:bodyPr/>
          <a:lstStyle/>
          <a:p>
            <a:r>
              <a:rPr lang="en-GB" altLang="en-US" sz="1800" dirty="0"/>
              <a:t>Block 1: develop group cohesion and norms</a:t>
            </a:r>
          </a:p>
          <a:p>
            <a:r>
              <a:rPr lang="en-GB" altLang="en-US" sz="1800" dirty="0"/>
              <a:t>Block 2: identifying and challenging pro-offending thinking</a:t>
            </a:r>
          </a:p>
          <a:p>
            <a:r>
              <a:rPr lang="en-GB" altLang="en-US" sz="1800" dirty="0"/>
              <a:t>Block 3: teach positive coping strategies and start group members off on an action plan for practising positive coping</a:t>
            </a:r>
          </a:p>
          <a:p>
            <a:r>
              <a:rPr lang="en-GB" altLang="en-US" sz="1800" dirty="0"/>
              <a:t>Block 4: identify etiological factors contributing to their sexual offending</a:t>
            </a:r>
          </a:p>
          <a:p>
            <a:r>
              <a:rPr lang="en-GB" altLang="en-US" sz="1800" dirty="0"/>
              <a:t>Block 5: each group member to verbalize an accurate account of his offending behaviour, identifying triggering events, relevant emotions, behaviours and cognitions present in the offence pathway</a:t>
            </a:r>
          </a:p>
          <a:p>
            <a:r>
              <a:rPr lang="en-GB" altLang="en-US" sz="1800" dirty="0"/>
              <a:t>Block 6: increase awareness of the relevance of deviant sexual fantasy to offending, and to increase motivation to abandon deviant fantasy and develop non-deviant fantasy material</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Title 1">
            <a:extLst>
              <a:ext uri="{FF2B5EF4-FFF2-40B4-BE49-F238E27FC236}">
                <a16:creationId xmlns:a16="http://schemas.microsoft.com/office/drawing/2014/main" id="{B6F5BDE8-2845-4B51-89A3-BBD32D174C1F}"/>
              </a:ext>
            </a:extLst>
          </p:cNvPr>
          <p:cNvSpPr>
            <a:spLocks noGrp="1"/>
          </p:cNvSpPr>
          <p:nvPr>
            <p:ph type="title"/>
          </p:nvPr>
        </p:nvSpPr>
        <p:spPr/>
        <p:txBody>
          <a:bodyPr/>
          <a:lstStyle/>
          <a:p>
            <a:pPr algn="l"/>
            <a:r>
              <a:rPr lang="en-GB" altLang="en-US" sz="3300" dirty="0">
                <a:latin typeface="Calibri Light" panose="020F0302020204030204" pitchFamily="34" charset="0"/>
                <a:cs typeface="Calibri Light" panose="020F0302020204030204" pitchFamily="34" charset="0"/>
              </a:rPr>
              <a:t>SOTP Continued</a:t>
            </a:r>
            <a:endParaRPr lang="en-US" altLang="en-US" sz="3300" dirty="0"/>
          </a:p>
        </p:txBody>
      </p:sp>
      <p:sp>
        <p:nvSpPr>
          <p:cNvPr id="70659" name="Content Placeholder 2">
            <a:extLst>
              <a:ext uri="{FF2B5EF4-FFF2-40B4-BE49-F238E27FC236}">
                <a16:creationId xmlns:a16="http://schemas.microsoft.com/office/drawing/2014/main" id="{6AF8646A-5AC4-4247-A530-96D1D986ADEB}"/>
              </a:ext>
            </a:extLst>
          </p:cNvPr>
          <p:cNvSpPr>
            <a:spLocks noGrp="1"/>
          </p:cNvSpPr>
          <p:nvPr>
            <p:ph idx="1"/>
          </p:nvPr>
        </p:nvSpPr>
        <p:spPr/>
        <p:txBody>
          <a:bodyPr/>
          <a:lstStyle/>
          <a:p>
            <a:r>
              <a:rPr lang="en-GB" altLang="en-US" sz="1800" dirty="0"/>
              <a:t>Block 7: group members identify patterns in their personality and personal functioning related to their offending behaviour, and begin to raise their awareness of need to change these areas</a:t>
            </a:r>
          </a:p>
          <a:p>
            <a:r>
              <a:rPr lang="en-GB" altLang="en-US" sz="1800" dirty="0"/>
              <a:t>Block 8: build on insights gathered in blocks 1–7 and formally begin the process of change where targets for new behaviours and ways of thinking are first set</a:t>
            </a:r>
          </a:p>
          <a:p>
            <a:r>
              <a:rPr lang="en-GB" altLang="en-US" sz="1800" dirty="0"/>
              <a:t>Block 9: enhance motivation to change</a:t>
            </a:r>
          </a:p>
          <a:p>
            <a:r>
              <a:rPr lang="en-GB" altLang="en-US" sz="1800" dirty="0"/>
              <a:t>Blocks 10, 11, 12 and 13: undermine any beliefs that the experience of being abused was harmless or positive for group members’ victims</a:t>
            </a:r>
          </a:p>
          <a:p>
            <a:r>
              <a:rPr lang="en-GB" altLang="en-US" sz="1800" dirty="0"/>
              <a:t>Block 20: see https://www.lucyfaithfull.org.uk/files/ECSA_project_core_sotp.pdf</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Title 1">
            <a:extLst>
              <a:ext uri="{FF2B5EF4-FFF2-40B4-BE49-F238E27FC236}">
                <a16:creationId xmlns:a16="http://schemas.microsoft.com/office/drawing/2014/main" id="{FF09C639-5F76-4EA7-9C02-CFFF06C6107C}"/>
              </a:ext>
            </a:extLst>
          </p:cNvPr>
          <p:cNvSpPr>
            <a:spLocks noGrp="1"/>
          </p:cNvSpPr>
          <p:nvPr>
            <p:ph type="title"/>
          </p:nvPr>
        </p:nvSpPr>
        <p:spPr/>
        <p:txBody>
          <a:bodyPr/>
          <a:lstStyle/>
          <a:p>
            <a:pPr algn="l"/>
            <a:r>
              <a:rPr lang="en-GB" altLang="en-US" sz="3300" dirty="0">
                <a:latin typeface="Calibri Light" panose="020F0302020204030204" pitchFamily="34" charset="0"/>
                <a:cs typeface="Calibri Light" panose="020F0302020204030204" pitchFamily="34" charset="0"/>
              </a:rPr>
              <a:t>Findings</a:t>
            </a:r>
          </a:p>
        </p:txBody>
      </p:sp>
      <p:sp>
        <p:nvSpPr>
          <p:cNvPr id="72707" name="Content Placeholder 2">
            <a:extLst>
              <a:ext uri="{FF2B5EF4-FFF2-40B4-BE49-F238E27FC236}">
                <a16:creationId xmlns:a16="http://schemas.microsoft.com/office/drawing/2014/main" id="{7C58A617-C24E-432C-B395-73224BEA5AE2}"/>
              </a:ext>
            </a:extLst>
          </p:cNvPr>
          <p:cNvSpPr>
            <a:spLocks noGrp="1"/>
          </p:cNvSpPr>
          <p:nvPr>
            <p:ph idx="1"/>
          </p:nvPr>
        </p:nvSpPr>
        <p:spPr/>
        <p:txBody>
          <a:bodyPr/>
          <a:lstStyle/>
          <a:p>
            <a:r>
              <a:rPr lang="en-GB" altLang="en-US" dirty="0"/>
              <a:t>Compared outcomes on 2,562 treated and 13,219 untreated sex offenders (approx. 8% of whom may have had community treatment)</a:t>
            </a:r>
          </a:p>
          <a:p>
            <a:endParaRPr lang="en-GB" altLang="en-US" dirty="0"/>
          </a:p>
          <a:p>
            <a:r>
              <a:rPr lang="en-GB" altLang="en-US" dirty="0"/>
              <a:t>Average 8.2-year follow-up period</a:t>
            </a:r>
          </a:p>
          <a:p>
            <a:endParaRPr lang="en-GB" altLang="en-US" dirty="0"/>
          </a:p>
          <a:p>
            <a:r>
              <a:rPr lang="en-GB" altLang="en-US" dirty="0"/>
              <a:t>Binary (offend vs. non-offend):</a:t>
            </a:r>
          </a:p>
          <a:p>
            <a:pPr lvl="1">
              <a:buFont typeface="Courier New" panose="02070309020205020404" pitchFamily="49" charset="0"/>
              <a:buChar char="o"/>
            </a:pPr>
            <a:r>
              <a:rPr lang="en-GB" altLang="en-US" dirty="0"/>
              <a:t>Sexual reoffending – rate for the treatment group was 2.0% higher than the matched comparison group (10.0% vs. 8.0%)</a:t>
            </a:r>
          </a:p>
          <a:p>
            <a:pPr lvl="1">
              <a:buFont typeface="Courier New" panose="02070309020205020404" pitchFamily="49" charset="0"/>
              <a:buChar char="o"/>
            </a:pPr>
            <a:r>
              <a:rPr lang="en-GB" altLang="en-US" dirty="0"/>
              <a:t>Child image reoffending: the reoffending rate for the treatment group was 1.6% higher (4.4% vs. 2.9%) (4.8 vs. 3.1% for child offenders only)</a:t>
            </a:r>
          </a:p>
          <a:p>
            <a:pPr marL="800100" lvl="2" indent="0">
              <a:buFont typeface="Arial" panose="020B0604020202020204" pitchFamily="34" charset="0"/>
              <a:buNone/>
            </a:pPr>
            <a:endParaRPr lang="en-GB" altLang="en-US" dirty="0"/>
          </a:p>
          <a:p>
            <a:r>
              <a:rPr lang="en-GB" altLang="en-US" dirty="0"/>
              <a:t>Frequency of reoffending:</a:t>
            </a:r>
          </a:p>
          <a:p>
            <a:pPr lvl="1">
              <a:buFont typeface="Courier New" panose="02070309020205020404" pitchFamily="49" charset="0"/>
              <a:buChar char="o"/>
            </a:pPr>
            <a:r>
              <a:rPr lang="en-GB" altLang="en-US" dirty="0"/>
              <a:t>Sexual reoffending – matched treatment group had 0.15 more reoffences per offender than the matched comparison group (0.59 vs. 0.45)</a:t>
            </a:r>
          </a:p>
          <a:p>
            <a:pPr marL="800100" lvl="2" indent="0">
              <a:buFont typeface="Arial" panose="020B0604020202020204" pitchFamily="34" charset="0"/>
              <a:buNone/>
            </a:pPr>
            <a:endParaRPr lang="en-GB" altLang="en-US"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Title 1">
            <a:extLst>
              <a:ext uri="{FF2B5EF4-FFF2-40B4-BE49-F238E27FC236}">
                <a16:creationId xmlns:a16="http://schemas.microsoft.com/office/drawing/2014/main" id="{2F98119A-FD0F-4071-A835-B24DE25226B9}"/>
              </a:ext>
            </a:extLst>
          </p:cNvPr>
          <p:cNvSpPr>
            <a:spLocks noGrp="1"/>
          </p:cNvSpPr>
          <p:nvPr>
            <p:ph type="title"/>
          </p:nvPr>
        </p:nvSpPr>
        <p:spPr/>
        <p:txBody>
          <a:bodyPr/>
          <a:lstStyle/>
          <a:p>
            <a:pPr algn="l"/>
            <a:r>
              <a:rPr lang="en-US" altLang="en-US" sz="3300" dirty="0">
                <a:latin typeface="Calibri Light" panose="020F0302020204030204" pitchFamily="34" charset="0"/>
                <a:cs typeface="Calibri Light" panose="020F0302020204030204" pitchFamily="34" charset="0"/>
              </a:rPr>
              <a:t>Meta-analyses Are Not More Positive …</a:t>
            </a:r>
          </a:p>
        </p:txBody>
      </p:sp>
      <p:sp>
        <p:nvSpPr>
          <p:cNvPr id="74755" name="Content Placeholder 2">
            <a:extLst>
              <a:ext uri="{FF2B5EF4-FFF2-40B4-BE49-F238E27FC236}">
                <a16:creationId xmlns:a16="http://schemas.microsoft.com/office/drawing/2014/main" id="{6CDF9A51-5A76-4C98-844F-383019564530}"/>
              </a:ext>
            </a:extLst>
          </p:cNvPr>
          <p:cNvSpPr>
            <a:spLocks noGrp="1"/>
          </p:cNvSpPr>
          <p:nvPr>
            <p:ph idx="1"/>
          </p:nvPr>
        </p:nvSpPr>
        <p:spPr/>
        <p:txBody>
          <a:bodyPr/>
          <a:lstStyle/>
          <a:p>
            <a:pPr marL="457200" lvl="1" indent="0" eaLnBrk="1" hangingPunct="1">
              <a:buNone/>
            </a:pPr>
            <a:r>
              <a:rPr lang="en-GB" altLang="en-US" i="1" dirty="0"/>
              <a:t>Långström et al. (2013)</a:t>
            </a:r>
          </a:p>
          <a:p>
            <a:pPr lvl="1" eaLnBrk="1" hangingPunct="1"/>
            <a:endParaRPr lang="en-GB" altLang="en-US" dirty="0"/>
          </a:p>
          <a:p>
            <a:pPr lvl="1" eaLnBrk="1" hangingPunct="1">
              <a:buFont typeface="Arial" panose="020B0604020202020204" pitchFamily="34" charset="0"/>
              <a:buChar char="•"/>
            </a:pPr>
            <a:r>
              <a:rPr lang="en-GB" altLang="en-US" dirty="0"/>
              <a:t>After review of 1,447 abstracts, retrieved 167 full text studies, and finally included 8 studies with low to moderate risk of bias</a:t>
            </a:r>
          </a:p>
          <a:p>
            <a:pPr lvl="1" eaLnBrk="1" hangingPunct="1">
              <a:buFont typeface="Arial" panose="020B0604020202020204" pitchFamily="34" charset="0"/>
              <a:buChar char="•"/>
            </a:pPr>
            <a:endParaRPr lang="en-GB" altLang="en-US" dirty="0"/>
          </a:p>
          <a:p>
            <a:pPr lvl="1" eaLnBrk="1" hangingPunct="1">
              <a:buFont typeface="Arial" panose="020B0604020202020204" pitchFamily="34" charset="0"/>
              <a:buChar char="•"/>
            </a:pPr>
            <a:r>
              <a:rPr lang="en-GB" altLang="en-US" dirty="0"/>
              <a:t>Weak evidence for interventions aimed at reducing reoffending in identified sexual abusers of children. For adults, evidence from five trials was insufficient regarding both benefits and risks with psychological treatment and pharmacotherapy</a:t>
            </a:r>
          </a:p>
          <a:p>
            <a:pPr lvl="1" eaLnBrk="1" hangingPunct="1">
              <a:buFont typeface="Arial" panose="020B0604020202020204" pitchFamily="34" charset="0"/>
              <a:buChar char="•"/>
            </a:pPr>
            <a:endParaRPr lang="en-GB" altLang="en-US" dirty="0"/>
          </a:p>
          <a:p>
            <a:pPr lvl="1" eaLnBrk="1" hangingPunct="1">
              <a:buFont typeface="Arial" panose="020B0604020202020204" pitchFamily="34" charset="0"/>
              <a:buChar char="•"/>
            </a:pPr>
            <a:r>
              <a:rPr lang="en-GB" altLang="en-US" dirty="0"/>
              <a:t>For adolescents, limited evidence from one trial suggested that multisystemic therapy prevented reoffence (relative risk 0.18, 95% confidence interval 0.04 to 0.73); lack of adequate research prevented conclusions about effects of other treatments</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Title 4">
            <a:extLst>
              <a:ext uri="{FF2B5EF4-FFF2-40B4-BE49-F238E27FC236}">
                <a16:creationId xmlns:a16="http://schemas.microsoft.com/office/drawing/2014/main" id="{0F4A95EC-C452-4382-9E10-56C8A33A7E7D}"/>
              </a:ext>
            </a:extLst>
          </p:cNvPr>
          <p:cNvSpPr>
            <a:spLocks noGrp="1"/>
          </p:cNvSpPr>
          <p:nvPr>
            <p:ph type="title"/>
          </p:nvPr>
        </p:nvSpPr>
        <p:spPr/>
        <p:txBody>
          <a:bodyPr/>
          <a:lstStyle/>
          <a:p>
            <a:r>
              <a:rPr lang="en-GB" altLang="en-US" sz="3300" dirty="0">
                <a:latin typeface="Calibri Light" panose="020F0302020204030204" pitchFamily="34" charset="0"/>
                <a:cs typeface="Calibri Light" panose="020F0302020204030204" pitchFamily="34" charset="0"/>
              </a:rPr>
              <a:t>Legal/Social Restraints</a:t>
            </a:r>
          </a:p>
        </p:txBody>
      </p:sp>
      <p:sp>
        <p:nvSpPr>
          <p:cNvPr id="43011" name="Content Placeholder 5">
            <a:extLst>
              <a:ext uri="{FF2B5EF4-FFF2-40B4-BE49-F238E27FC236}">
                <a16:creationId xmlns:a16="http://schemas.microsoft.com/office/drawing/2014/main" id="{D31E4E6B-93EF-4D43-B7F8-107ABD98A354}"/>
              </a:ext>
            </a:extLst>
          </p:cNvPr>
          <p:cNvSpPr>
            <a:spLocks noGrp="1"/>
          </p:cNvSpPr>
          <p:nvPr>
            <p:ph sz="half" idx="1"/>
          </p:nvPr>
        </p:nvSpPr>
        <p:spPr/>
        <p:txBody>
          <a:bodyPr/>
          <a:lstStyle/>
          <a:p>
            <a:r>
              <a:rPr lang="en-GB" altLang="en-US" i="1" dirty="0"/>
              <a:t>The Sex Offenders Act 1997: </a:t>
            </a:r>
            <a:r>
              <a:rPr lang="en-GB" altLang="en-US" dirty="0"/>
              <a:t>offenders register with the police and notify them of changes in name and address. If do not register can be imprisoned or receive a £5,000 fine</a:t>
            </a:r>
          </a:p>
          <a:p>
            <a:pPr lvl="1">
              <a:buFont typeface="Courier New" panose="02070309020205020404" pitchFamily="49" charset="0"/>
              <a:buChar char="o"/>
            </a:pPr>
            <a:r>
              <a:rPr lang="en-GB" altLang="en-US" dirty="0"/>
              <a:t>People who receive a non-custodial sentence or caution stay on the list for five years; those given sentences of 30 months or more stay on indefinitely</a:t>
            </a:r>
          </a:p>
          <a:p>
            <a:pPr lvl="1"/>
            <a:endParaRPr lang="en-GB" altLang="en-US" dirty="0"/>
          </a:p>
          <a:p>
            <a:r>
              <a:rPr lang="en-GB" altLang="en-US" i="1" dirty="0"/>
              <a:t>Crime Sentence Act 1997: </a:t>
            </a:r>
            <a:r>
              <a:rPr lang="en-GB" altLang="en-US" dirty="0"/>
              <a:t>offenders convicted of second serious sex offence automatically given a life sentence</a:t>
            </a:r>
          </a:p>
          <a:p>
            <a:endParaRPr lang="en-GB" altLang="en-US" dirty="0"/>
          </a:p>
        </p:txBody>
      </p:sp>
      <p:sp>
        <p:nvSpPr>
          <p:cNvPr id="2" name="Content Placeholder 1">
            <a:extLst>
              <a:ext uri="{FF2B5EF4-FFF2-40B4-BE49-F238E27FC236}">
                <a16:creationId xmlns:a16="http://schemas.microsoft.com/office/drawing/2014/main" id="{D40B37A5-5276-4123-B48F-B2B17D6607DF}"/>
              </a:ext>
            </a:extLst>
          </p:cNvPr>
          <p:cNvSpPr>
            <a:spLocks noGrp="1"/>
          </p:cNvSpPr>
          <p:nvPr>
            <p:ph sz="half" idx="2"/>
          </p:nvPr>
        </p:nvSpPr>
        <p:spPr/>
        <p:txBody>
          <a:bodyPr/>
          <a:lstStyle/>
          <a:p>
            <a:r>
              <a:rPr lang="en-GB" altLang="en-US" i="1" dirty="0"/>
              <a:t>Crime and Disorder Act 1998</a:t>
            </a:r>
            <a:r>
              <a:rPr lang="en-GB" altLang="en-US" dirty="0"/>
              <a:t>: gives police particular powers against sex offenders, allowing them to apply for a Sex Offenders Order for any offender who can reasonably be considered a public risk</a:t>
            </a:r>
          </a:p>
          <a:p>
            <a:pPr lvl="1">
              <a:buFont typeface="Courier New" panose="02070309020205020404" pitchFamily="49" charset="0"/>
              <a:buChar char="o"/>
            </a:pPr>
            <a:r>
              <a:rPr lang="en-GB" altLang="en-US" dirty="0"/>
              <a:t>Courts can impose conditions on offenders, such as banning them from places where children are likely to come together, such as parks and schools</a:t>
            </a:r>
          </a:p>
          <a:p>
            <a:endParaRPr lang="en-GB" altLang="en-US" dirty="0"/>
          </a:p>
          <a:p>
            <a:r>
              <a:rPr lang="en-GB" altLang="en-US" i="1" dirty="0"/>
              <a:t>Child Sex Offender Disclosure Scheme (2007</a:t>
            </a:r>
            <a:r>
              <a:rPr lang="en-GB" altLang="en-US" dirty="0"/>
              <a:t>): sex offenders made known to relevant individuals within geographical area. Piloted in four UK areas. Implemented UK-wide in 2011 (Sarah’s Law)</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Title 3">
            <a:extLst>
              <a:ext uri="{FF2B5EF4-FFF2-40B4-BE49-F238E27FC236}">
                <a16:creationId xmlns:a16="http://schemas.microsoft.com/office/drawing/2014/main" id="{A1C292E0-B4E7-47AA-A948-9F5A1E07C97A}"/>
              </a:ext>
            </a:extLst>
          </p:cNvPr>
          <p:cNvSpPr>
            <a:spLocks noGrp="1"/>
          </p:cNvSpPr>
          <p:nvPr>
            <p:ph type="title"/>
          </p:nvPr>
        </p:nvSpPr>
        <p:spPr>
          <a:xfrm>
            <a:off x="107504" y="160337"/>
            <a:ext cx="8229600" cy="1143000"/>
          </a:xfrm>
        </p:spPr>
        <p:txBody>
          <a:bodyPr/>
          <a:lstStyle/>
          <a:p>
            <a:r>
              <a:rPr lang="en-GB" altLang="en-US" sz="3300" dirty="0">
                <a:latin typeface="Calibri Light" panose="020F0302020204030204" pitchFamily="34" charset="0"/>
                <a:cs typeface="Calibri Light" panose="020F0302020204030204" pitchFamily="34" charset="0"/>
              </a:rPr>
              <a:t>US Department of Health and </a:t>
            </a:r>
            <a:br>
              <a:rPr lang="en-GB" altLang="en-US" sz="3300" dirty="0">
                <a:latin typeface="Calibri Light" panose="020F0302020204030204" pitchFamily="34" charset="0"/>
                <a:cs typeface="Calibri Light" panose="020F0302020204030204" pitchFamily="34" charset="0"/>
              </a:rPr>
            </a:br>
            <a:r>
              <a:rPr lang="en-GB" altLang="en-US" sz="3300" dirty="0">
                <a:latin typeface="Calibri Light" panose="020F0302020204030204" pitchFamily="34" charset="0"/>
                <a:cs typeface="Calibri Light" panose="020F0302020204030204" pitchFamily="34" charset="0"/>
              </a:rPr>
              <a:t>Human Services</a:t>
            </a:r>
          </a:p>
        </p:txBody>
      </p:sp>
      <p:sp>
        <p:nvSpPr>
          <p:cNvPr id="46083" name="Content Placeholder 4">
            <a:extLst>
              <a:ext uri="{FF2B5EF4-FFF2-40B4-BE49-F238E27FC236}">
                <a16:creationId xmlns:a16="http://schemas.microsoft.com/office/drawing/2014/main" id="{20E8BFD7-6631-46C7-B760-532D743C13E8}"/>
              </a:ext>
            </a:extLst>
          </p:cNvPr>
          <p:cNvSpPr>
            <a:spLocks noGrp="1"/>
          </p:cNvSpPr>
          <p:nvPr>
            <p:ph idx="1"/>
          </p:nvPr>
        </p:nvSpPr>
        <p:spPr/>
        <p:txBody>
          <a:bodyPr/>
          <a:lstStyle/>
          <a:p>
            <a:pPr marL="0" indent="0">
              <a:buNone/>
            </a:pPr>
            <a:r>
              <a:rPr lang="en-GB" altLang="en-US" sz="1800" i="1" dirty="0"/>
              <a:t>Proponents</a:t>
            </a:r>
          </a:p>
          <a:p>
            <a:pPr marL="490538" lvl="1" indent="-288925">
              <a:buFont typeface="Arial" panose="020B0604020202020204" pitchFamily="34" charset="0"/>
              <a:buChar char="•"/>
            </a:pPr>
            <a:r>
              <a:rPr lang="en-GB" altLang="en-US" sz="1800" dirty="0"/>
              <a:t>Information on the Internet is easily accessible to the public</a:t>
            </a:r>
          </a:p>
          <a:p>
            <a:pPr marL="490538" lvl="1" indent="-288925">
              <a:buFont typeface="Arial" panose="020B0604020202020204" pitchFamily="34" charset="0"/>
              <a:buChar char="•"/>
            </a:pPr>
            <a:r>
              <a:rPr lang="en-GB" altLang="en-US" sz="1800" dirty="0"/>
              <a:t>Several instances occurred in which private citizens spotted sex offenders engaging in potentially dangerous activities, in violation of parole conditions</a:t>
            </a:r>
          </a:p>
          <a:p>
            <a:pPr marL="490538" lvl="1" indent="-288925">
              <a:buFont typeface="Arial" panose="020B0604020202020204" pitchFamily="34" charset="0"/>
              <a:buChar char="•"/>
            </a:pPr>
            <a:r>
              <a:rPr lang="en-GB" altLang="en-US" sz="1800" dirty="0"/>
              <a:t>Citizens have a right to know if there is a sex offender living in their neighbourhood</a:t>
            </a:r>
          </a:p>
          <a:p>
            <a:pPr marL="490538" lvl="1" indent="-288925">
              <a:buFont typeface="Arial" panose="020B0604020202020204" pitchFamily="34" charset="0"/>
              <a:buChar char="•"/>
            </a:pPr>
            <a:r>
              <a:rPr lang="en-GB" altLang="en-US" sz="1800" dirty="0"/>
              <a:t>The right of innocent children and others to safety outweighs the right of sex offenders to privacy</a:t>
            </a:r>
          </a:p>
          <a:p>
            <a:pPr marL="0" indent="0">
              <a:buNone/>
            </a:pPr>
            <a:r>
              <a:rPr lang="en-GB" altLang="en-US" sz="1800" i="1" dirty="0"/>
              <a:t>Opponents</a:t>
            </a:r>
            <a:endParaRPr lang="en-GB" altLang="en-US" sz="1800" dirty="0"/>
          </a:p>
          <a:p>
            <a:pPr marL="447675" lvl="1" indent="-288925">
              <a:buFont typeface="Arial" panose="020B0604020202020204" pitchFamily="34" charset="0"/>
              <a:buChar char="•"/>
            </a:pPr>
            <a:r>
              <a:rPr lang="en-GB" altLang="en-US" sz="1800" dirty="0"/>
              <a:t>Records are often incomplete, inaccurate or out of date</a:t>
            </a:r>
          </a:p>
          <a:p>
            <a:pPr marL="447675" lvl="1" indent="-288925">
              <a:buFont typeface="Arial" panose="020B0604020202020204" pitchFamily="34" charset="0"/>
              <a:buChar char="•"/>
            </a:pPr>
            <a:r>
              <a:rPr lang="en-GB" altLang="en-US" sz="1800" dirty="0"/>
              <a:t>This practice, in effect, extends offenders’ sentences</a:t>
            </a:r>
          </a:p>
          <a:p>
            <a:pPr marL="447675" lvl="1" indent="-288925">
              <a:buFont typeface="Arial" panose="020B0604020202020204" pitchFamily="34" charset="0"/>
              <a:buChar char="•"/>
            </a:pPr>
            <a:r>
              <a:rPr lang="en-GB" altLang="en-US" sz="1800" dirty="0"/>
              <a:t>This practice makes it difficult for ex-offenders to find employment or housing</a:t>
            </a:r>
          </a:p>
          <a:p>
            <a:pPr marL="447675" lvl="1" indent="-288925">
              <a:buFont typeface="Arial" panose="020B0604020202020204" pitchFamily="34" charset="0"/>
              <a:buChar char="•"/>
            </a:pPr>
            <a:r>
              <a:rPr lang="en-GB" altLang="en-US" sz="1800" dirty="0"/>
              <a:t>The practice raises concerns about vigilantism</a:t>
            </a:r>
          </a:p>
          <a:p>
            <a:pPr marL="447675" lvl="1" indent="-288925">
              <a:buFont typeface="Arial" panose="020B0604020202020204" pitchFamily="34" charset="0"/>
              <a:buChar char="•"/>
            </a:pPr>
            <a:r>
              <a:rPr lang="en-GB" altLang="en-US" sz="1800" dirty="0"/>
              <a:t>Availability of this information could lead to ‘networking’ among sexual predators</a:t>
            </a:r>
          </a:p>
          <a:p>
            <a:endParaRPr lang="en-GB" alt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Title 1">
            <a:extLst>
              <a:ext uri="{FF2B5EF4-FFF2-40B4-BE49-F238E27FC236}">
                <a16:creationId xmlns:a16="http://schemas.microsoft.com/office/drawing/2014/main" id="{A5C8B1EB-97EA-4DE7-9361-747370015D54}"/>
              </a:ext>
            </a:extLst>
          </p:cNvPr>
          <p:cNvSpPr>
            <a:spLocks noGrp="1"/>
          </p:cNvSpPr>
          <p:nvPr>
            <p:ph type="title"/>
          </p:nvPr>
        </p:nvSpPr>
        <p:spPr/>
        <p:txBody>
          <a:bodyPr/>
          <a:lstStyle/>
          <a:p>
            <a:r>
              <a:rPr lang="en-US" altLang="en-US" sz="3300" dirty="0">
                <a:latin typeface="Calibri Light" panose="020F0302020204030204" pitchFamily="34" charset="0"/>
                <a:cs typeface="Calibri Light" panose="020F0302020204030204" pitchFamily="34" charset="0"/>
              </a:rPr>
              <a:t>Evidence</a:t>
            </a:r>
          </a:p>
        </p:txBody>
      </p:sp>
      <p:sp>
        <p:nvSpPr>
          <p:cNvPr id="47107" name="Content Placeholder 2">
            <a:extLst>
              <a:ext uri="{FF2B5EF4-FFF2-40B4-BE49-F238E27FC236}">
                <a16:creationId xmlns:a16="http://schemas.microsoft.com/office/drawing/2014/main" id="{5F43B87F-2E07-444E-801F-C5CA98F2830C}"/>
              </a:ext>
            </a:extLst>
          </p:cNvPr>
          <p:cNvSpPr>
            <a:spLocks noGrp="1"/>
          </p:cNvSpPr>
          <p:nvPr>
            <p:ph sz="half" idx="1"/>
          </p:nvPr>
        </p:nvSpPr>
        <p:spPr/>
        <p:txBody>
          <a:bodyPr/>
          <a:lstStyle/>
          <a:p>
            <a:pPr marL="0" indent="0">
              <a:buNone/>
            </a:pPr>
            <a:r>
              <a:rPr lang="en-GB" altLang="en-US" sz="1800" i="1" dirty="0"/>
              <a:t>Levenson and Cotter (2005)</a:t>
            </a:r>
          </a:p>
          <a:p>
            <a:pPr marL="0" indent="0">
              <a:buNone/>
            </a:pPr>
            <a:endParaRPr lang="en-GB" altLang="en-US" sz="1800" dirty="0"/>
          </a:p>
          <a:p>
            <a:pPr marL="0" indent="0">
              <a:buNone/>
            </a:pPr>
            <a:r>
              <a:rPr lang="en-GB" altLang="en-US" sz="1800" dirty="0"/>
              <a:t>Survey of 183 convicted male sex offenders from Florida:</a:t>
            </a:r>
          </a:p>
          <a:p>
            <a:endParaRPr lang="en-GB" altLang="en-US" sz="1800" dirty="0"/>
          </a:p>
          <a:p>
            <a:pPr lvl="1">
              <a:buFont typeface="Arial" panose="020B0604020202020204" pitchFamily="34" charset="0"/>
              <a:buChar char="•"/>
            </a:pPr>
            <a:r>
              <a:rPr lang="en-GB" altLang="en-US" sz="1800" dirty="0"/>
              <a:t>One-third of participants experienced ‘dire events’ – loss of a job or home, threats or harassment, or property damage</a:t>
            </a:r>
          </a:p>
          <a:p>
            <a:pPr lvl="1">
              <a:buFont typeface="Arial" panose="020B0604020202020204" pitchFamily="34" charset="0"/>
              <a:buChar char="•"/>
            </a:pPr>
            <a:endParaRPr lang="en-GB" altLang="en-US" sz="1800" dirty="0"/>
          </a:p>
          <a:p>
            <a:pPr lvl="1">
              <a:buFont typeface="Arial" panose="020B0604020202020204" pitchFamily="34" charset="0"/>
              <a:buChar char="•"/>
            </a:pPr>
            <a:r>
              <a:rPr lang="en-GB" altLang="en-US" sz="1800" dirty="0"/>
              <a:t>Physical assault was a relatively rare occurrence</a:t>
            </a:r>
          </a:p>
        </p:txBody>
      </p:sp>
      <p:sp>
        <p:nvSpPr>
          <p:cNvPr id="2" name="Content Placeholder 1">
            <a:extLst>
              <a:ext uri="{FF2B5EF4-FFF2-40B4-BE49-F238E27FC236}">
                <a16:creationId xmlns:a16="http://schemas.microsoft.com/office/drawing/2014/main" id="{C15CAFD9-125D-4B4E-A4DD-D8DF40D2F06F}"/>
              </a:ext>
            </a:extLst>
          </p:cNvPr>
          <p:cNvSpPr>
            <a:spLocks noGrp="1"/>
          </p:cNvSpPr>
          <p:nvPr>
            <p:ph sz="half" idx="2"/>
          </p:nvPr>
        </p:nvSpPr>
        <p:spPr/>
        <p:txBody>
          <a:bodyPr/>
          <a:lstStyle/>
          <a:p>
            <a:pPr lvl="1"/>
            <a:endParaRPr lang="en-GB" altLang="en-US" dirty="0"/>
          </a:p>
          <a:p>
            <a:pPr lvl="1"/>
            <a:endParaRPr lang="en-GB" altLang="en-US" dirty="0"/>
          </a:p>
          <a:p>
            <a:pPr lvl="1">
              <a:buFont typeface="Arial" panose="020B0604020202020204" pitchFamily="34" charset="0"/>
              <a:buChar char="•"/>
            </a:pPr>
            <a:r>
              <a:rPr lang="en-GB" altLang="en-US" sz="1800" dirty="0"/>
              <a:t>Majority identified negative effects, such as stress, isolation, loss of relationships, fear, shame, embarrassment and hopelessness</a:t>
            </a:r>
          </a:p>
          <a:p>
            <a:pPr lvl="1">
              <a:buFont typeface="Arial" panose="020B0604020202020204" pitchFamily="34" charset="0"/>
              <a:buChar char="•"/>
            </a:pPr>
            <a:endParaRPr lang="en-GB" altLang="en-US" sz="1800" dirty="0"/>
          </a:p>
          <a:p>
            <a:pPr lvl="1">
              <a:buFont typeface="Arial" panose="020B0604020202020204" pitchFamily="34" charset="0"/>
              <a:buChar char="•"/>
            </a:pPr>
            <a:r>
              <a:rPr lang="en-GB" altLang="en-US" sz="1800" dirty="0"/>
              <a:t>Some noted positive effects of Megan’s Law, including motivation to prevent reoffending, and increased honesty with friends and family</a:t>
            </a:r>
          </a:p>
          <a:p>
            <a:pPr marL="0" indent="0">
              <a:buNone/>
            </a:pPr>
            <a:endParaRPr lang="en-GB"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Title 3">
            <a:extLst>
              <a:ext uri="{FF2B5EF4-FFF2-40B4-BE49-F238E27FC236}">
                <a16:creationId xmlns:a16="http://schemas.microsoft.com/office/drawing/2014/main" id="{6044E455-1EDD-42B6-A3B9-249507D25C8C}"/>
              </a:ext>
            </a:extLst>
          </p:cNvPr>
          <p:cNvSpPr>
            <a:spLocks noGrp="1"/>
          </p:cNvSpPr>
          <p:nvPr>
            <p:ph type="title"/>
          </p:nvPr>
        </p:nvSpPr>
        <p:spPr/>
        <p:txBody>
          <a:bodyPr/>
          <a:lstStyle/>
          <a:p>
            <a:r>
              <a:rPr lang="en-GB" altLang="en-US" sz="3300" dirty="0">
                <a:latin typeface="Calibri Light" panose="020F0302020204030204" pitchFamily="34" charset="0"/>
                <a:cs typeface="Calibri Light" panose="020F0302020204030204" pitchFamily="34" charset="0"/>
              </a:rPr>
              <a:t>Does it Work?</a:t>
            </a:r>
          </a:p>
        </p:txBody>
      </p:sp>
      <p:sp>
        <p:nvSpPr>
          <p:cNvPr id="2" name="Content Placeholder 1">
            <a:extLst>
              <a:ext uri="{FF2B5EF4-FFF2-40B4-BE49-F238E27FC236}">
                <a16:creationId xmlns:a16="http://schemas.microsoft.com/office/drawing/2014/main" id="{9E08B2A3-BBA3-474A-8010-3FE13ECB2F13}"/>
              </a:ext>
            </a:extLst>
          </p:cNvPr>
          <p:cNvSpPr>
            <a:spLocks noGrp="1"/>
          </p:cNvSpPr>
          <p:nvPr>
            <p:ph sz="half" idx="1"/>
          </p:nvPr>
        </p:nvSpPr>
        <p:spPr>
          <a:xfrm>
            <a:off x="457200" y="1124744"/>
            <a:ext cx="4038600" cy="5616624"/>
          </a:xfrm>
        </p:spPr>
        <p:txBody>
          <a:bodyPr/>
          <a:lstStyle/>
          <a:p>
            <a:pPr marL="0" indent="0">
              <a:buNone/>
            </a:pPr>
            <a:r>
              <a:rPr lang="en-GB" i="1" dirty="0"/>
              <a:t>Duwe and Donnay (2008)</a:t>
            </a:r>
          </a:p>
          <a:p>
            <a:pPr marL="0" indent="0">
              <a:buNone/>
            </a:pPr>
            <a:endParaRPr lang="en-GB" i="1" dirty="0"/>
          </a:p>
          <a:p>
            <a:pPr marL="0" indent="0">
              <a:buNone/>
            </a:pPr>
            <a:r>
              <a:rPr lang="en-GB" dirty="0"/>
              <a:t>Compared recidivism between:</a:t>
            </a:r>
          </a:p>
          <a:p>
            <a:pPr marL="0" indent="0">
              <a:buNone/>
            </a:pPr>
            <a:endParaRPr lang="en-GB" dirty="0"/>
          </a:p>
          <a:p>
            <a:pPr lvl="1">
              <a:buFont typeface="Arial" panose="020B0604020202020204" pitchFamily="34" charset="0"/>
              <a:buChar char="•"/>
            </a:pPr>
            <a:r>
              <a:rPr lang="en-GB" dirty="0"/>
              <a:t>155 offenders released from Minnesota prisons 1997–2002 subject to broad notification</a:t>
            </a:r>
          </a:p>
          <a:p>
            <a:pPr lvl="1">
              <a:buFont typeface="Arial" panose="020B0604020202020204" pitchFamily="34" charset="0"/>
              <a:buChar char="•"/>
            </a:pPr>
            <a:r>
              <a:rPr lang="en-GB" dirty="0"/>
              <a:t>125 equivalent offenders released 1990–1996; no community notification</a:t>
            </a:r>
          </a:p>
          <a:p>
            <a:pPr lvl="1">
              <a:buFont typeface="Arial" panose="020B0604020202020204" pitchFamily="34" charset="0"/>
              <a:buChar char="•"/>
            </a:pPr>
            <a:r>
              <a:rPr lang="en-GB" dirty="0"/>
              <a:t>Broad community notification significantly reduced the risk of timing to both non-sex and general recidivism</a:t>
            </a:r>
          </a:p>
          <a:p>
            <a:pPr lvl="1"/>
            <a:endParaRPr lang="en-GB" dirty="0"/>
          </a:p>
          <a:p>
            <a:pPr lvl="1"/>
            <a:endParaRPr lang="en-GB" dirty="0"/>
          </a:p>
          <a:p>
            <a:endParaRPr lang="en-GB" dirty="0"/>
          </a:p>
        </p:txBody>
      </p:sp>
      <p:sp>
        <p:nvSpPr>
          <p:cNvPr id="3" name="Content Placeholder 2">
            <a:extLst>
              <a:ext uri="{FF2B5EF4-FFF2-40B4-BE49-F238E27FC236}">
                <a16:creationId xmlns:a16="http://schemas.microsoft.com/office/drawing/2014/main" id="{198F0361-B084-4DD8-AF69-DABDC0DD05ED}"/>
              </a:ext>
            </a:extLst>
          </p:cNvPr>
          <p:cNvSpPr>
            <a:spLocks noGrp="1"/>
          </p:cNvSpPr>
          <p:nvPr>
            <p:ph sz="half" idx="2"/>
          </p:nvPr>
        </p:nvSpPr>
        <p:spPr/>
        <p:txBody>
          <a:bodyPr/>
          <a:lstStyle/>
          <a:p>
            <a:pPr marL="0" indent="0">
              <a:buNone/>
            </a:pPr>
            <a:r>
              <a:rPr lang="en-GB" i="1" dirty="0"/>
              <a:t>Zgoba et al. (2008) New Jersey</a:t>
            </a:r>
          </a:p>
          <a:p>
            <a:endParaRPr lang="en-GB" dirty="0"/>
          </a:p>
          <a:p>
            <a:pPr marL="0" indent="0">
              <a:buNone/>
            </a:pPr>
            <a:r>
              <a:rPr lang="en-GB" dirty="0"/>
              <a:t>Found Megan’s Law had:</a:t>
            </a:r>
          </a:p>
          <a:p>
            <a:endParaRPr lang="en-GB" dirty="0"/>
          </a:p>
          <a:p>
            <a:pPr lvl="1">
              <a:buFont typeface="Arial" panose="020B0604020202020204" pitchFamily="34" charset="0"/>
              <a:buChar char="•"/>
            </a:pPr>
            <a:r>
              <a:rPr lang="en-GB" dirty="0"/>
              <a:t>No effect on community tenure (i.e. time to first rearrest)</a:t>
            </a:r>
          </a:p>
          <a:p>
            <a:pPr lvl="1">
              <a:buFont typeface="Arial" panose="020B0604020202020204" pitchFamily="34" charset="0"/>
              <a:buChar char="•"/>
            </a:pPr>
            <a:r>
              <a:rPr lang="en-GB" dirty="0"/>
              <a:t>No demonstrable effect in reducing sexual reoffending</a:t>
            </a:r>
          </a:p>
          <a:p>
            <a:pPr lvl="1">
              <a:buFont typeface="Arial" panose="020B0604020202020204" pitchFamily="34" charset="0"/>
              <a:buChar char="•"/>
            </a:pPr>
            <a:r>
              <a:rPr lang="en-GB" dirty="0"/>
              <a:t>No effect on the type of sexual reoffending or first-time sexual offence (still largely child molestation/incest)</a:t>
            </a:r>
          </a:p>
          <a:p>
            <a:pPr lvl="1">
              <a:buFont typeface="Arial" panose="020B0604020202020204" pitchFamily="34" charset="0"/>
              <a:buChar char="•"/>
            </a:pPr>
            <a:r>
              <a:rPr lang="en-GB" dirty="0"/>
              <a:t>No effect on reducing the number of victims involved in sexual offences</a:t>
            </a:r>
          </a:p>
          <a:p>
            <a:endParaRPr lang="en-GB" dirty="0"/>
          </a:p>
        </p:txBody>
      </p:sp>
      <p:graphicFrame>
        <p:nvGraphicFramePr>
          <p:cNvPr id="6" name="Table 5">
            <a:extLst>
              <a:ext uri="{FF2B5EF4-FFF2-40B4-BE49-F238E27FC236}">
                <a16:creationId xmlns:a16="http://schemas.microsoft.com/office/drawing/2014/main" id="{4067C9A2-6910-454F-B0A3-6FF72C2AFC20}"/>
              </a:ext>
            </a:extLst>
          </p:cNvPr>
          <p:cNvGraphicFramePr>
            <a:graphicFrameLocks noGrp="1"/>
          </p:cNvGraphicFramePr>
          <p:nvPr>
            <p:extLst>
              <p:ext uri="{D42A27DB-BD31-4B8C-83A1-F6EECF244321}">
                <p14:modId xmlns:p14="http://schemas.microsoft.com/office/powerpoint/2010/main" val="2468620268"/>
              </p:ext>
            </p:extLst>
          </p:nvPr>
        </p:nvGraphicFramePr>
        <p:xfrm>
          <a:off x="755576" y="4729688"/>
          <a:ext cx="3600401" cy="1828800"/>
        </p:xfrm>
        <a:graphic>
          <a:graphicData uri="http://schemas.openxmlformats.org/drawingml/2006/table">
            <a:tbl>
              <a:tblPr firstRow="1" bandRow="1">
                <a:tableStyleId>{5C22544A-7EE6-4342-B048-85BDC9FD1C3A}</a:tableStyleId>
              </a:tblPr>
              <a:tblGrid>
                <a:gridCol w="1545025">
                  <a:extLst>
                    <a:ext uri="{9D8B030D-6E8A-4147-A177-3AD203B41FA5}">
                      <a16:colId xmlns:a16="http://schemas.microsoft.com/office/drawing/2014/main" val="1335266700"/>
                    </a:ext>
                  </a:extLst>
                </a:gridCol>
                <a:gridCol w="855242">
                  <a:extLst>
                    <a:ext uri="{9D8B030D-6E8A-4147-A177-3AD203B41FA5}">
                      <a16:colId xmlns:a16="http://schemas.microsoft.com/office/drawing/2014/main" val="2160910209"/>
                    </a:ext>
                  </a:extLst>
                </a:gridCol>
                <a:gridCol w="1200134">
                  <a:extLst>
                    <a:ext uri="{9D8B030D-6E8A-4147-A177-3AD203B41FA5}">
                      <a16:colId xmlns:a16="http://schemas.microsoft.com/office/drawing/2014/main" val="3722589072"/>
                    </a:ext>
                  </a:extLst>
                </a:gridCol>
              </a:tblGrid>
              <a:tr h="243719">
                <a:tc>
                  <a:txBody>
                    <a:bodyPr/>
                    <a:lstStyle/>
                    <a:p>
                      <a:endParaRPr lang="en-GB" sz="1600" b="0" dirty="0">
                        <a:solidFill>
                          <a:schemeClr val="tx1"/>
                        </a:solidFill>
                      </a:endParaRPr>
                    </a:p>
                  </a:txBody>
                  <a:tcPr>
                    <a:noFill/>
                  </a:tcPr>
                </a:tc>
                <a:tc>
                  <a:txBody>
                    <a:bodyPr/>
                    <a:lstStyle/>
                    <a:p>
                      <a:r>
                        <a:rPr lang="en-GB" sz="1600" b="0" dirty="0">
                          <a:solidFill>
                            <a:schemeClr val="tx1"/>
                          </a:solidFill>
                        </a:rPr>
                        <a:t>Megan</a:t>
                      </a:r>
                    </a:p>
                  </a:txBody>
                  <a:tcPr>
                    <a:noFill/>
                  </a:tcPr>
                </a:tc>
                <a:tc>
                  <a:txBody>
                    <a:bodyPr/>
                    <a:lstStyle/>
                    <a:p>
                      <a:r>
                        <a:rPr lang="en-GB" sz="1600" b="0" dirty="0">
                          <a:solidFill>
                            <a:schemeClr val="tx1"/>
                          </a:solidFill>
                        </a:rPr>
                        <a:t>No</a:t>
                      </a:r>
                      <a:r>
                        <a:rPr lang="en-GB" sz="1600" b="0" baseline="0" dirty="0">
                          <a:solidFill>
                            <a:schemeClr val="tx1"/>
                          </a:solidFill>
                        </a:rPr>
                        <a:t> Megan</a:t>
                      </a:r>
                      <a:endParaRPr lang="en-GB" sz="1600" b="0" dirty="0">
                        <a:solidFill>
                          <a:schemeClr val="tx1"/>
                        </a:solidFill>
                      </a:endParaRPr>
                    </a:p>
                  </a:txBody>
                  <a:tcPr>
                    <a:noFill/>
                  </a:tcPr>
                </a:tc>
                <a:extLst>
                  <a:ext uri="{0D108BD9-81ED-4DB2-BD59-A6C34878D82A}">
                    <a16:rowId xmlns:a16="http://schemas.microsoft.com/office/drawing/2014/main" val="499680355"/>
                  </a:ext>
                </a:extLst>
              </a:tr>
              <a:tr h="243719">
                <a:tc>
                  <a:txBody>
                    <a:bodyPr/>
                    <a:lstStyle/>
                    <a:p>
                      <a:r>
                        <a:rPr lang="en-GB" sz="1600" dirty="0"/>
                        <a:t>Sexual arrest</a:t>
                      </a:r>
                    </a:p>
                  </a:txBody>
                  <a:tcPr>
                    <a:noFill/>
                  </a:tcPr>
                </a:tc>
                <a:tc>
                  <a:txBody>
                    <a:bodyPr/>
                    <a:lstStyle/>
                    <a:p>
                      <a:r>
                        <a:rPr lang="en-GB" sz="1600" dirty="0"/>
                        <a:t>5.2</a:t>
                      </a:r>
                    </a:p>
                  </a:txBody>
                  <a:tcPr>
                    <a:noFill/>
                  </a:tcPr>
                </a:tc>
                <a:tc>
                  <a:txBody>
                    <a:bodyPr/>
                    <a:lstStyle/>
                    <a:p>
                      <a:r>
                        <a:rPr lang="en-GB" sz="1600" dirty="0"/>
                        <a:t>36</a:t>
                      </a:r>
                    </a:p>
                  </a:txBody>
                  <a:tcPr>
                    <a:noFill/>
                  </a:tcPr>
                </a:tc>
                <a:extLst>
                  <a:ext uri="{0D108BD9-81ED-4DB2-BD59-A6C34878D82A}">
                    <a16:rowId xmlns:a16="http://schemas.microsoft.com/office/drawing/2014/main" val="915258726"/>
                  </a:ext>
                </a:extLst>
              </a:tr>
              <a:tr h="426509">
                <a:tc>
                  <a:txBody>
                    <a:bodyPr/>
                    <a:lstStyle/>
                    <a:p>
                      <a:r>
                        <a:rPr lang="en-GB" sz="1600" dirty="0"/>
                        <a:t>Sexual reconviction</a:t>
                      </a:r>
                    </a:p>
                  </a:txBody>
                  <a:tcPr>
                    <a:noFill/>
                  </a:tcPr>
                </a:tc>
                <a:tc>
                  <a:txBody>
                    <a:bodyPr/>
                    <a:lstStyle/>
                    <a:p>
                      <a:r>
                        <a:rPr lang="en-GB" sz="1600" dirty="0"/>
                        <a:t>3.2</a:t>
                      </a:r>
                    </a:p>
                  </a:txBody>
                  <a:tcPr>
                    <a:noFill/>
                  </a:tcPr>
                </a:tc>
                <a:tc>
                  <a:txBody>
                    <a:bodyPr/>
                    <a:lstStyle/>
                    <a:p>
                      <a:r>
                        <a:rPr lang="en-GB" sz="1600" dirty="0"/>
                        <a:t>32.8</a:t>
                      </a:r>
                    </a:p>
                  </a:txBody>
                  <a:tcPr>
                    <a:noFill/>
                  </a:tcPr>
                </a:tc>
                <a:extLst>
                  <a:ext uri="{0D108BD9-81ED-4DB2-BD59-A6C34878D82A}">
                    <a16:rowId xmlns:a16="http://schemas.microsoft.com/office/drawing/2014/main" val="1198716594"/>
                  </a:ext>
                </a:extLst>
              </a:tr>
              <a:tr h="426509">
                <a:tc>
                  <a:txBody>
                    <a:bodyPr/>
                    <a:lstStyle/>
                    <a:p>
                      <a:r>
                        <a:rPr lang="en-GB" sz="1600" dirty="0"/>
                        <a:t>Sexual reincarceration</a:t>
                      </a:r>
                    </a:p>
                  </a:txBody>
                  <a:tcPr>
                    <a:noFill/>
                  </a:tcPr>
                </a:tc>
                <a:tc>
                  <a:txBody>
                    <a:bodyPr/>
                    <a:lstStyle/>
                    <a:p>
                      <a:r>
                        <a:rPr lang="en-GB" sz="1600" dirty="0"/>
                        <a:t>2.6</a:t>
                      </a:r>
                    </a:p>
                  </a:txBody>
                  <a:tcPr>
                    <a:noFill/>
                  </a:tcPr>
                </a:tc>
                <a:tc>
                  <a:txBody>
                    <a:bodyPr/>
                    <a:lstStyle/>
                    <a:p>
                      <a:r>
                        <a:rPr lang="en-GB" sz="1600" dirty="0"/>
                        <a:t>19.2</a:t>
                      </a:r>
                    </a:p>
                  </a:txBody>
                  <a:tcPr>
                    <a:noFill/>
                  </a:tcPr>
                </a:tc>
                <a:extLst>
                  <a:ext uri="{0D108BD9-81ED-4DB2-BD59-A6C34878D82A}">
                    <a16:rowId xmlns:a16="http://schemas.microsoft.com/office/drawing/2014/main" val="378730769"/>
                  </a:ext>
                </a:extLst>
              </a:tr>
            </a:tbl>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1">
            <a:extLst>
              <a:ext uri="{FF2B5EF4-FFF2-40B4-BE49-F238E27FC236}">
                <a16:creationId xmlns:a16="http://schemas.microsoft.com/office/drawing/2014/main" id="{7E67EB83-E7F2-4B32-A466-2769C522F75E}"/>
              </a:ext>
            </a:extLst>
          </p:cNvPr>
          <p:cNvSpPr>
            <a:spLocks noGrp="1"/>
          </p:cNvSpPr>
          <p:nvPr>
            <p:ph type="title"/>
          </p:nvPr>
        </p:nvSpPr>
        <p:spPr/>
        <p:txBody>
          <a:bodyPr/>
          <a:lstStyle/>
          <a:p>
            <a:pPr algn="l"/>
            <a:r>
              <a:rPr lang="en-GB" altLang="en-US" sz="3300" dirty="0">
                <a:latin typeface="Calibri Light" panose="020F0302020204030204" pitchFamily="34" charset="0"/>
                <a:cs typeface="Calibri Light" panose="020F0302020204030204" pitchFamily="34" charset="0"/>
              </a:rPr>
              <a:t>DSM-5</a:t>
            </a:r>
            <a:r>
              <a:rPr lang="en-GB" altLang="en-US" dirty="0">
                <a:latin typeface="Calibri Light" panose="020F0302020204030204" pitchFamily="34" charset="0"/>
                <a:cs typeface="Calibri Light" panose="020F0302020204030204" pitchFamily="34" charset="0"/>
              </a:rPr>
              <a:t> </a:t>
            </a:r>
          </a:p>
        </p:txBody>
      </p:sp>
      <p:sp>
        <p:nvSpPr>
          <p:cNvPr id="26627" name="Content Placeholder 2">
            <a:extLst>
              <a:ext uri="{FF2B5EF4-FFF2-40B4-BE49-F238E27FC236}">
                <a16:creationId xmlns:a16="http://schemas.microsoft.com/office/drawing/2014/main" id="{B7D6FAB2-0A74-41D3-B3EE-AB7278864512}"/>
              </a:ext>
            </a:extLst>
          </p:cNvPr>
          <p:cNvSpPr>
            <a:spLocks noGrp="1"/>
          </p:cNvSpPr>
          <p:nvPr>
            <p:ph sz="half" idx="1"/>
          </p:nvPr>
        </p:nvSpPr>
        <p:spPr/>
        <p:txBody>
          <a:bodyPr/>
          <a:lstStyle/>
          <a:p>
            <a:r>
              <a:rPr lang="en-GB" altLang="en-US" sz="1800" dirty="0"/>
              <a:t>Recurrent intense sexual urges and sexually arousing fantasies involving sexual activity with a prepubescent child or children</a:t>
            </a:r>
          </a:p>
          <a:p>
            <a:pPr marL="0" indent="0">
              <a:buNone/>
            </a:pPr>
            <a:endParaRPr lang="en-GB" altLang="en-US" sz="1800" dirty="0"/>
          </a:p>
          <a:p>
            <a:r>
              <a:rPr lang="en-GB" altLang="en-US" sz="1800" dirty="0"/>
              <a:t>The person has acted on these urges, or the sexual urges or fantasies cause marked distress or interpersonal difficulty</a:t>
            </a:r>
          </a:p>
          <a:p>
            <a:endParaRPr lang="en-GB" altLang="en-US" sz="1800" dirty="0"/>
          </a:p>
        </p:txBody>
      </p:sp>
      <p:sp>
        <p:nvSpPr>
          <p:cNvPr id="2" name="Content Placeholder 1">
            <a:extLst>
              <a:ext uri="{FF2B5EF4-FFF2-40B4-BE49-F238E27FC236}">
                <a16:creationId xmlns:a16="http://schemas.microsoft.com/office/drawing/2014/main" id="{0BFD31F3-14F4-4D71-85D0-F5EE626AD51A}"/>
              </a:ext>
            </a:extLst>
          </p:cNvPr>
          <p:cNvSpPr>
            <a:spLocks noGrp="1"/>
          </p:cNvSpPr>
          <p:nvPr>
            <p:ph sz="half" idx="2"/>
          </p:nvPr>
        </p:nvSpPr>
        <p:spPr/>
        <p:txBody>
          <a:bodyPr/>
          <a:lstStyle/>
          <a:p>
            <a:r>
              <a:rPr lang="en-GB" altLang="en-US" sz="1800" dirty="0"/>
              <a:t>The individual may be: </a:t>
            </a:r>
          </a:p>
          <a:p>
            <a:endParaRPr lang="en-GB" altLang="en-US" sz="1800" dirty="0"/>
          </a:p>
          <a:p>
            <a:pPr marL="400050" lvl="1" indent="0">
              <a:buNone/>
            </a:pPr>
            <a:r>
              <a:rPr lang="en-GB" altLang="en-US" sz="1800" dirty="0"/>
              <a:t>(i) Exclusive, with only an attraction to children</a:t>
            </a:r>
          </a:p>
          <a:p>
            <a:pPr marL="400050" lvl="1" indent="0">
              <a:buNone/>
            </a:pPr>
            <a:r>
              <a:rPr lang="en-GB" altLang="en-US" sz="1800" dirty="0"/>
              <a:t>(ii) Non-exclusive, where there is an attraction to both children and adults, and</a:t>
            </a:r>
          </a:p>
          <a:p>
            <a:pPr marL="400050" lvl="1" indent="0">
              <a:buNone/>
            </a:pPr>
            <a:r>
              <a:rPr lang="en-GB" altLang="en-US" sz="1800" dirty="0"/>
              <a:t>(iii) Limited to incest</a:t>
            </a:r>
          </a:p>
          <a:p>
            <a:pPr marL="0" indent="0">
              <a:buNone/>
            </a:pPr>
            <a:endParaRPr lang="en-GB" altLang="en-US" sz="1800" dirty="0"/>
          </a:p>
          <a:p>
            <a:r>
              <a:rPr lang="en-GB" sz="1800" dirty="0"/>
              <a:t>Perpetrator has to be at least 16 years old and at least 5 years older than the child or children involved</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a:extLst>
              <a:ext uri="{FF2B5EF4-FFF2-40B4-BE49-F238E27FC236}">
                <a16:creationId xmlns:a16="http://schemas.microsoft.com/office/drawing/2014/main" id="{BAF07085-2F8E-473B-AB94-661CE72630E4}"/>
              </a:ext>
            </a:extLst>
          </p:cNvPr>
          <p:cNvSpPr>
            <a:spLocks noGrp="1" noRot="1" noChangeArrowheads="1"/>
          </p:cNvSpPr>
          <p:nvPr>
            <p:ph type="title"/>
          </p:nvPr>
        </p:nvSpPr>
        <p:spPr/>
        <p:txBody>
          <a:bodyPr/>
          <a:lstStyle/>
          <a:p>
            <a:pPr eaLnBrk="1" hangingPunct="1"/>
            <a:r>
              <a:rPr lang="en-GB" altLang="en-US" sz="3300" dirty="0">
                <a:latin typeface="Calibri Light" panose="020F0302020204030204" pitchFamily="34" charset="0"/>
                <a:cs typeface="Calibri Light" panose="020F0302020204030204" pitchFamily="34" charset="0"/>
              </a:rPr>
              <a:t>More on Paedophilia</a:t>
            </a:r>
          </a:p>
        </p:txBody>
      </p:sp>
      <p:sp>
        <p:nvSpPr>
          <p:cNvPr id="15363" name="Rectangle 3">
            <a:extLst>
              <a:ext uri="{FF2B5EF4-FFF2-40B4-BE49-F238E27FC236}">
                <a16:creationId xmlns:a16="http://schemas.microsoft.com/office/drawing/2014/main" id="{D9B8BF9B-275F-4077-A7A5-CF24C5C6B600}"/>
              </a:ext>
            </a:extLst>
          </p:cNvPr>
          <p:cNvSpPr>
            <a:spLocks noGrp="1" noRot="1" noChangeArrowheads="1"/>
          </p:cNvSpPr>
          <p:nvPr>
            <p:ph sz="half" idx="1"/>
          </p:nvPr>
        </p:nvSpPr>
        <p:spPr/>
        <p:txBody>
          <a:bodyPr rtlCol="0">
            <a:normAutofit fontScale="92500"/>
          </a:bodyPr>
          <a:lstStyle/>
          <a:p>
            <a:pPr marL="0" indent="0" eaLnBrk="1" fontAlgn="auto" hangingPunct="1">
              <a:spcAft>
                <a:spcPts val="0"/>
              </a:spcAft>
              <a:buNone/>
              <a:defRPr/>
            </a:pPr>
            <a:r>
              <a:rPr lang="en-GB" i="1" dirty="0"/>
              <a:t>Murray (2000)</a:t>
            </a:r>
          </a:p>
          <a:p>
            <a:pPr eaLnBrk="1" fontAlgn="auto" hangingPunct="1">
              <a:spcAft>
                <a:spcPts val="0"/>
              </a:spcAft>
              <a:defRPr/>
            </a:pPr>
            <a:endParaRPr lang="en-GB" dirty="0"/>
          </a:p>
          <a:p>
            <a:pPr eaLnBrk="1" fontAlgn="auto" hangingPunct="1">
              <a:spcAft>
                <a:spcPts val="0"/>
              </a:spcAft>
              <a:defRPr/>
            </a:pPr>
            <a:r>
              <a:rPr lang="en-GB" dirty="0"/>
              <a:t>Some paedophiles may look at and not touch a child</a:t>
            </a:r>
          </a:p>
          <a:p>
            <a:pPr eaLnBrk="1" fontAlgn="auto" hangingPunct="1">
              <a:spcAft>
                <a:spcPts val="0"/>
              </a:spcAft>
              <a:defRPr/>
            </a:pPr>
            <a:endParaRPr lang="en-GB" dirty="0"/>
          </a:p>
          <a:p>
            <a:pPr eaLnBrk="1" fontAlgn="auto" hangingPunct="1">
              <a:spcAft>
                <a:spcPts val="0"/>
              </a:spcAft>
              <a:defRPr/>
            </a:pPr>
            <a:r>
              <a:rPr lang="en-GB" dirty="0"/>
              <a:t>Others may want to touch or undress them</a:t>
            </a:r>
          </a:p>
          <a:p>
            <a:pPr eaLnBrk="1" fontAlgn="auto" hangingPunct="1">
              <a:spcAft>
                <a:spcPts val="0"/>
              </a:spcAft>
              <a:defRPr/>
            </a:pPr>
            <a:endParaRPr lang="en-GB" dirty="0"/>
          </a:p>
          <a:p>
            <a:pPr eaLnBrk="1" fontAlgn="auto" hangingPunct="1">
              <a:spcAft>
                <a:spcPts val="0"/>
              </a:spcAft>
              <a:defRPr/>
            </a:pPr>
            <a:r>
              <a:rPr lang="en-GB" dirty="0"/>
              <a:t>When sexual activity occurs, it often involves oral sex or touching the genitals of the child</a:t>
            </a:r>
          </a:p>
          <a:p>
            <a:pPr eaLnBrk="1" fontAlgn="auto" hangingPunct="1">
              <a:spcAft>
                <a:spcPts val="0"/>
              </a:spcAft>
              <a:defRPr/>
            </a:pPr>
            <a:endParaRPr lang="en-GB" dirty="0"/>
          </a:p>
          <a:p>
            <a:pPr eaLnBrk="1" fontAlgn="auto" hangingPunct="1">
              <a:spcAft>
                <a:spcPts val="0"/>
              </a:spcAft>
              <a:defRPr/>
            </a:pPr>
            <a:r>
              <a:rPr lang="en-GB" dirty="0"/>
              <a:t>In most cases, except incest, there is no penetration. Penetrative sex usually with older children – may involve threats or force</a:t>
            </a:r>
          </a:p>
          <a:p>
            <a:pPr eaLnBrk="1" fontAlgn="auto" hangingPunct="1">
              <a:spcAft>
                <a:spcPts val="0"/>
              </a:spcAft>
              <a:defRPr/>
            </a:pPr>
            <a:endParaRPr lang="en-GB" dirty="0"/>
          </a:p>
          <a:p>
            <a:pPr eaLnBrk="1" fontAlgn="auto" hangingPunct="1">
              <a:spcAft>
                <a:spcPts val="0"/>
              </a:spcAft>
              <a:defRPr/>
            </a:pPr>
            <a:r>
              <a:rPr lang="en-GB" dirty="0"/>
              <a:t>Paedophilic individuals tend to depend on persuasion, guile and ‘friendship’</a:t>
            </a:r>
          </a:p>
        </p:txBody>
      </p:sp>
      <p:sp>
        <p:nvSpPr>
          <p:cNvPr id="5" name="Content Placeholder 4">
            <a:extLst>
              <a:ext uri="{FF2B5EF4-FFF2-40B4-BE49-F238E27FC236}">
                <a16:creationId xmlns:a16="http://schemas.microsoft.com/office/drawing/2014/main" id="{9AD9A37E-0010-4FF1-96D0-E8F39F29ABF5}"/>
              </a:ext>
            </a:extLst>
          </p:cNvPr>
          <p:cNvSpPr>
            <a:spLocks noGrp="1"/>
          </p:cNvSpPr>
          <p:nvPr>
            <p:ph sz="half" idx="2"/>
          </p:nvPr>
        </p:nvSpPr>
        <p:spPr>
          <a:xfrm>
            <a:off x="4648200" y="1417638"/>
            <a:ext cx="4038600" cy="4708525"/>
          </a:xfrm>
        </p:spPr>
        <p:txBody>
          <a:bodyPr/>
          <a:lstStyle/>
          <a:p>
            <a:pPr marL="0" indent="0">
              <a:buNone/>
            </a:pPr>
            <a:r>
              <a:rPr lang="en-GB" i="1" dirty="0"/>
              <a:t>APA (1994)</a:t>
            </a:r>
          </a:p>
          <a:p>
            <a:pPr marL="0" indent="0">
              <a:buNone/>
            </a:pPr>
            <a:endParaRPr lang="en-GB" dirty="0"/>
          </a:p>
          <a:p>
            <a:r>
              <a:rPr lang="en-GB" dirty="0"/>
              <a:t>Paedophilic individuals who are attracted to females usually prefer 8–10 year olds, while those attracted to boys prefer slightly older children</a:t>
            </a:r>
          </a:p>
          <a:p>
            <a:endParaRPr lang="en-GB" dirty="0"/>
          </a:p>
          <a:p>
            <a:pPr marL="0" indent="0">
              <a:buNone/>
            </a:pPr>
            <a:r>
              <a:rPr lang="en-GB" i="1" dirty="0"/>
              <a:t>Greenberg et al. (1993) </a:t>
            </a:r>
          </a:p>
          <a:p>
            <a:endParaRPr lang="en-GB" dirty="0"/>
          </a:p>
          <a:p>
            <a:r>
              <a:rPr lang="en-GB" dirty="0"/>
              <a:t>33% abused only boys, 44% only girls, and 23% abused both boys and girls</a:t>
            </a:r>
          </a:p>
          <a:p>
            <a:endParaRPr lang="en-GB" dirty="0"/>
          </a:p>
          <a:p>
            <a:pPr marL="0" indent="0">
              <a:buNone/>
            </a:pPr>
            <a:r>
              <a:rPr lang="en-GB" i="1" dirty="0"/>
              <a:t>APA (2013) </a:t>
            </a:r>
          </a:p>
          <a:p>
            <a:endParaRPr lang="en-GB" dirty="0"/>
          </a:p>
          <a:p>
            <a:r>
              <a:rPr lang="en-GB" dirty="0"/>
              <a:t>Estimated prevalence of 3–5%</a:t>
            </a:r>
          </a:p>
          <a:p>
            <a:r>
              <a:rPr lang="en-GB" dirty="0"/>
              <a:t>Estimated 10:1 ratio of men to women</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Title 1">
            <a:extLst>
              <a:ext uri="{FF2B5EF4-FFF2-40B4-BE49-F238E27FC236}">
                <a16:creationId xmlns:a16="http://schemas.microsoft.com/office/drawing/2014/main" id="{471879DC-DEE9-4B1C-869A-7F892E706259}"/>
              </a:ext>
            </a:extLst>
          </p:cNvPr>
          <p:cNvSpPr>
            <a:spLocks noGrp="1"/>
          </p:cNvSpPr>
          <p:nvPr>
            <p:ph type="title"/>
          </p:nvPr>
        </p:nvSpPr>
        <p:spPr/>
        <p:txBody>
          <a:bodyPr/>
          <a:lstStyle/>
          <a:p>
            <a:pPr algn="l"/>
            <a:r>
              <a:rPr lang="en-US" altLang="en-US" sz="3300" dirty="0">
                <a:latin typeface="Calibri Light" panose="020F0302020204030204" pitchFamily="34" charset="0"/>
                <a:cs typeface="Calibri Light" panose="020F0302020204030204" pitchFamily="34" charset="0"/>
              </a:rPr>
              <a:t>Time Course</a:t>
            </a:r>
          </a:p>
        </p:txBody>
      </p:sp>
      <p:sp>
        <p:nvSpPr>
          <p:cNvPr id="30723" name="Content Placeholder 2">
            <a:extLst>
              <a:ext uri="{FF2B5EF4-FFF2-40B4-BE49-F238E27FC236}">
                <a16:creationId xmlns:a16="http://schemas.microsoft.com/office/drawing/2014/main" id="{71A6190D-C3CE-4649-A375-066E0D77921F}"/>
              </a:ext>
            </a:extLst>
          </p:cNvPr>
          <p:cNvSpPr>
            <a:spLocks noGrp="1"/>
          </p:cNvSpPr>
          <p:nvPr>
            <p:ph idx="1"/>
          </p:nvPr>
        </p:nvSpPr>
        <p:spPr/>
        <p:txBody>
          <a:bodyPr/>
          <a:lstStyle/>
          <a:p>
            <a:pPr marL="0" indent="0">
              <a:buNone/>
            </a:pPr>
            <a:r>
              <a:rPr lang="en-GB" altLang="en-US" sz="1800" i="1" dirty="0"/>
              <a:t>Müller (2014)</a:t>
            </a:r>
          </a:p>
          <a:p>
            <a:pPr marL="0" indent="0">
              <a:buNone/>
            </a:pPr>
            <a:endParaRPr lang="en-GB" altLang="en-US" sz="1800" dirty="0"/>
          </a:p>
          <a:p>
            <a:pPr marL="0" indent="0">
              <a:buNone/>
            </a:pPr>
            <a:r>
              <a:rPr lang="en-GB" altLang="en-US" sz="1800" dirty="0"/>
              <a:t>Retrospective chart review:</a:t>
            </a:r>
          </a:p>
          <a:p>
            <a:endParaRPr lang="en-GB" altLang="en-US" sz="1800" dirty="0"/>
          </a:p>
          <a:p>
            <a:pPr lvl="1">
              <a:buFont typeface="Arial" panose="020B0604020202020204" pitchFamily="34" charset="0"/>
              <a:buChar char="•"/>
            </a:pPr>
            <a:r>
              <a:rPr lang="en-GB" altLang="en-US" sz="1800" dirty="0"/>
              <a:t>43 penile plethysmographic results collected and analysed</a:t>
            </a:r>
          </a:p>
          <a:p>
            <a:endParaRPr lang="en-GB" altLang="en-US" sz="1800" dirty="0"/>
          </a:p>
          <a:p>
            <a:pPr lvl="1">
              <a:buFont typeface="Arial" panose="020B0604020202020204" pitchFamily="34" charset="0"/>
              <a:buChar char="•"/>
            </a:pPr>
            <a:r>
              <a:rPr lang="en-GB" altLang="en-US" sz="1800" dirty="0"/>
              <a:t>21 evidences of significant decrease of sexual arousal in response to paedophilic (child) stimuli and a significant increase of sexual arousal in response to non-paedophilic (adult) stimuli</a:t>
            </a:r>
          </a:p>
          <a:p>
            <a:pPr lvl="1">
              <a:buFont typeface="Arial" panose="020B0604020202020204" pitchFamily="34" charset="0"/>
              <a:buChar char="•"/>
            </a:pPr>
            <a:endParaRPr lang="en-GB" altLang="en-US" sz="1800" dirty="0"/>
          </a:p>
          <a:p>
            <a:pPr lvl="1">
              <a:buFont typeface="Arial" panose="020B0604020202020204" pitchFamily="34" charset="0"/>
              <a:buChar char="•"/>
            </a:pPr>
            <a:r>
              <a:rPr lang="en-GB" altLang="en-US" sz="1800" dirty="0"/>
              <a:t>changes had significantly lower ‘paedophilic indices’ at initial assessment</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45241EE-261E-4354-ADC3-7DCA2E3AB80C}"/>
              </a:ext>
            </a:extLst>
          </p:cNvPr>
          <p:cNvSpPr>
            <a:spLocks noGrp="1"/>
          </p:cNvSpPr>
          <p:nvPr>
            <p:ph type="title"/>
          </p:nvPr>
        </p:nvSpPr>
        <p:spPr/>
        <p:txBody>
          <a:bodyPr/>
          <a:lstStyle/>
          <a:p>
            <a:pPr algn="l"/>
            <a:r>
              <a:rPr lang="en-GB" sz="3300" dirty="0">
                <a:latin typeface="Calibri Light" panose="020F0302020204030204" pitchFamily="34" charset="0"/>
                <a:cs typeface="Calibri Light" panose="020F0302020204030204" pitchFamily="34" charset="0"/>
              </a:rPr>
              <a:t>Neurological Models</a:t>
            </a:r>
          </a:p>
        </p:txBody>
      </p:sp>
      <p:sp>
        <p:nvSpPr>
          <p:cNvPr id="3" name="Content Placeholder 2">
            <a:extLst>
              <a:ext uri="{FF2B5EF4-FFF2-40B4-BE49-F238E27FC236}">
                <a16:creationId xmlns:a16="http://schemas.microsoft.com/office/drawing/2014/main" id="{62DC5A45-51D9-4C9D-92B7-08FB49BCE784}"/>
              </a:ext>
            </a:extLst>
          </p:cNvPr>
          <p:cNvSpPr>
            <a:spLocks noGrp="1"/>
          </p:cNvSpPr>
          <p:nvPr>
            <p:ph idx="1"/>
          </p:nvPr>
        </p:nvSpPr>
        <p:spPr/>
        <p:txBody>
          <a:bodyPr/>
          <a:lstStyle/>
          <a:p>
            <a:pPr marL="0" indent="0">
              <a:buNone/>
            </a:pPr>
            <a:r>
              <a:rPr lang="en-GB" dirty="0"/>
              <a:t>Långström et al. (2015):</a:t>
            </a:r>
          </a:p>
          <a:p>
            <a:pPr marL="914400" lvl="2" indent="0">
              <a:buNone/>
            </a:pPr>
            <a:endParaRPr lang="en-GB" dirty="0"/>
          </a:p>
          <a:p>
            <a:pPr marL="914400" lvl="2" indent="0">
              <a:buNone/>
            </a:pPr>
            <a:r>
              <a:rPr lang="en-GB" i="1" dirty="0"/>
              <a:t>Strong genetic linkage between child abuse within families</a:t>
            </a:r>
          </a:p>
          <a:p>
            <a:pPr marL="1162050" lvl="2" indent="0">
              <a:buNone/>
            </a:pPr>
            <a:r>
              <a:rPr lang="en-GB" dirty="0"/>
              <a:t>Genes		46% of variance</a:t>
            </a:r>
          </a:p>
          <a:p>
            <a:pPr marL="1162050" lvl="2" indent="0">
              <a:buNone/>
            </a:pPr>
            <a:r>
              <a:rPr lang="en-GB" dirty="0"/>
              <a:t>Environment	54% of variance</a:t>
            </a:r>
          </a:p>
          <a:p>
            <a:pPr marL="0" indent="0">
              <a:buNone/>
            </a:pPr>
            <a:endParaRPr lang="en-GB" dirty="0"/>
          </a:p>
          <a:p>
            <a:pPr marL="0" indent="0">
              <a:buNone/>
            </a:pPr>
            <a:r>
              <a:rPr lang="en-GB" dirty="0"/>
              <a:t>Anomalies: </a:t>
            </a:r>
          </a:p>
          <a:p>
            <a:pPr lvl="1">
              <a:buFont typeface="Arial" panose="020B0604020202020204" pitchFamily="34" charset="0"/>
              <a:buChar char="•"/>
            </a:pPr>
            <a:r>
              <a:rPr lang="en-GB" i="1" dirty="0"/>
              <a:t>Orbitofrontal and left and right dorsolateral prefrontal cortex </a:t>
            </a:r>
            <a:r>
              <a:rPr lang="en-GB" dirty="0"/>
              <a:t>(e.g. Schiffer et al. 2008), responsible for behavioural control, particularly inhibiting sexual behaviour</a:t>
            </a:r>
          </a:p>
          <a:p>
            <a:endParaRPr lang="en-GB" dirty="0"/>
          </a:p>
          <a:p>
            <a:pPr lvl="1">
              <a:buFont typeface="Arial" panose="020B0604020202020204" pitchFamily="34" charset="0"/>
              <a:buChar char="•"/>
            </a:pPr>
            <a:r>
              <a:rPr lang="en-GB" i="1" dirty="0"/>
              <a:t>Temporal lobes</a:t>
            </a:r>
            <a:r>
              <a:rPr lang="en-GB" dirty="0"/>
              <a:t> involved in the sensory processing of sexual activity, can result in an increase in paedophilic behaviours (Mendez et al. 2000)</a:t>
            </a:r>
          </a:p>
          <a:p>
            <a:pPr lvl="1"/>
            <a:endParaRPr lang="en-GB" dirty="0"/>
          </a:p>
          <a:p>
            <a:pPr marL="0" indent="0">
              <a:buNone/>
            </a:pPr>
            <a:r>
              <a:rPr lang="en-GB" dirty="0"/>
              <a:t>Both better explain the drive for sexual pleasure, and hypersexuality, rather than the object of that pleasure.</a:t>
            </a:r>
          </a:p>
        </p:txBody>
      </p:sp>
    </p:spTree>
    <p:extLst>
      <p:ext uri="{BB962C8B-B14F-4D97-AF65-F5344CB8AC3E}">
        <p14:creationId xmlns:p14="http://schemas.microsoft.com/office/powerpoint/2010/main" val="211229160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a:extLst>
              <a:ext uri="{FF2B5EF4-FFF2-40B4-BE49-F238E27FC236}">
                <a16:creationId xmlns:a16="http://schemas.microsoft.com/office/drawing/2014/main" id="{7FF6C9DE-21FC-4FD3-AA6D-103C886DECF8}"/>
              </a:ext>
            </a:extLst>
          </p:cNvPr>
          <p:cNvSpPr>
            <a:spLocks noGrp="1" noRot="1" noChangeArrowheads="1"/>
          </p:cNvSpPr>
          <p:nvPr>
            <p:ph type="title"/>
          </p:nvPr>
        </p:nvSpPr>
        <p:spPr/>
        <p:txBody>
          <a:bodyPr/>
          <a:lstStyle/>
          <a:p>
            <a:pPr algn="l" eaLnBrk="1" hangingPunct="1"/>
            <a:r>
              <a:rPr lang="en-GB" altLang="en-US" sz="3300" dirty="0">
                <a:latin typeface="Calibri Light" panose="020F0302020204030204" pitchFamily="34" charset="0"/>
                <a:cs typeface="Calibri Light" panose="020F0302020204030204" pitchFamily="34" charset="0"/>
              </a:rPr>
              <a:t>Psychosocial Factors</a:t>
            </a:r>
          </a:p>
        </p:txBody>
      </p:sp>
      <p:sp>
        <p:nvSpPr>
          <p:cNvPr id="17411" name="Rectangle 3">
            <a:extLst>
              <a:ext uri="{FF2B5EF4-FFF2-40B4-BE49-F238E27FC236}">
                <a16:creationId xmlns:a16="http://schemas.microsoft.com/office/drawing/2014/main" id="{348B6E1C-B075-4779-94BA-1724588AC5A3}"/>
              </a:ext>
            </a:extLst>
          </p:cNvPr>
          <p:cNvSpPr>
            <a:spLocks noGrp="1" noRot="1" noChangeArrowheads="1"/>
          </p:cNvSpPr>
          <p:nvPr>
            <p:ph sz="half" idx="1"/>
          </p:nvPr>
        </p:nvSpPr>
        <p:spPr/>
        <p:txBody>
          <a:bodyPr rtlCol="0">
            <a:normAutofit/>
          </a:bodyPr>
          <a:lstStyle/>
          <a:p>
            <a:pPr marL="0" indent="0" eaLnBrk="1" fontAlgn="auto" hangingPunct="1">
              <a:spcAft>
                <a:spcPts val="0"/>
              </a:spcAft>
              <a:buNone/>
              <a:defRPr/>
            </a:pPr>
            <a:r>
              <a:rPr lang="en-GB" i="1" dirty="0"/>
              <a:t>Long-term factors</a:t>
            </a:r>
          </a:p>
          <a:p>
            <a:pPr eaLnBrk="1" fontAlgn="auto" hangingPunct="1">
              <a:spcAft>
                <a:spcPts val="0"/>
              </a:spcAft>
              <a:defRPr/>
            </a:pPr>
            <a:endParaRPr lang="en-GB" dirty="0"/>
          </a:p>
          <a:p>
            <a:pPr marL="0" indent="0" eaLnBrk="1" fontAlgn="auto" hangingPunct="1">
              <a:spcAft>
                <a:spcPts val="0"/>
              </a:spcAft>
              <a:buNone/>
              <a:defRPr/>
            </a:pPr>
            <a:r>
              <a:rPr lang="en-GB" dirty="0"/>
              <a:t>Hanson and Slater (1988): </a:t>
            </a:r>
          </a:p>
          <a:p>
            <a:pPr marL="0" indent="0" eaLnBrk="1" fontAlgn="auto" hangingPunct="1">
              <a:spcAft>
                <a:spcPts val="0"/>
              </a:spcAft>
              <a:buNone/>
              <a:defRPr/>
            </a:pPr>
            <a:endParaRPr lang="en-GB" dirty="0"/>
          </a:p>
          <a:p>
            <a:pPr eaLnBrk="1" fontAlgn="auto" hangingPunct="1">
              <a:spcAft>
                <a:spcPts val="0"/>
              </a:spcAft>
              <a:defRPr/>
            </a:pPr>
            <a:r>
              <a:rPr lang="en-GB" dirty="0"/>
              <a:t>67% self-report early parent–child relationships disruptive and/or experienced childhood sexual abuse</a:t>
            </a:r>
          </a:p>
          <a:p>
            <a:pPr lvl="2" eaLnBrk="1" fontAlgn="auto" hangingPunct="1">
              <a:spcAft>
                <a:spcPts val="0"/>
              </a:spcAft>
              <a:defRPr/>
            </a:pPr>
            <a:endParaRPr lang="en-GB" dirty="0"/>
          </a:p>
          <a:p>
            <a:pPr marL="0" indent="0" eaLnBrk="1" fontAlgn="auto" hangingPunct="1">
              <a:spcAft>
                <a:spcPts val="0"/>
              </a:spcAft>
              <a:buNone/>
              <a:defRPr/>
            </a:pPr>
            <a:r>
              <a:rPr lang="en-GB" dirty="0"/>
              <a:t>Dhawan and Marshall (1996):</a:t>
            </a:r>
          </a:p>
          <a:p>
            <a:pPr marL="0" indent="0" eaLnBrk="1" fontAlgn="auto" hangingPunct="1">
              <a:spcAft>
                <a:spcPts val="0"/>
              </a:spcAft>
              <a:buNone/>
              <a:defRPr/>
            </a:pPr>
            <a:endParaRPr lang="en-GB" dirty="0"/>
          </a:p>
          <a:p>
            <a:pPr eaLnBrk="1" fontAlgn="auto" hangingPunct="1">
              <a:spcAft>
                <a:spcPts val="0"/>
              </a:spcAft>
              <a:defRPr/>
            </a:pPr>
            <a:r>
              <a:rPr lang="en-GB" dirty="0"/>
              <a:t>Detailed interviews and questionnaires to minimize misreporting – 50% of imprisoned paedophiles sexually abused as children</a:t>
            </a:r>
          </a:p>
          <a:p>
            <a:pPr lvl="2" eaLnBrk="1" fontAlgn="auto" hangingPunct="1">
              <a:spcAft>
                <a:spcPts val="0"/>
              </a:spcAft>
              <a:defRPr/>
            </a:pPr>
            <a:endParaRPr lang="en-GB" dirty="0"/>
          </a:p>
        </p:txBody>
      </p:sp>
      <p:sp>
        <p:nvSpPr>
          <p:cNvPr id="2" name="Content Placeholder 1">
            <a:extLst>
              <a:ext uri="{FF2B5EF4-FFF2-40B4-BE49-F238E27FC236}">
                <a16:creationId xmlns:a16="http://schemas.microsoft.com/office/drawing/2014/main" id="{27EBEB7F-3BB9-41AA-B3CC-A9CE2FD30C4D}"/>
              </a:ext>
            </a:extLst>
          </p:cNvPr>
          <p:cNvSpPr>
            <a:spLocks noGrp="1"/>
          </p:cNvSpPr>
          <p:nvPr>
            <p:ph sz="half" idx="2"/>
          </p:nvPr>
        </p:nvSpPr>
        <p:spPr>
          <a:xfrm>
            <a:off x="4648200" y="548680"/>
            <a:ext cx="4038600" cy="5577483"/>
          </a:xfrm>
        </p:spPr>
        <p:txBody>
          <a:bodyPr/>
          <a:lstStyle/>
          <a:p>
            <a:pPr marL="0" indent="0">
              <a:buNone/>
            </a:pPr>
            <a:endParaRPr lang="en-GB" dirty="0"/>
          </a:p>
          <a:p>
            <a:pPr marL="0" indent="0">
              <a:buNone/>
            </a:pPr>
            <a:endParaRPr lang="en-GB" dirty="0"/>
          </a:p>
          <a:p>
            <a:pPr marL="0" indent="0">
              <a:buNone/>
            </a:pPr>
            <a:endParaRPr lang="en-GB" dirty="0"/>
          </a:p>
          <a:p>
            <a:pPr marL="0" indent="0">
              <a:buNone/>
            </a:pPr>
            <a:endParaRPr lang="en-GB" dirty="0"/>
          </a:p>
          <a:p>
            <a:pPr marL="0" indent="0">
              <a:buNone/>
            </a:pPr>
            <a:r>
              <a:rPr lang="en-GB" dirty="0"/>
              <a:t>Salter et al. (2003): </a:t>
            </a:r>
          </a:p>
          <a:p>
            <a:endParaRPr lang="en-GB" dirty="0"/>
          </a:p>
          <a:p>
            <a:r>
              <a:rPr lang="en-GB" dirty="0"/>
              <a:t>Longitudinal study (7–19 years duration) followed 224 former male victims of sexual abuse</a:t>
            </a:r>
          </a:p>
          <a:p>
            <a:endParaRPr lang="en-GB" dirty="0"/>
          </a:p>
          <a:p>
            <a:r>
              <a:rPr lang="en-GB" dirty="0"/>
              <a:t>11% subsequently committed sexual offences – in almost all cases with children</a:t>
            </a:r>
          </a:p>
          <a:p>
            <a:endParaRPr lang="en-GB" dirty="0"/>
          </a:p>
          <a:p>
            <a:r>
              <a:rPr lang="en-GB" dirty="0"/>
              <a:t>Risk factors during childhood included: </a:t>
            </a:r>
          </a:p>
          <a:p>
            <a:endParaRPr lang="en-GB" dirty="0"/>
          </a:p>
          <a:p>
            <a:pPr lvl="1"/>
            <a:r>
              <a:rPr lang="en-GB" dirty="0"/>
              <a:t>Material neglect (OR; 3.4)</a:t>
            </a:r>
          </a:p>
          <a:p>
            <a:pPr lvl="1"/>
            <a:r>
              <a:rPr lang="en-GB" dirty="0"/>
              <a:t>Lack of supervision (3.0)</a:t>
            </a:r>
          </a:p>
          <a:p>
            <a:pPr lvl="1"/>
            <a:r>
              <a:rPr lang="en-GB" dirty="0"/>
              <a:t>Sexual abuse by a female person (3.0)</a:t>
            </a:r>
          </a:p>
          <a:p>
            <a:pPr lvl="1"/>
            <a:r>
              <a:rPr lang="en-GB" dirty="0"/>
              <a:t>Intra-familial violence (3.1)</a:t>
            </a:r>
          </a:p>
          <a:p>
            <a:endParaRPr lang="en-GB" dirty="0"/>
          </a:p>
          <a:p>
            <a:endParaRPr lang="en-GB"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2">
            <a:extLst>
              <a:ext uri="{FF2B5EF4-FFF2-40B4-BE49-F238E27FC236}">
                <a16:creationId xmlns:a16="http://schemas.microsoft.com/office/drawing/2014/main" id="{5914163E-E902-476D-9BA4-A00EF6591512}"/>
              </a:ext>
            </a:extLst>
          </p:cNvPr>
          <p:cNvSpPr>
            <a:spLocks noGrp="1" noRot="1" noChangeArrowheads="1"/>
          </p:cNvSpPr>
          <p:nvPr>
            <p:ph type="title"/>
          </p:nvPr>
        </p:nvSpPr>
        <p:spPr/>
        <p:txBody>
          <a:bodyPr/>
          <a:lstStyle/>
          <a:p>
            <a:pPr eaLnBrk="1" hangingPunct="1"/>
            <a:r>
              <a:rPr lang="en-GB" altLang="en-US" sz="3300" dirty="0">
                <a:latin typeface="Calibri Light" panose="020F0302020204030204" pitchFamily="34" charset="0"/>
                <a:cs typeface="Calibri Light" panose="020F0302020204030204" pitchFamily="34" charset="0"/>
              </a:rPr>
              <a:t>Behavioural Theories</a:t>
            </a:r>
          </a:p>
        </p:txBody>
      </p:sp>
      <p:sp>
        <p:nvSpPr>
          <p:cNvPr id="38915" name="Rectangle 3">
            <a:extLst>
              <a:ext uri="{FF2B5EF4-FFF2-40B4-BE49-F238E27FC236}">
                <a16:creationId xmlns:a16="http://schemas.microsoft.com/office/drawing/2014/main" id="{AEB13014-8AD3-4645-89CC-38236FFA3F8E}"/>
              </a:ext>
            </a:extLst>
          </p:cNvPr>
          <p:cNvSpPr>
            <a:spLocks noGrp="1" noRot="1" noChangeArrowheads="1"/>
          </p:cNvSpPr>
          <p:nvPr>
            <p:ph sz="half" idx="1"/>
          </p:nvPr>
        </p:nvSpPr>
        <p:spPr/>
        <p:txBody>
          <a:bodyPr/>
          <a:lstStyle/>
          <a:p>
            <a:pPr marL="0" indent="0" eaLnBrk="1" hangingPunct="1">
              <a:buNone/>
            </a:pPr>
            <a:r>
              <a:rPr lang="en-GB" altLang="en-US" i="1" dirty="0"/>
              <a:t>Barbaree (1990)</a:t>
            </a:r>
          </a:p>
          <a:p>
            <a:pPr eaLnBrk="1" hangingPunct="1"/>
            <a:endParaRPr lang="en-GB" altLang="en-US" dirty="0"/>
          </a:p>
          <a:p>
            <a:pPr eaLnBrk="1" hangingPunct="1"/>
            <a:r>
              <a:rPr lang="en-GB" altLang="en-US" dirty="0"/>
              <a:t>Child offenders develop a strong sexual attraction to children following pairings of sexual arousal and images of children</a:t>
            </a:r>
          </a:p>
          <a:p>
            <a:pPr lvl="2" eaLnBrk="1" hangingPunct="1"/>
            <a:endParaRPr lang="en-GB" altLang="en-US" dirty="0"/>
          </a:p>
          <a:p>
            <a:pPr eaLnBrk="1" hangingPunct="1"/>
            <a:r>
              <a:rPr lang="en-GB" altLang="en-US" dirty="0"/>
              <a:t>They may be strengthened by masturbation to images of children and the use of pornography</a:t>
            </a:r>
          </a:p>
          <a:p>
            <a:pPr lvl="2" eaLnBrk="1" hangingPunct="1"/>
            <a:endParaRPr lang="en-GB" altLang="en-US" dirty="0"/>
          </a:p>
          <a:p>
            <a:pPr eaLnBrk="1" hangingPunct="1">
              <a:buFont typeface="Arial" panose="020B0604020202020204" pitchFamily="34" charset="0"/>
              <a:buNone/>
            </a:pPr>
            <a:endParaRPr lang="en-GB" altLang="en-US" dirty="0"/>
          </a:p>
          <a:p>
            <a:pPr lvl="2" eaLnBrk="1" hangingPunct="1"/>
            <a:endParaRPr lang="en-GB" altLang="en-US" dirty="0"/>
          </a:p>
        </p:txBody>
      </p:sp>
      <p:sp>
        <p:nvSpPr>
          <p:cNvPr id="2" name="Content Placeholder 1">
            <a:extLst>
              <a:ext uri="{FF2B5EF4-FFF2-40B4-BE49-F238E27FC236}">
                <a16:creationId xmlns:a16="http://schemas.microsoft.com/office/drawing/2014/main" id="{D639B6A0-133F-49FC-AECC-397C0EAC5101}"/>
              </a:ext>
            </a:extLst>
          </p:cNvPr>
          <p:cNvSpPr>
            <a:spLocks noGrp="1"/>
          </p:cNvSpPr>
          <p:nvPr>
            <p:ph sz="half" idx="2"/>
          </p:nvPr>
        </p:nvSpPr>
        <p:spPr/>
        <p:txBody>
          <a:bodyPr/>
          <a:lstStyle/>
          <a:p>
            <a:pPr marL="0" indent="0">
              <a:buNone/>
            </a:pPr>
            <a:r>
              <a:rPr lang="en-GB" i="1" dirty="0"/>
              <a:t>Barbaree and Marshall (1989) </a:t>
            </a:r>
          </a:p>
          <a:p>
            <a:endParaRPr lang="en-GB" dirty="0"/>
          </a:p>
          <a:p>
            <a:r>
              <a:rPr lang="en-GB" dirty="0"/>
              <a:t>Measured sexual response to pictures of female children and mature women among:</a:t>
            </a:r>
          </a:p>
          <a:p>
            <a:pPr lvl="1">
              <a:buFont typeface="Courier New" panose="02070309020205020404" pitchFamily="49" charset="0"/>
              <a:buChar char="o"/>
            </a:pPr>
            <a:r>
              <a:rPr lang="en-GB" dirty="0"/>
              <a:t>Men who had either sexually abused children not in their family, or committed incest</a:t>
            </a:r>
          </a:p>
          <a:p>
            <a:pPr lvl="1">
              <a:buFont typeface="Courier New" panose="02070309020205020404" pitchFamily="49" charset="0"/>
              <a:buChar char="o"/>
            </a:pPr>
            <a:r>
              <a:rPr lang="en-GB" dirty="0"/>
              <a:t>Claimed to have no sexual interest in children</a:t>
            </a:r>
          </a:p>
          <a:p>
            <a:pPr lvl="1"/>
            <a:endParaRPr lang="en-GB" dirty="0"/>
          </a:p>
          <a:p>
            <a:r>
              <a:rPr lang="en-GB" dirty="0"/>
              <a:t>28% of offenders more sexually stimulated by pictures of young women</a:t>
            </a:r>
          </a:p>
          <a:p>
            <a:endParaRPr lang="en-GB" dirty="0"/>
          </a:p>
          <a:p>
            <a:r>
              <a:rPr lang="en-GB" dirty="0"/>
              <a:t>15% of non-offenders more sexually aroused by pictures of children</a:t>
            </a:r>
          </a:p>
          <a:p>
            <a:endParaRPr lang="en-GB"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2">
            <a:extLst>
              <a:ext uri="{FF2B5EF4-FFF2-40B4-BE49-F238E27FC236}">
                <a16:creationId xmlns:a16="http://schemas.microsoft.com/office/drawing/2014/main" id="{EB82DE3A-1EA3-4096-98C2-84EE8D99F80E}"/>
              </a:ext>
            </a:extLst>
          </p:cNvPr>
          <p:cNvSpPr>
            <a:spLocks noGrp="1" noRot="1" noChangeArrowheads="1"/>
          </p:cNvSpPr>
          <p:nvPr>
            <p:ph type="title"/>
          </p:nvPr>
        </p:nvSpPr>
        <p:spPr/>
        <p:txBody>
          <a:bodyPr/>
          <a:lstStyle/>
          <a:p>
            <a:pPr eaLnBrk="1" hangingPunct="1"/>
            <a:r>
              <a:rPr lang="en-GB" altLang="en-US" sz="3300" dirty="0">
                <a:latin typeface="Calibri Light" panose="020F0302020204030204" pitchFamily="34" charset="0"/>
                <a:cs typeface="Calibri Light" panose="020F0302020204030204" pitchFamily="34" charset="0"/>
              </a:rPr>
              <a:t>The Pull-Push Approach</a:t>
            </a:r>
          </a:p>
        </p:txBody>
      </p:sp>
      <p:sp>
        <p:nvSpPr>
          <p:cNvPr id="21507" name="Rectangle 3">
            <a:extLst>
              <a:ext uri="{FF2B5EF4-FFF2-40B4-BE49-F238E27FC236}">
                <a16:creationId xmlns:a16="http://schemas.microsoft.com/office/drawing/2014/main" id="{9FEC289F-AB13-45EA-9904-3C359B1A40C3}"/>
              </a:ext>
            </a:extLst>
          </p:cNvPr>
          <p:cNvSpPr>
            <a:spLocks noGrp="1" noRot="1" noChangeArrowheads="1"/>
          </p:cNvSpPr>
          <p:nvPr>
            <p:ph sz="half" idx="1"/>
          </p:nvPr>
        </p:nvSpPr>
        <p:spPr/>
        <p:txBody>
          <a:bodyPr rtlCol="0">
            <a:noAutofit/>
          </a:bodyPr>
          <a:lstStyle/>
          <a:p>
            <a:pPr marL="0" indent="0" eaLnBrk="1" fontAlgn="auto" hangingPunct="1">
              <a:spcAft>
                <a:spcPts val="0"/>
              </a:spcAft>
              <a:buNone/>
              <a:defRPr/>
            </a:pPr>
            <a:r>
              <a:rPr lang="en-GB" sz="1800" i="1" dirty="0"/>
              <a:t>Ward et al. (1996)</a:t>
            </a:r>
          </a:p>
          <a:p>
            <a:pPr eaLnBrk="1" fontAlgn="auto" hangingPunct="1">
              <a:spcAft>
                <a:spcPts val="0"/>
              </a:spcAft>
              <a:defRPr/>
            </a:pPr>
            <a:endParaRPr lang="en-GB" sz="1800" dirty="0"/>
          </a:p>
          <a:p>
            <a:pPr eaLnBrk="1" fontAlgn="auto" hangingPunct="1">
              <a:spcAft>
                <a:spcPts val="0"/>
              </a:spcAft>
              <a:defRPr/>
            </a:pPr>
            <a:r>
              <a:rPr lang="en-GB" sz="1800" dirty="0"/>
              <a:t>Failure to develop satisfying psychological and sexual relationships with adults</a:t>
            </a:r>
          </a:p>
          <a:p>
            <a:pPr lvl="2" eaLnBrk="1" fontAlgn="auto" hangingPunct="1">
              <a:spcAft>
                <a:spcPts val="0"/>
              </a:spcAft>
              <a:defRPr/>
            </a:pPr>
            <a:endParaRPr lang="en-GB" sz="1800" dirty="0"/>
          </a:p>
          <a:p>
            <a:pPr eaLnBrk="1" fontAlgn="auto" hangingPunct="1">
              <a:spcAft>
                <a:spcPts val="0"/>
              </a:spcAft>
              <a:defRPr/>
            </a:pPr>
            <a:r>
              <a:rPr lang="en-GB" sz="1800" dirty="0"/>
              <a:t>High levels of loneliness, perhaps arising from inadequate attachment styles developed as children</a:t>
            </a:r>
          </a:p>
          <a:p>
            <a:pPr lvl="2" eaLnBrk="1" fontAlgn="auto" hangingPunct="1">
              <a:spcAft>
                <a:spcPts val="0"/>
              </a:spcAft>
              <a:defRPr/>
            </a:pPr>
            <a:endParaRPr lang="en-GB" sz="1800" dirty="0"/>
          </a:p>
          <a:p>
            <a:pPr eaLnBrk="1" fontAlgn="auto" hangingPunct="1">
              <a:spcAft>
                <a:spcPts val="0"/>
              </a:spcAft>
              <a:defRPr/>
            </a:pPr>
            <a:r>
              <a:rPr lang="en-GB" sz="1800" dirty="0"/>
              <a:t>Some seek out intimacy with children, with whom they find it easier to instigate both a physical and non-physical relationship, and who are easier to control</a:t>
            </a:r>
          </a:p>
        </p:txBody>
      </p:sp>
      <p:sp>
        <p:nvSpPr>
          <p:cNvPr id="2" name="Content Placeholder 1">
            <a:extLst>
              <a:ext uri="{FF2B5EF4-FFF2-40B4-BE49-F238E27FC236}">
                <a16:creationId xmlns:a16="http://schemas.microsoft.com/office/drawing/2014/main" id="{FAF2F12E-A310-400A-A2B0-E9CD8C9890A9}"/>
              </a:ext>
            </a:extLst>
          </p:cNvPr>
          <p:cNvSpPr>
            <a:spLocks noGrp="1"/>
          </p:cNvSpPr>
          <p:nvPr>
            <p:ph sz="half" idx="2"/>
          </p:nvPr>
        </p:nvSpPr>
        <p:spPr/>
        <p:txBody>
          <a:bodyPr/>
          <a:lstStyle/>
          <a:p>
            <a:pPr marL="0" indent="0">
              <a:buNone/>
            </a:pPr>
            <a:r>
              <a:rPr lang="en-GB" sz="1800" i="1" dirty="0"/>
              <a:t>Finkelhor’s (1984) ‘preconditions theory’ </a:t>
            </a:r>
          </a:p>
          <a:p>
            <a:endParaRPr lang="en-GB" sz="1800" dirty="0"/>
          </a:p>
          <a:p>
            <a:r>
              <a:rPr lang="en-GB" sz="1800" dirty="0"/>
              <a:t>Paedophilia result of four factors:</a:t>
            </a:r>
          </a:p>
          <a:p>
            <a:endParaRPr lang="en-GB" sz="1800" dirty="0"/>
          </a:p>
          <a:p>
            <a:pPr marL="800100" lvl="1" indent="-342900">
              <a:buFont typeface="+mj-lt"/>
              <a:buAutoNum type="arabicPeriod"/>
            </a:pPr>
            <a:r>
              <a:rPr lang="en-GB" sz="1800" dirty="0"/>
              <a:t>The belief that sex with children is emotionally satisfying</a:t>
            </a:r>
          </a:p>
          <a:p>
            <a:pPr marL="800100" lvl="1" indent="-342900">
              <a:buFont typeface="+mj-lt"/>
              <a:buAutoNum type="arabicPeriod"/>
            </a:pPr>
            <a:r>
              <a:rPr lang="en-GB" sz="1800" dirty="0"/>
              <a:t>The belief that sex with children is sexually satisfying</a:t>
            </a:r>
          </a:p>
          <a:p>
            <a:pPr marL="800100" lvl="1" indent="-342900">
              <a:buFont typeface="+mj-lt"/>
              <a:buAutoNum type="arabicPeriod"/>
            </a:pPr>
            <a:r>
              <a:rPr lang="en-GB" sz="1800" dirty="0"/>
              <a:t>An inability to meet sexual needs in a more socially appropriate manner</a:t>
            </a:r>
          </a:p>
          <a:p>
            <a:pPr marL="800100" lvl="1" indent="-342900">
              <a:buFont typeface="+mj-lt"/>
              <a:buAutoNum type="arabicPeriod"/>
            </a:pPr>
            <a:r>
              <a:rPr lang="en-GB" sz="1800" dirty="0"/>
              <a:t>Disinhibited behaviour at times of stress</a:t>
            </a:r>
          </a:p>
          <a:p>
            <a:endParaRPr lang="en-GB"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992</TotalTime>
  <Words>2825</Words>
  <Application>Microsoft Office PowerPoint</Application>
  <PresentationFormat>On-screen Show (4:3)</PresentationFormat>
  <Paragraphs>374</Paragraphs>
  <Slides>29</Slides>
  <Notes>13</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29</vt:i4>
      </vt:variant>
    </vt:vector>
  </HeadingPairs>
  <TitlesOfParts>
    <vt:vector size="36" baseType="lpstr">
      <vt:lpstr>Arial</vt:lpstr>
      <vt:lpstr>Calibri</vt:lpstr>
      <vt:lpstr>Calibri Light</vt:lpstr>
      <vt:lpstr>Courier New</vt:lpstr>
      <vt:lpstr>Symbol</vt:lpstr>
      <vt:lpstr>Tahoma</vt:lpstr>
      <vt:lpstr>Office Theme</vt:lpstr>
      <vt:lpstr>Paedophilia</vt:lpstr>
      <vt:lpstr>Paedophilia</vt:lpstr>
      <vt:lpstr>DSM-5 </vt:lpstr>
      <vt:lpstr>More on Paedophilia</vt:lpstr>
      <vt:lpstr>Time Course</vt:lpstr>
      <vt:lpstr>Neurological Models</vt:lpstr>
      <vt:lpstr>Psychosocial Factors</vt:lpstr>
      <vt:lpstr>Behavioural Theories</vt:lpstr>
      <vt:lpstr>The Pull-Push Approach</vt:lpstr>
      <vt:lpstr>Proximal Factors</vt:lpstr>
      <vt:lpstr>Justifying Cognitions</vt:lpstr>
      <vt:lpstr>Ward and Siegert’s (2002) Pathways Model</vt:lpstr>
      <vt:lpstr>Ward and Siegert’s (2002) Pathways Model</vt:lpstr>
      <vt:lpstr>Treating Paedophilia</vt:lpstr>
      <vt:lpstr>Drug Therapies</vt:lpstr>
      <vt:lpstr>More Problems with Drugs…</vt:lpstr>
      <vt:lpstr>More Reasonable Alternatives?</vt:lpstr>
      <vt:lpstr>More Nice Ones …</vt:lpstr>
      <vt:lpstr>Do More Complex Interventions Work?</vt:lpstr>
      <vt:lpstr>Year Eight Follow-up Data</vt:lpstr>
      <vt:lpstr>The UK Experience: Sex Offenders  Treatment Programme (SOTP)</vt:lpstr>
      <vt:lpstr>SOTP Continued</vt:lpstr>
      <vt:lpstr>SOTP Continued</vt:lpstr>
      <vt:lpstr>Findings</vt:lpstr>
      <vt:lpstr>Meta-analyses Are Not More Positive …</vt:lpstr>
      <vt:lpstr>Legal/Social Restraints</vt:lpstr>
      <vt:lpstr>US Department of Health and  Human Services</vt:lpstr>
      <vt:lpstr>Evidence</vt:lpstr>
      <vt:lpstr>Does it Work?</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Paraphilias</dc:title>
  <dc:creator>Paul</dc:creator>
  <cp:lastModifiedBy>Heathcock, Clara</cp:lastModifiedBy>
  <cp:revision>75</cp:revision>
  <dcterms:created xsi:type="dcterms:W3CDTF">2005-01-04T09:32:45Z</dcterms:created>
  <dcterms:modified xsi:type="dcterms:W3CDTF">2021-03-15T10:54:51Z</dcterms:modified>
</cp:coreProperties>
</file>

<file path=docProps/thumbnail.jpeg>
</file>