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0805546-A779-D849-831A-248CE348FF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B3D75-F7DC-A544-84EE-AB5143C8C00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6E9819-1645-AD49-B70E-BB520DC87BB7}" type="datetimeFigureOut">
              <a:rPr lang="en-US"/>
              <a:pPr>
                <a:defRPr/>
              </a:pPr>
              <a:t>3/10/2021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65C8581-A106-A445-BF0A-81E5141B0A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F226FCD-AF13-4A4A-B105-46F61F345A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54A23-A0EB-9040-A425-A73D3CA8CFB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2A6C8-415C-8D4F-AB37-A3332394CB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8304864-7474-024D-A48E-C3557B2FF30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>
            <a:extLst>
              <a:ext uri="{FF2B5EF4-FFF2-40B4-BE49-F238E27FC236}">
                <a16:creationId xmlns:a16="http://schemas.microsoft.com/office/drawing/2014/main" id="{792D5259-5182-6A4C-BEC1-E3B8089C73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>
            <a:extLst>
              <a:ext uri="{FF2B5EF4-FFF2-40B4-BE49-F238E27FC236}">
                <a16:creationId xmlns:a16="http://schemas.microsoft.com/office/drawing/2014/main" id="{B009EE35-E3F5-2F48-A40E-8E6749469CF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124" name="Slide Number Placeholder 3">
            <a:extLst>
              <a:ext uri="{FF2B5EF4-FFF2-40B4-BE49-F238E27FC236}">
                <a16:creationId xmlns:a16="http://schemas.microsoft.com/office/drawing/2014/main" id="{E74A332C-26B1-CF40-A891-A53D7FA55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3ED55E-F38F-A240-B6D3-056F9C954127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F7B6FC18-3BFD-D847-B54F-76A4560219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ABD4F93A-DC84-6441-8A0E-6895EE85AA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6174FA23-6C54-1545-AF23-7BB9476A06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7B58FBD-E836-3F4F-AD11-E1D25F1B0FC0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6C66DDB-64CD-D648-8B16-BACD9FDC64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824A65DE-1894-8341-9BD0-E9772C3351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060A7389-3718-CF4D-A176-A45EFF6DCD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B4A9E2-DBC7-F74C-B4A2-C991279FA2B1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D5343-14F8-1B44-83CB-E253F7B36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0170C-D6DD-1745-9466-6C06EB608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630D8-2DD1-D340-B1FD-C982734B0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6A8D2-A89B-FD4B-A1AB-1317F82D94E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100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88985-5B7D-6248-BAF9-C7907EF12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B2DA1-AD8F-614E-A051-4905DDA6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8E536-4EC6-E745-8083-ECB35D32C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CCB43-133A-CC4B-84FD-FEBB2F09B23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6307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45E1D-5043-174F-B8F8-254EB6E5F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8B02C-5CE2-2A41-8961-B096FF68E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D667A-F5BA-E045-851E-F0C412116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F871-1F7D-494A-A919-DD0DA4DF37E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87830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2BECF-5681-184F-9AB4-0676CC5BD7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8D50A-B5ED-3D43-A614-02338DB21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13E14-9E79-BE4E-973B-0A47E7340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63B333-651C-A142-93A4-B06C0CCF4FA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55779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6C665-1B5E-C540-A604-632A0D4F4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A4666-2C10-684A-A29E-3E8812741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A4BE8-DAC2-0C46-B36D-341F73BA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3889B-4693-F246-9E29-0106EACC7EE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20040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E31A3-32E7-EA44-9F49-5D7521180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F2BCD-5A41-6848-9FED-4D220231C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76B00-D483-2445-B1AA-D4370D4D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D49EE-8601-BB47-B6D8-144CAB401A3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879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DC1C42-A3F0-E24F-B4AD-17D6B675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24106A-B1F3-AA49-92E3-159C4B84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28CCB1-B1A3-2842-91CF-F5D2AABE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483C3-488C-A446-9EC3-EDBD2586831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63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3D67A8B-2ABC-1D4F-B068-2578D5849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BA120E-DE7B-0741-A5C0-10F39381A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266106B-6821-E445-9593-FF01F7D22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4A638-68CE-CC4B-B4A9-F2466089153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0108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7BB5800-4DED-2346-A2F1-9623AFB72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12DA3EF-7D37-914F-938A-DC88AE139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A9D42E5-068B-AB4A-8480-5ABBEA12B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6727-BC15-C54C-A07C-46581DBB229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6573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7B28D82-7263-5641-B61C-81802E254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9A7477C-6B1F-084A-A85D-5FA82CC3D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5FD4FDE-F091-174A-B6A1-8AB38554D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06ED-F6CC-2A4B-839B-747933EB8A6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819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B4182E-5467-BF48-9758-0A748117A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DBA309-ECDF-A84A-BAD8-6AC34C95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935A59-5E6E-E048-B0C9-CA647468D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B7C5-B885-5349-8DFF-5E7EFC8CF6A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72012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DD8FBF8-7E6F-654C-9651-19C84E1BC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A6D2678-BC2D-EC49-ACE3-6C2BFAAE1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E2CC7E-C7F8-624D-A229-C24EDB76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09A91-8E46-8043-8F8C-1871F285EA1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1748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4B1136B-FC1A-A44B-A28F-274010EF403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AC81070-5409-BA4B-9882-477D387B06B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1B7A5-90D4-A847-941B-F21CB4DCC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2A1C1-94A5-4241-91F9-8BFC662FDC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195C7-FD93-A34B-B4C0-917B4F6EF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02E9300-7D3C-5C4B-82E9-7A784671087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7795EF1-AC0E-4D92-8423-8B96D65537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764" y="44214"/>
            <a:ext cx="1332236" cy="132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25C407D-B76C-F64C-8542-4F39488D21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The Paraphilias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8">
            <a:extLst>
              <a:ext uri="{FF2B5EF4-FFF2-40B4-BE49-F238E27FC236}">
                <a16:creationId xmlns:a16="http://schemas.microsoft.com/office/drawing/2014/main" id="{39CBA4E5-520C-704F-9803-15E8533F655B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Paraphilias</a:t>
            </a:r>
          </a:p>
        </p:txBody>
      </p:sp>
      <p:graphicFrame>
        <p:nvGraphicFramePr>
          <p:cNvPr id="3151" name="Group 79">
            <a:extLst>
              <a:ext uri="{FF2B5EF4-FFF2-40B4-BE49-F238E27FC236}">
                <a16:creationId xmlns:a16="http://schemas.microsoft.com/office/drawing/2014/main" id="{ADB8BAF9-81DF-BD45-8C8B-2289DDD7A1D9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05412566"/>
              </p:ext>
            </p:extLst>
          </p:nvPr>
        </p:nvGraphicFramePr>
        <p:xfrm>
          <a:off x="301625" y="1600200"/>
          <a:ext cx="8540750" cy="4858881"/>
        </p:xfrm>
        <a:graphic>
          <a:graphicData uri="http://schemas.openxmlformats.org/drawingml/2006/table">
            <a:tbl>
              <a:tblPr/>
              <a:tblGrid>
                <a:gridCol w="1819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85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Fetishism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88290" algn="l"/>
                        </a:tabLst>
                      </a:pPr>
                      <a:r>
                        <a:rPr lang="en-GB" sz="18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Recurrent intense sexual urges, sexually arousing fantasies or behaviours that involve the use of non-living objects, often to the exclusion of all other stimuli; common fetishes are to women’s underwear, boots and shoes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9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Exhibitionism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88290" algn="l"/>
                        </a:tabLst>
                      </a:pPr>
                      <a:r>
                        <a:rPr lang="en-GB" sz="18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Recurrent urges to expose the genitals to another person of the opposite sex – often while having sexually arousing fantasies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9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Voyeurism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88290" algn="l"/>
                        </a:tabLst>
                      </a:pPr>
                      <a:r>
                        <a:rPr lang="en-GB" sz="18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Recurrent and intense urges to secretly observe unsuspecting people as they undress or have intercourse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26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Sadomasochism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88290" algn="l"/>
                        </a:tabLst>
                      </a:pPr>
                      <a:r>
                        <a:rPr lang="en-GB" sz="18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Sexual stimulation through the act of being humiliated, beaten, bound or otherwise made to suffer, or being the one to inflict such acts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9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Frotteurism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88290" algn="l"/>
                        </a:tabLst>
                      </a:pPr>
                      <a:r>
                        <a:rPr lang="en-GB" sz="18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Repeated and intense sexual urges to touch and rub against non-consenting others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F93A900-FE6E-1448-829C-0E1299010151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 are Sexual Disorders?</a:t>
            </a:r>
          </a:p>
        </p:txBody>
      </p:sp>
      <p:sp>
        <p:nvSpPr>
          <p:cNvPr id="13315" name="Rectangle 4">
            <a:extLst>
              <a:ext uri="{FF2B5EF4-FFF2-40B4-BE49-F238E27FC236}">
                <a16:creationId xmlns:a16="http://schemas.microsoft.com/office/drawing/2014/main" id="{99F9E22F-E249-D74E-BE9E-82A745412E78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Defining which of the various forms of sexual activity is ‘normal’ and ‘abnormal’ is not unproblematic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Paraphilias include behaviours that are legal – fetishism and transvestism – and some that are illegal, in particular paedophilia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DSM-III stated that any paraphilic behaviour had to result in distress on the part of the individual before a diagnosis of a ‘disorder’ be assigned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DSM-IV-TR – exhibitionism, frotteurism, sexual sadism and voyeurism are now ‘disorders’ if the person acts on their desires, even though their behaviour may not cause them any distress or ‘impaired functioning’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DSM-V – back to distress criterion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238</Words>
  <Application>Microsoft Office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Office Theme</vt:lpstr>
      <vt:lpstr>The Paraphilias</vt:lpstr>
      <vt:lpstr>The Paraphilias</vt:lpstr>
      <vt:lpstr>What are Sexual Disorders?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Paraphilias</dc:title>
  <dc:creator>Paul</dc:creator>
  <cp:lastModifiedBy>Heathcock, Clara</cp:lastModifiedBy>
  <cp:revision>27</cp:revision>
  <dcterms:created xsi:type="dcterms:W3CDTF">2005-01-04T09:32:45Z</dcterms:created>
  <dcterms:modified xsi:type="dcterms:W3CDTF">2021-03-10T17:25:33Z</dcterms:modified>
</cp:coreProperties>
</file>