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5" r:id="rId1"/>
  </p:sldMasterIdLst>
  <p:notesMasterIdLst>
    <p:notesMasterId r:id="rId24"/>
  </p:notesMasterIdLst>
  <p:sldIdLst>
    <p:sldId id="256" r:id="rId2"/>
    <p:sldId id="272" r:id="rId3"/>
    <p:sldId id="320" r:id="rId4"/>
    <p:sldId id="286" r:id="rId5"/>
    <p:sldId id="273" r:id="rId6"/>
    <p:sldId id="313" r:id="rId7"/>
    <p:sldId id="314" r:id="rId8"/>
    <p:sldId id="274" r:id="rId9"/>
    <p:sldId id="275" r:id="rId10"/>
    <p:sldId id="287" r:id="rId11"/>
    <p:sldId id="298" r:id="rId12"/>
    <p:sldId id="293" r:id="rId13"/>
    <p:sldId id="296" r:id="rId14"/>
    <p:sldId id="297" r:id="rId15"/>
    <p:sldId id="279" r:id="rId16"/>
    <p:sldId id="294" r:id="rId17"/>
    <p:sldId id="316" r:id="rId18"/>
    <p:sldId id="317" r:id="rId19"/>
    <p:sldId id="288" r:id="rId20"/>
    <p:sldId id="321" r:id="rId21"/>
    <p:sldId id="306" r:id="rId22"/>
    <p:sldId id="283" r:id="rId23"/>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Verdana" pitchFamily="34" charset="0"/>
        <a:ea typeface="+mn-ea"/>
        <a:cs typeface="+mn-cs"/>
      </a:defRPr>
    </a:lvl1pPr>
    <a:lvl2pPr marL="457200" algn="l" rtl="0" eaLnBrk="0" fontAlgn="base" hangingPunct="0">
      <a:spcBef>
        <a:spcPct val="0"/>
      </a:spcBef>
      <a:spcAft>
        <a:spcPct val="0"/>
      </a:spcAft>
      <a:defRPr kern="1200">
        <a:solidFill>
          <a:schemeClr val="tx1"/>
        </a:solidFill>
        <a:latin typeface="Verdana" pitchFamily="34" charset="0"/>
        <a:ea typeface="+mn-ea"/>
        <a:cs typeface="+mn-cs"/>
      </a:defRPr>
    </a:lvl2pPr>
    <a:lvl3pPr marL="914400" algn="l" rtl="0" eaLnBrk="0" fontAlgn="base" hangingPunct="0">
      <a:spcBef>
        <a:spcPct val="0"/>
      </a:spcBef>
      <a:spcAft>
        <a:spcPct val="0"/>
      </a:spcAft>
      <a:defRPr kern="1200">
        <a:solidFill>
          <a:schemeClr val="tx1"/>
        </a:solidFill>
        <a:latin typeface="Verdana" pitchFamily="34" charset="0"/>
        <a:ea typeface="+mn-ea"/>
        <a:cs typeface="+mn-cs"/>
      </a:defRPr>
    </a:lvl3pPr>
    <a:lvl4pPr marL="1371600" algn="l" rtl="0" eaLnBrk="0" fontAlgn="base" hangingPunct="0">
      <a:spcBef>
        <a:spcPct val="0"/>
      </a:spcBef>
      <a:spcAft>
        <a:spcPct val="0"/>
      </a:spcAft>
      <a:defRPr kern="1200">
        <a:solidFill>
          <a:schemeClr val="tx1"/>
        </a:solidFill>
        <a:latin typeface="Verdana" pitchFamily="34" charset="0"/>
        <a:ea typeface="+mn-ea"/>
        <a:cs typeface="+mn-cs"/>
      </a:defRPr>
    </a:lvl4pPr>
    <a:lvl5pPr marL="1828800" algn="l" rtl="0" eaLnBrk="0" fontAlgn="base" hangingPunct="0">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84" autoAdjust="0"/>
    <p:restoredTop sz="94541" autoAdjust="0"/>
  </p:normalViewPr>
  <p:slideViewPr>
    <p:cSldViewPr>
      <p:cViewPr varScale="1">
        <p:scale>
          <a:sx n="68" d="100"/>
          <a:sy n="68" d="100"/>
        </p:scale>
        <p:origin x="1440"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ul Bennett" userId="33a34068dc46463b" providerId="LiveId" clId="{901117E8-84E0-4EF9-9260-3BA13F69969E}"/>
    <pc:docChg chg="modSld">
      <pc:chgData name="Paul Bennett" userId="33a34068dc46463b" providerId="LiveId" clId="{901117E8-84E0-4EF9-9260-3BA13F69969E}" dt="2021-03-03T09:55:24.012" v="23" actId="20577"/>
      <pc:docMkLst>
        <pc:docMk/>
      </pc:docMkLst>
      <pc:sldChg chg="modSp mod">
        <pc:chgData name="Paul Bennett" userId="33a34068dc46463b" providerId="LiveId" clId="{901117E8-84E0-4EF9-9260-3BA13F69969E}" dt="2021-03-03T09:46:17.347" v="18" actId="20577"/>
        <pc:sldMkLst>
          <pc:docMk/>
          <pc:sldMk cId="0" sldId="279"/>
        </pc:sldMkLst>
        <pc:spChg chg="mod">
          <ac:chgData name="Paul Bennett" userId="33a34068dc46463b" providerId="LiveId" clId="{901117E8-84E0-4EF9-9260-3BA13F69969E}" dt="2021-03-03T09:46:17.347" v="18" actId="20577"/>
          <ac:spMkLst>
            <pc:docMk/>
            <pc:sldMk cId="0" sldId="279"/>
            <ac:spMk id="27651" creationId="{00000000-0000-0000-0000-000000000000}"/>
          </ac:spMkLst>
        </pc:spChg>
      </pc:sldChg>
      <pc:sldChg chg="modSp mod">
        <pc:chgData name="Paul Bennett" userId="33a34068dc46463b" providerId="LiveId" clId="{901117E8-84E0-4EF9-9260-3BA13F69969E}" dt="2021-03-03T09:55:24.012" v="23" actId="20577"/>
        <pc:sldMkLst>
          <pc:docMk/>
          <pc:sldMk cId="0" sldId="306"/>
        </pc:sldMkLst>
        <pc:spChg chg="mod">
          <ac:chgData name="Paul Bennett" userId="33a34068dc46463b" providerId="LiveId" clId="{901117E8-84E0-4EF9-9260-3BA13F69969E}" dt="2021-03-03T09:55:24.012" v="23" actId="20577"/>
          <ac:spMkLst>
            <pc:docMk/>
            <pc:sldMk cId="0" sldId="306"/>
            <ac:spMk id="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827F4FE-27C5-4084-9A21-47EAF3C3B1A1}" type="datetimeFigureOut">
              <a:rPr lang="en-GB" smtClean="0"/>
              <a:pPr/>
              <a:t>15/03/2021</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17F0434-CBF5-44E8-A34C-5B4D1945A5FF}" type="slidenum">
              <a:rPr lang="en-GB" smtClean="0"/>
              <a:pPr/>
              <a:t>‹#›</a:t>
            </a:fld>
            <a:endParaRPr lang="en-GB" dirty="0"/>
          </a:p>
        </p:txBody>
      </p:sp>
    </p:spTree>
    <p:extLst>
      <p:ext uri="{BB962C8B-B14F-4D97-AF65-F5344CB8AC3E}">
        <p14:creationId xmlns:p14="http://schemas.microsoft.com/office/powerpoint/2010/main" val="1105289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17F0434-CBF5-44E8-A34C-5B4D1945A5FF}" type="slidenum">
              <a:rPr lang="en-GB" smtClean="0"/>
              <a:pPr/>
              <a:t>1</a:t>
            </a:fld>
            <a:endParaRPr lang="en-GB" dirty="0"/>
          </a:p>
        </p:txBody>
      </p:sp>
    </p:spTree>
    <p:extLst>
      <p:ext uri="{BB962C8B-B14F-4D97-AF65-F5344CB8AC3E}">
        <p14:creationId xmlns:p14="http://schemas.microsoft.com/office/powerpoint/2010/main" val="41523319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4DB10B59-E192-42C7-B621-B89DFC8D8D1F}"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F03837A5-7D0B-45BA-AEB0-AD7B1B6E6D9A}"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693530C-BB45-4A65-91D0-682051E3D0F6}"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3123530A-6ADD-4980-8CF2-EA42C78B03E4}"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C426B5AB-4FC6-4E32-8D19-3B338CF6190C}"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dirty="0"/>
              <a:t>Click to edit Master title style</a:t>
            </a:r>
            <a:endParaRPr lang="en-GB" dirty="0"/>
          </a:p>
        </p:txBody>
      </p:sp>
      <p:sp>
        <p:nvSpPr>
          <p:cNvPr id="3" name="Content Placeholder 2"/>
          <p:cNvSpPr>
            <a:spLocks noGrp="1"/>
          </p:cNvSpPr>
          <p:nvPr>
            <p:ph sz="half" idx="1"/>
          </p:nvPr>
        </p:nvSpPr>
        <p:spPr>
          <a:xfrm>
            <a:off x="457200" y="1600200"/>
            <a:ext cx="4038600" cy="4525963"/>
          </a:xfrm>
        </p:spPr>
        <p:txBody>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4648200" y="1600200"/>
            <a:ext cx="4038600" cy="4525963"/>
          </a:xfrm>
        </p:spPr>
        <p:txBody>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992788DA-CDF5-4B98-8D18-546B2AE5C84F}"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EB0DB4F7-1FF0-4165-94C2-643A23404074}"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A0E1145D-D2F2-49F5-BD1E-86DEA1C1C80F}"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DB3D4694-33E4-4BE9-ADBD-910F146180FB}"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B2654482-E5DF-46FB-82BB-BCCCA9D05757}"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8838CE4F-698C-4A5C-A277-07F8755F4F38}"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style</a:t>
            </a:r>
            <a:endParaRPr lang="en-GB" dirty="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E0BF1C8C-2409-403B-9CE8-9D0B5BE27078}" type="slidenum">
              <a:rPr lang="en-US"/>
              <a:pPr>
                <a:defRPr/>
              </a:pPr>
              <a:t>‹#›</a:t>
            </a:fld>
            <a:endParaRPr lang="en-US" dirty="0"/>
          </a:p>
        </p:txBody>
      </p:sp>
      <p:pic>
        <p:nvPicPr>
          <p:cNvPr id="7" name="Picture 6">
            <a:extLst>
              <a:ext uri="{FF2B5EF4-FFF2-40B4-BE49-F238E27FC236}">
                <a16:creationId xmlns:a16="http://schemas.microsoft.com/office/drawing/2014/main" id="{0A48392B-967E-4833-9B7D-50CBB61500B0}"/>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7668343" y="0"/>
            <a:ext cx="1447583" cy="1440590"/>
          </a:xfrm>
          <a:prstGeom prst="rect">
            <a:avLst/>
          </a:prstGeom>
        </p:spPr>
      </p:pic>
    </p:spTree>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Lst>
  <p:txStyles>
    <p:titleStyle>
      <a:lvl1pPr algn="ctr" rtl="0" eaLnBrk="0" fontAlgn="base" hangingPunct="0">
        <a:spcBef>
          <a:spcPct val="0"/>
        </a:spcBef>
        <a:spcAft>
          <a:spcPct val="0"/>
        </a:spcAft>
        <a:defRPr sz="32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18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1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18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18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r>
              <a:rPr lang="en-GB" sz="4500" dirty="0">
                <a:latin typeface="Calibri Light" panose="020F0302020204030204" pitchFamily="34" charset="0"/>
                <a:cs typeface="Calibri Light" panose="020F0302020204030204" pitchFamily="34" charset="0"/>
              </a:rPr>
              <a:t>Borderline Personality Disorder</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algn="l" eaLnBrk="1" hangingPunct="1"/>
            <a:r>
              <a:rPr lang="en-GB" sz="3300" dirty="0">
                <a:latin typeface="Calibri Light" panose="020F0302020204030204" pitchFamily="34" charset="0"/>
                <a:cs typeface="Calibri Light" panose="020F0302020204030204" pitchFamily="34" charset="0"/>
              </a:rPr>
              <a:t>More Psychological Processes</a:t>
            </a:r>
          </a:p>
        </p:txBody>
      </p:sp>
      <p:sp>
        <p:nvSpPr>
          <p:cNvPr id="23555" name="Content Placeholder 2"/>
          <p:cNvSpPr>
            <a:spLocks noGrp="1"/>
          </p:cNvSpPr>
          <p:nvPr>
            <p:ph idx="1"/>
          </p:nvPr>
        </p:nvSpPr>
        <p:spPr/>
        <p:txBody>
          <a:bodyPr/>
          <a:lstStyle/>
          <a:p>
            <a:pPr marL="0" indent="0" eaLnBrk="1" hangingPunct="1">
              <a:spcBef>
                <a:spcPts val="0"/>
              </a:spcBef>
              <a:buNone/>
            </a:pPr>
            <a:r>
              <a:rPr lang="en-GB" i="1" dirty="0"/>
              <a:t>Lack of emotional awareness…</a:t>
            </a:r>
          </a:p>
          <a:p>
            <a:pPr eaLnBrk="1" hangingPunct="1">
              <a:spcBef>
                <a:spcPts val="0"/>
              </a:spcBef>
            </a:pPr>
            <a:endParaRPr lang="en-US" dirty="0"/>
          </a:p>
          <a:p>
            <a:pPr marL="0" indent="0" eaLnBrk="1" hangingPunct="1">
              <a:spcBef>
                <a:spcPts val="0"/>
              </a:spcBef>
              <a:buNone/>
            </a:pPr>
            <a:r>
              <a:rPr lang="en-US" dirty="0"/>
              <a:t>Wupperman et al. (2008):</a:t>
            </a:r>
          </a:p>
          <a:p>
            <a:pPr marL="0" indent="0" eaLnBrk="1" hangingPunct="1">
              <a:spcBef>
                <a:spcPts val="0"/>
              </a:spcBef>
              <a:buNone/>
            </a:pPr>
            <a:endParaRPr lang="en-US" dirty="0"/>
          </a:p>
          <a:p>
            <a:pPr lvl="1" eaLnBrk="1" hangingPunct="1">
              <a:spcBef>
                <a:spcPts val="0"/>
              </a:spcBef>
              <a:buFont typeface="Arial" panose="020B0604020202020204" pitchFamily="34" charset="0"/>
              <a:buChar char="•"/>
            </a:pPr>
            <a:r>
              <a:rPr lang="en-US" dirty="0"/>
              <a:t>Participants with psychiatric diagnosis reported how they would reduce stress associated with a series of challenging vignettes</a:t>
            </a:r>
          </a:p>
          <a:p>
            <a:pPr lvl="1" eaLnBrk="1" hangingPunct="1">
              <a:spcBef>
                <a:spcPts val="0"/>
              </a:spcBef>
            </a:pPr>
            <a:endParaRPr lang="en-US" dirty="0"/>
          </a:p>
          <a:p>
            <a:pPr lvl="3" eaLnBrk="1" hangingPunct="1">
              <a:spcBef>
                <a:spcPts val="0"/>
              </a:spcBef>
              <a:buFont typeface="Courier New" panose="02070309020205020404" pitchFamily="49" charset="0"/>
              <a:buChar char="o"/>
            </a:pPr>
            <a:r>
              <a:rPr lang="en-US" i="1" dirty="0"/>
              <a:t>Predictor variables</a:t>
            </a:r>
            <a:r>
              <a:rPr lang="en-US" dirty="0"/>
              <a:t>: severity of BPD features and emotional awareness</a:t>
            </a:r>
          </a:p>
          <a:p>
            <a:pPr lvl="3" eaLnBrk="1" hangingPunct="1">
              <a:spcBef>
                <a:spcPts val="0"/>
              </a:spcBef>
              <a:buFont typeface="Courier New" panose="02070309020205020404" pitchFamily="49" charset="0"/>
              <a:buChar char="o"/>
            </a:pPr>
            <a:r>
              <a:rPr lang="en-US" i="1" dirty="0"/>
              <a:t>Outcome variables</a:t>
            </a:r>
            <a:r>
              <a:rPr lang="en-US" dirty="0"/>
              <a:t>: self-harming responses (cutting, burning, etc.) and harmful dysregulated behaviour (substance misuse, binge eating, aggression)</a:t>
            </a:r>
          </a:p>
          <a:p>
            <a:pPr lvl="1" eaLnBrk="1" hangingPunct="1">
              <a:spcBef>
                <a:spcPts val="0"/>
              </a:spcBef>
            </a:pPr>
            <a:endParaRPr lang="en-US" dirty="0"/>
          </a:p>
          <a:p>
            <a:pPr lvl="1" eaLnBrk="1" hangingPunct="1">
              <a:spcBef>
                <a:spcPts val="0"/>
              </a:spcBef>
              <a:buFont typeface="Arial" panose="020B0604020202020204" pitchFamily="34" charset="0"/>
              <a:buChar char="•"/>
            </a:pPr>
            <a:r>
              <a:rPr lang="en-US" dirty="0"/>
              <a:t>Participants with low personal emotional awareness more likely to engage in self-harming behaviours in response to stressor</a:t>
            </a:r>
            <a:r>
              <a:rPr lang="en-GB" dirty="0"/>
              <a:t>.</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sz="3300" dirty="0">
                <a:latin typeface="Calibri Light" panose="020F0302020204030204" pitchFamily="34" charset="0"/>
                <a:cs typeface="Calibri Light" panose="020F0302020204030204" pitchFamily="34" charset="0"/>
              </a:rPr>
              <a:t>Yet more Psychological Processes</a:t>
            </a:r>
          </a:p>
        </p:txBody>
      </p:sp>
      <p:sp>
        <p:nvSpPr>
          <p:cNvPr id="3" name="Content Placeholder 2"/>
          <p:cNvSpPr>
            <a:spLocks noGrp="1"/>
          </p:cNvSpPr>
          <p:nvPr>
            <p:ph idx="1"/>
          </p:nvPr>
        </p:nvSpPr>
        <p:spPr/>
        <p:txBody>
          <a:bodyPr/>
          <a:lstStyle/>
          <a:p>
            <a:pPr marL="0" indent="0" eaLnBrk="1" hangingPunct="1">
              <a:spcBef>
                <a:spcPts val="0"/>
              </a:spcBef>
              <a:buNone/>
            </a:pPr>
            <a:r>
              <a:rPr lang="en-GB" i="1" dirty="0"/>
              <a:t>Failure to understand </a:t>
            </a:r>
            <a:r>
              <a:rPr lang="en-GB" dirty="0"/>
              <a:t>others’ </a:t>
            </a:r>
            <a:r>
              <a:rPr lang="en-GB" i="1" dirty="0"/>
              <a:t>emotional state</a:t>
            </a:r>
          </a:p>
          <a:p>
            <a:pPr eaLnBrk="1" hangingPunct="1">
              <a:spcBef>
                <a:spcPts val="0"/>
              </a:spcBef>
            </a:pPr>
            <a:endParaRPr lang="en-US" dirty="0"/>
          </a:p>
          <a:p>
            <a:pPr marL="0" indent="0" eaLnBrk="1" hangingPunct="1">
              <a:spcBef>
                <a:spcPts val="0"/>
              </a:spcBef>
              <a:buNone/>
            </a:pPr>
            <a:r>
              <a:rPr lang="en-US" dirty="0"/>
              <a:t>Dyck et al. (2009):</a:t>
            </a:r>
          </a:p>
          <a:p>
            <a:pPr eaLnBrk="1" hangingPunct="1">
              <a:spcBef>
                <a:spcPts val="0"/>
              </a:spcBef>
            </a:pPr>
            <a:endParaRPr lang="en-US" dirty="0"/>
          </a:p>
          <a:p>
            <a:pPr>
              <a:spcBef>
                <a:spcPts val="0"/>
              </a:spcBef>
            </a:pPr>
            <a:r>
              <a:rPr lang="en-GB" dirty="0"/>
              <a:t>People with BPD and ‘healthy subjects’ asked to evaluate the emotional content of visually presented stimuli (emotional and neutral faces)</a:t>
            </a:r>
          </a:p>
          <a:p>
            <a:pPr>
              <a:spcBef>
                <a:spcPts val="0"/>
              </a:spcBef>
            </a:pPr>
            <a:endParaRPr lang="en-GB" dirty="0"/>
          </a:p>
          <a:p>
            <a:pPr lvl="1">
              <a:spcBef>
                <a:spcPts val="0"/>
              </a:spcBef>
              <a:buFont typeface="Courier New" panose="02070309020205020404" pitchFamily="49" charset="0"/>
              <a:buChar char="o"/>
            </a:pPr>
            <a:r>
              <a:rPr lang="en-GB" dirty="0"/>
              <a:t>Fear anger neutral test, required </a:t>
            </a:r>
            <a:r>
              <a:rPr lang="en-GB" i="1" dirty="0"/>
              <a:t>rapid discrimination </a:t>
            </a:r>
            <a:r>
              <a:rPr lang="en-GB" dirty="0"/>
              <a:t>between negative or neutral facial expressions</a:t>
            </a:r>
          </a:p>
          <a:p>
            <a:pPr lvl="1">
              <a:spcBef>
                <a:spcPts val="0"/>
              </a:spcBef>
              <a:buFont typeface="Courier New" panose="02070309020205020404" pitchFamily="49" charset="0"/>
              <a:buChar char="o"/>
            </a:pPr>
            <a:r>
              <a:rPr lang="en-GB" dirty="0"/>
              <a:t>Emotion recognition test, required identification of [sadness, happiness, anger, fear and neutral] </a:t>
            </a:r>
            <a:r>
              <a:rPr lang="en-GB" i="1" dirty="0"/>
              <a:t>without a time limit</a:t>
            </a:r>
          </a:p>
          <a:p>
            <a:pPr lvl="1">
              <a:spcBef>
                <a:spcPts val="0"/>
              </a:spcBef>
            </a:pPr>
            <a:endParaRPr lang="en-GB" dirty="0"/>
          </a:p>
          <a:p>
            <a:pPr>
              <a:spcBef>
                <a:spcPts val="0"/>
              </a:spcBef>
            </a:pPr>
            <a:r>
              <a:rPr lang="en-GB" dirty="0"/>
              <a:t>People with BPD – deficit in emotion recognition </a:t>
            </a:r>
            <a:r>
              <a:rPr lang="en-GB" i="1" dirty="0"/>
              <a:t>only</a:t>
            </a:r>
            <a:r>
              <a:rPr lang="en-GB" dirty="0"/>
              <a:t> in the fast discrimination of negative and neutral facial expressions (FAN test)</a:t>
            </a:r>
          </a:p>
          <a:p>
            <a:pPr>
              <a:spcBef>
                <a:spcPts val="0"/>
              </a:spcBef>
            </a:pPr>
            <a:r>
              <a:rPr lang="en-GB" dirty="0"/>
              <a:t>Demonstrated a negative bias in the evaluation of neutral facial expressions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sz="3300" dirty="0">
                <a:latin typeface="Calibri Light" panose="020F0302020204030204" pitchFamily="34" charset="0"/>
                <a:cs typeface="Calibri Light" panose="020F0302020204030204" pitchFamily="34" charset="0"/>
              </a:rPr>
              <a:t>Young’s BPD Schema</a:t>
            </a:r>
          </a:p>
        </p:txBody>
      </p:sp>
      <p:sp>
        <p:nvSpPr>
          <p:cNvPr id="3" name="Content Placeholder 2"/>
          <p:cNvSpPr>
            <a:spLocks noGrp="1"/>
          </p:cNvSpPr>
          <p:nvPr>
            <p:ph idx="1"/>
          </p:nvPr>
        </p:nvSpPr>
        <p:spPr/>
        <p:txBody>
          <a:bodyPr/>
          <a:lstStyle/>
          <a:p>
            <a:pPr>
              <a:buNone/>
            </a:pPr>
            <a:r>
              <a:rPr lang="en-GB" dirty="0"/>
              <a:t>Kellogg and Young (2006):</a:t>
            </a:r>
          </a:p>
          <a:p>
            <a:pPr>
              <a:buNone/>
            </a:pPr>
            <a:endParaRPr lang="en-GB" dirty="0"/>
          </a:p>
          <a:p>
            <a:pPr lvl="2"/>
            <a:r>
              <a:rPr lang="en-GB" dirty="0"/>
              <a:t>The abandoned and abused child </a:t>
            </a:r>
          </a:p>
          <a:p>
            <a:pPr lvl="2"/>
            <a:r>
              <a:rPr lang="en-GB" dirty="0"/>
              <a:t>The angry and impulsive child </a:t>
            </a:r>
          </a:p>
          <a:p>
            <a:pPr lvl="2"/>
            <a:r>
              <a:rPr lang="en-GB" dirty="0"/>
              <a:t>The detached protector </a:t>
            </a:r>
          </a:p>
          <a:p>
            <a:pPr lvl="2"/>
            <a:r>
              <a:rPr lang="en-GB" dirty="0"/>
              <a:t>The punitive parent </a:t>
            </a:r>
          </a:p>
          <a:p>
            <a:pPr lvl="2"/>
            <a:r>
              <a:rPr lang="en-GB" dirty="0"/>
              <a:t>The healthy adult</a:t>
            </a:r>
          </a:p>
          <a:p>
            <a:endParaRPr lang="en-GB" dirty="0"/>
          </a:p>
          <a:p>
            <a:pPr marL="0" indent="0">
              <a:buNone/>
            </a:pPr>
            <a:r>
              <a:rPr lang="en-GB" dirty="0"/>
              <a:t>Individuals may switch between schema – for example, the individual may engage with the abandoned child schema when faced with interpersonal rejection, and then shift to angry impulsive child in responding to it in a self-defeating and harmful way.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sz="3300" dirty="0">
                <a:latin typeface="Calibri Light" panose="020F0302020204030204" pitchFamily="34" charset="0"/>
                <a:cs typeface="Calibri Light" panose="020F0302020204030204" pitchFamily="34" charset="0"/>
              </a:rPr>
              <a:t>Schema Control</a:t>
            </a:r>
          </a:p>
        </p:txBody>
      </p:sp>
      <p:sp>
        <p:nvSpPr>
          <p:cNvPr id="3" name="Content Placeholder 2"/>
          <p:cNvSpPr>
            <a:spLocks noGrp="1"/>
          </p:cNvSpPr>
          <p:nvPr>
            <p:ph idx="1"/>
          </p:nvPr>
        </p:nvSpPr>
        <p:spPr/>
        <p:txBody>
          <a:bodyPr/>
          <a:lstStyle/>
          <a:p>
            <a:pPr marL="0" indent="0">
              <a:buNone/>
            </a:pPr>
            <a:r>
              <a:rPr lang="en-GB" i="1" dirty="0"/>
              <a:t>Detached protector mode </a:t>
            </a:r>
          </a:p>
          <a:p>
            <a:endParaRPr lang="en-GB" dirty="0"/>
          </a:p>
          <a:p>
            <a:pPr lvl="2"/>
            <a:r>
              <a:rPr lang="en-GB" dirty="0"/>
              <a:t>People who self-injure to ‘feel something instead of nothing’ are in this mode. Its function is to detach from people, deny needs and feelings, and comply in order to avoid real or perceived punishment</a:t>
            </a:r>
          </a:p>
          <a:p>
            <a:pPr lvl="2"/>
            <a:endParaRPr lang="en-GB" dirty="0"/>
          </a:p>
          <a:p>
            <a:pPr lvl="2"/>
            <a:r>
              <a:rPr lang="en-GB" dirty="0"/>
              <a:t>Signs and symptoms of this mode include emptiness, substance abuse, binge behaviour, self-injury, depersonalization and psychosomatic complaints (for example, distress from an argument manifesting as chest pain)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sz="3300" dirty="0">
                <a:latin typeface="Calibri Light" panose="020F0302020204030204" pitchFamily="34" charset="0"/>
                <a:cs typeface="Calibri Light" panose="020F0302020204030204" pitchFamily="34" charset="0"/>
              </a:rPr>
              <a:t>Schema Control</a:t>
            </a:r>
            <a:endParaRPr lang="en-GB" sz="3300" dirty="0"/>
          </a:p>
        </p:txBody>
      </p:sp>
      <p:sp>
        <p:nvSpPr>
          <p:cNvPr id="3" name="Content Placeholder 2"/>
          <p:cNvSpPr>
            <a:spLocks noGrp="1"/>
          </p:cNvSpPr>
          <p:nvPr>
            <p:ph idx="1"/>
          </p:nvPr>
        </p:nvSpPr>
        <p:spPr/>
        <p:txBody>
          <a:bodyPr/>
          <a:lstStyle/>
          <a:p>
            <a:pPr marL="0" indent="0">
              <a:buNone/>
            </a:pPr>
            <a:r>
              <a:rPr lang="en-GB" i="1" dirty="0"/>
              <a:t>The punitive parent</a:t>
            </a:r>
          </a:p>
          <a:p>
            <a:endParaRPr lang="en-GB" dirty="0"/>
          </a:p>
          <a:p>
            <a:pPr lvl="2"/>
            <a:r>
              <a:rPr lang="en-GB" dirty="0"/>
              <a:t>Beliefs that individual should be harshly punished, perhaps due to feeling ‘defective’, or making a simple mistake. Even a small and solvable issue, or unrealistic perfectionist expectations and ‘black-and-white thinking’, all bring forth the ‘punitive parent’</a:t>
            </a:r>
          </a:p>
          <a:p>
            <a:pPr lvl="2"/>
            <a:endParaRPr lang="en-GB" dirty="0"/>
          </a:p>
          <a:p>
            <a:pPr lvl="2"/>
            <a:r>
              <a:rPr lang="en-GB" dirty="0"/>
              <a:t>Sadness, anger, impatience and judgemental natures come out in ‘punitive parent’ and are directed to the person from the person</a:t>
            </a:r>
          </a:p>
          <a:p>
            <a:pPr lvl="2"/>
            <a:endParaRPr lang="en-GB" dirty="0"/>
          </a:p>
          <a:p>
            <a:pPr lvl="2"/>
            <a:r>
              <a:rPr lang="en-GB" dirty="0"/>
              <a:t>The ‘punitive parent’ has great difficulty in forgiving, even under average circumstances in which anyone could fall short of their standards. The ‘punitive parent’ does not wish to allow for human error or imperfection, thus punishment is what this mode seeks and what it desires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algn="l" eaLnBrk="1" hangingPunct="1"/>
            <a:r>
              <a:rPr lang="en-GB" sz="3300" dirty="0">
                <a:latin typeface="Calibri Light" panose="020F0302020204030204" pitchFamily="34" charset="0"/>
                <a:cs typeface="Calibri Light" panose="020F0302020204030204" pitchFamily="34" charset="0"/>
              </a:rPr>
              <a:t>Treatment</a:t>
            </a:r>
            <a:endParaRPr lang="en-US" sz="3300" dirty="0">
              <a:latin typeface="Calibri Light" panose="020F0302020204030204" pitchFamily="34" charset="0"/>
              <a:cs typeface="Calibri Light" panose="020F0302020204030204" pitchFamily="34" charset="0"/>
            </a:endParaRPr>
          </a:p>
        </p:txBody>
      </p:sp>
      <p:sp>
        <p:nvSpPr>
          <p:cNvPr id="27651" name="Rectangle 3"/>
          <p:cNvSpPr>
            <a:spLocks noGrp="1" noChangeArrowheads="1"/>
          </p:cNvSpPr>
          <p:nvPr>
            <p:ph idx="1"/>
          </p:nvPr>
        </p:nvSpPr>
        <p:spPr/>
        <p:txBody>
          <a:bodyPr/>
          <a:lstStyle/>
          <a:p>
            <a:pPr marL="0" indent="0" eaLnBrk="1" hangingPunct="1">
              <a:lnSpc>
                <a:spcPct val="80000"/>
              </a:lnSpc>
              <a:buNone/>
            </a:pPr>
            <a:r>
              <a:rPr lang="en-GB" sz="1800" i="1" dirty="0"/>
              <a:t>Roth and </a:t>
            </a:r>
            <a:r>
              <a:rPr lang="en-GB" sz="1800" i="1" dirty="0" err="1"/>
              <a:t>Fonargy</a:t>
            </a:r>
            <a:r>
              <a:rPr lang="en-GB" sz="1800" i="1" dirty="0"/>
              <a:t> (1998):</a:t>
            </a:r>
          </a:p>
          <a:p>
            <a:pPr eaLnBrk="1" hangingPunct="1">
              <a:lnSpc>
                <a:spcPct val="80000"/>
              </a:lnSpc>
            </a:pPr>
            <a:endParaRPr lang="en-GB" sz="1800" dirty="0"/>
          </a:p>
          <a:p>
            <a:pPr lvl="1" eaLnBrk="1" hangingPunct="1">
              <a:lnSpc>
                <a:spcPct val="80000"/>
              </a:lnSpc>
              <a:buFont typeface="Arial" panose="020B0604020202020204" pitchFamily="34" charset="0"/>
              <a:buChar char="•"/>
            </a:pPr>
            <a:r>
              <a:rPr lang="en-GB" sz="1800" dirty="0"/>
              <a:t>Psychotherapy is more likely to be effective for less severe personality disorders</a:t>
            </a:r>
          </a:p>
          <a:p>
            <a:pPr eaLnBrk="1" hangingPunct="1">
              <a:lnSpc>
                <a:spcPct val="80000"/>
              </a:lnSpc>
              <a:buFont typeface="Arial" panose="020B0604020202020204" pitchFamily="34" charset="0"/>
              <a:buChar char="•"/>
            </a:pPr>
            <a:endParaRPr lang="en-GB" sz="1800" dirty="0"/>
          </a:p>
          <a:p>
            <a:pPr lvl="1" eaLnBrk="1" hangingPunct="1">
              <a:lnSpc>
                <a:spcPct val="80000"/>
              </a:lnSpc>
              <a:buFont typeface="Arial" panose="020B0604020202020204" pitchFamily="34" charset="0"/>
              <a:buChar char="•"/>
            </a:pPr>
            <a:r>
              <a:rPr lang="en-GB" sz="1800" dirty="0"/>
              <a:t>Individuals with good social support, chronic depression, who are psychologically minded and with low impulsivity are most likely to benefit from ‘talking therapies’</a:t>
            </a:r>
          </a:p>
          <a:p>
            <a:pPr eaLnBrk="1" hangingPunct="1">
              <a:lnSpc>
                <a:spcPct val="80000"/>
              </a:lnSpc>
              <a:buFont typeface="Arial" panose="020B0604020202020204" pitchFamily="34" charset="0"/>
              <a:buChar char="•"/>
            </a:pPr>
            <a:endParaRPr lang="en-GB" sz="1800" dirty="0"/>
          </a:p>
          <a:p>
            <a:pPr lvl="1" eaLnBrk="1" hangingPunct="1">
              <a:lnSpc>
                <a:spcPct val="80000"/>
              </a:lnSpc>
              <a:buFont typeface="Arial" panose="020B0604020202020204" pitchFamily="34" charset="0"/>
              <a:buChar char="•"/>
            </a:pPr>
            <a:r>
              <a:rPr lang="en-GB" sz="1800" dirty="0"/>
              <a:t>People who have high levels of impulsivity are most likely to benefit from the limit-setting group or a therapist who is supportive of their attempts to struggle with uncontrollable impulses</a:t>
            </a:r>
          </a:p>
          <a:p>
            <a:pPr eaLnBrk="1" hangingPunct="1">
              <a:lnSpc>
                <a:spcPct val="80000"/>
              </a:lnSpc>
              <a:buFont typeface="Arial" panose="020B0604020202020204" pitchFamily="34" charset="0"/>
              <a:buChar char="•"/>
            </a:pPr>
            <a:endParaRPr lang="en-GB" sz="1800" dirty="0"/>
          </a:p>
          <a:p>
            <a:pPr lvl="1" eaLnBrk="1" hangingPunct="1">
              <a:lnSpc>
                <a:spcPct val="80000"/>
              </a:lnSpc>
              <a:buFont typeface="Arial" panose="020B0604020202020204" pitchFamily="34" charset="0"/>
              <a:buChar char="•"/>
            </a:pPr>
            <a:r>
              <a:rPr lang="en-GB" sz="1800" dirty="0"/>
              <a:t>Commitment and enthusiasm of the therapist may be of special significance, and finding the ‘right’ therapist for the ‘right’ patient</a:t>
            </a:r>
            <a:endParaRPr lang="en-US" sz="18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sz="3300" dirty="0">
                <a:latin typeface="Calibri Light" panose="020F0302020204030204" pitchFamily="34" charset="0"/>
                <a:cs typeface="Calibri Light" panose="020F0302020204030204" pitchFamily="34" charset="0"/>
              </a:rPr>
              <a:t>Schema-focused Therapy </a:t>
            </a:r>
            <a:br>
              <a:rPr lang="en-GB" sz="3300" dirty="0">
                <a:latin typeface="Calibri Light" panose="020F0302020204030204" pitchFamily="34" charset="0"/>
                <a:cs typeface="Calibri Light" panose="020F0302020204030204" pitchFamily="34" charset="0"/>
              </a:rPr>
            </a:br>
            <a:r>
              <a:rPr lang="en-GB" sz="3300" dirty="0">
                <a:latin typeface="Calibri Light" panose="020F0302020204030204" pitchFamily="34" charset="0"/>
                <a:cs typeface="Calibri Light" panose="020F0302020204030204" pitchFamily="34" charset="0"/>
              </a:rPr>
              <a:t>(Young et al. 2003)</a:t>
            </a:r>
          </a:p>
        </p:txBody>
      </p:sp>
      <p:sp>
        <p:nvSpPr>
          <p:cNvPr id="3" name="Content Placeholder 2"/>
          <p:cNvSpPr>
            <a:spLocks noGrp="1"/>
          </p:cNvSpPr>
          <p:nvPr>
            <p:ph idx="1"/>
          </p:nvPr>
        </p:nvSpPr>
        <p:spPr/>
        <p:txBody>
          <a:bodyPr/>
          <a:lstStyle/>
          <a:p>
            <a:pPr marL="0" indent="0">
              <a:buNone/>
            </a:pPr>
            <a:r>
              <a:rPr lang="en-GB" dirty="0"/>
              <a:t>The goal is to help meet people’s core emotional needs. Key steps include learning to become a ‘healthy adult’ by the following means:</a:t>
            </a:r>
          </a:p>
          <a:p>
            <a:endParaRPr lang="en-GB" dirty="0"/>
          </a:p>
          <a:p>
            <a:pPr marL="685800" lvl="1">
              <a:buFont typeface="Arial" panose="020B0604020202020204" pitchFamily="34" charset="0"/>
              <a:buChar char="•"/>
            </a:pPr>
            <a:r>
              <a:rPr lang="en-GB" dirty="0"/>
              <a:t>Stop using maladaptive coping styles and modes that block contact with feelings</a:t>
            </a:r>
          </a:p>
          <a:p>
            <a:pPr marL="685800" lvl="1">
              <a:buFont typeface="Arial" panose="020B0604020202020204" pitchFamily="34" charset="0"/>
              <a:buChar char="•"/>
            </a:pPr>
            <a:r>
              <a:rPr lang="en-GB" dirty="0"/>
              <a:t>Heal schemas and vulnerable modes through getting needs met in and outside of the therapeutic relationship</a:t>
            </a:r>
          </a:p>
          <a:p>
            <a:pPr marL="685800" lvl="1">
              <a:buFont typeface="Arial" panose="020B0604020202020204" pitchFamily="34" charset="0"/>
              <a:buChar char="•"/>
            </a:pPr>
            <a:r>
              <a:rPr lang="en-GB" dirty="0"/>
              <a:t>Incorporate reasonable limits for angry, impulsive or overcompensating schemas and modes</a:t>
            </a:r>
          </a:p>
          <a:p>
            <a:pPr marL="685800" lvl="1">
              <a:buFont typeface="Arial" panose="020B0604020202020204" pitchFamily="34" charset="0"/>
              <a:buChar char="•"/>
            </a:pPr>
            <a:r>
              <a:rPr lang="en-GB" dirty="0"/>
              <a:t>Fight punitive, overly critical or demanding schemas and modes</a:t>
            </a:r>
          </a:p>
          <a:p>
            <a:pPr marL="685800" lvl="1">
              <a:buFont typeface="Arial" panose="020B0604020202020204" pitchFamily="34" charset="0"/>
              <a:buChar char="•"/>
            </a:pPr>
            <a:r>
              <a:rPr lang="en-GB" dirty="0"/>
              <a:t>Build healthy schemas and modes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sz="3300" dirty="0">
                <a:latin typeface="Calibri Light" panose="020F0302020204030204" pitchFamily="34" charset="0"/>
                <a:cs typeface="Calibri Light" panose="020F0302020204030204" pitchFamily="34" charset="0"/>
              </a:rPr>
              <a:t>Schema-focused Therapy Continued</a:t>
            </a:r>
            <a:endParaRPr lang="en-GB" sz="3300" dirty="0"/>
          </a:p>
        </p:txBody>
      </p:sp>
      <p:sp>
        <p:nvSpPr>
          <p:cNvPr id="3" name="Content Placeholder 2"/>
          <p:cNvSpPr>
            <a:spLocks noGrp="1"/>
          </p:cNvSpPr>
          <p:nvPr>
            <p:ph idx="1"/>
          </p:nvPr>
        </p:nvSpPr>
        <p:spPr/>
        <p:txBody>
          <a:bodyPr/>
          <a:lstStyle/>
          <a:p>
            <a:pPr marL="0" indent="0">
              <a:buNone/>
            </a:pPr>
            <a:r>
              <a:rPr lang="en-GB" dirty="0"/>
              <a:t>Key intervention involves:</a:t>
            </a:r>
          </a:p>
          <a:p>
            <a:endParaRPr lang="en-GB" dirty="0"/>
          </a:p>
          <a:p>
            <a:pPr lvl="1">
              <a:buFont typeface="Arial" panose="020B0604020202020204" pitchFamily="34" charset="0"/>
              <a:buChar char="•"/>
            </a:pPr>
            <a:r>
              <a:rPr lang="en-GB" dirty="0"/>
              <a:t>‘Limited re-parenting’ – therapist provides an atmosphere of acceptance and safety within the therapeutic relationship; this quasi-parental relationship in which the individual can feel safe and wanted is seen as central to the therapy </a:t>
            </a:r>
          </a:p>
          <a:p>
            <a:pPr lvl="1">
              <a:buFont typeface="Arial" panose="020B0604020202020204" pitchFamily="34" charset="0"/>
              <a:buChar char="•"/>
            </a:pPr>
            <a:r>
              <a:rPr lang="en-GB" dirty="0"/>
              <a:t>Establishing secure attachment with therapist ‘within the boundaries of a professional relationship’</a:t>
            </a:r>
          </a:p>
          <a:p>
            <a:pPr lvl="1">
              <a:buFont typeface="Arial" panose="020B0604020202020204" pitchFamily="34" charset="0"/>
              <a:buChar char="•"/>
            </a:pPr>
            <a:r>
              <a:rPr lang="en-GB" dirty="0"/>
              <a:t>Aiming to</a:t>
            </a:r>
          </a:p>
          <a:p>
            <a:pPr lvl="1"/>
            <a:endParaRPr lang="en-GB" dirty="0"/>
          </a:p>
          <a:p>
            <a:pPr marL="1471613" lvl="1" indent="-277813">
              <a:buFont typeface="Courier New" panose="02070309020205020404" pitchFamily="49" charset="0"/>
              <a:buChar char="o"/>
            </a:pPr>
            <a:r>
              <a:rPr lang="en-GB" dirty="0"/>
              <a:t>Access and work with the vulnerable child mode </a:t>
            </a:r>
          </a:p>
          <a:p>
            <a:pPr marL="1471613" lvl="1" indent="-277813">
              <a:buFont typeface="Courier New" panose="02070309020205020404" pitchFamily="49" charset="0"/>
              <a:buChar char="o"/>
            </a:pPr>
            <a:r>
              <a:rPr lang="en-GB" dirty="0"/>
              <a:t>Be firm, and setting limits on avoidant and compensatory modes</a:t>
            </a:r>
          </a:p>
          <a:p>
            <a:pPr marL="1471613" lvl="1" indent="-277813">
              <a:buFont typeface="Courier New" panose="02070309020205020404" pitchFamily="49" charset="0"/>
              <a:buChar char="o"/>
            </a:pPr>
            <a:r>
              <a:rPr lang="en-GB" dirty="0"/>
              <a:t>Provide constructive outlets for the angry child</a:t>
            </a:r>
          </a:p>
        </p:txBody>
      </p:sp>
    </p:spTree>
    <p:extLst>
      <p:ext uri="{BB962C8B-B14F-4D97-AF65-F5344CB8AC3E}">
        <p14:creationId xmlns:p14="http://schemas.microsoft.com/office/powerpoint/2010/main" val="18210065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sz="3300" dirty="0">
                <a:latin typeface="Calibri Light" panose="020F0302020204030204" pitchFamily="34" charset="0"/>
                <a:cs typeface="Calibri Light" panose="020F0302020204030204" pitchFamily="34" charset="0"/>
              </a:rPr>
              <a:t>Schema-focused Therapy Continued</a:t>
            </a:r>
            <a:endParaRPr lang="en-GB" sz="3300" dirty="0"/>
          </a:p>
        </p:txBody>
      </p:sp>
      <p:sp>
        <p:nvSpPr>
          <p:cNvPr id="3" name="Content Placeholder 2"/>
          <p:cNvSpPr>
            <a:spLocks noGrp="1"/>
          </p:cNvSpPr>
          <p:nvPr>
            <p:ph idx="1"/>
          </p:nvPr>
        </p:nvSpPr>
        <p:spPr/>
        <p:txBody>
          <a:bodyPr/>
          <a:lstStyle/>
          <a:p>
            <a:pPr marL="0" indent="0">
              <a:buNone/>
            </a:pPr>
            <a:r>
              <a:rPr lang="en-GB" i="1" dirty="0"/>
              <a:t>Arntz et al. (2005)</a:t>
            </a:r>
          </a:p>
          <a:p>
            <a:endParaRPr lang="en-GB" dirty="0"/>
          </a:p>
          <a:p>
            <a:pPr lvl="1">
              <a:buFont typeface="Arial" panose="020B0604020202020204" pitchFamily="34" charset="0"/>
              <a:buChar char="•"/>
            </a:pPr>
            <a:r>
              <a:rPr lang="en-GB" dirty="0"/>
              <a:t>One year after treatment with SFT, 52% of people no longer met the criteria for a diagnosis of BPD, and evidenced significant improvements in social relationships and incidences of self-harm</a:t>
            </a:r>
          </a:p>
          <a:p>
            <a:pPr>
              <a:buFont typeface="Arial" panose="020B0604020202020204" pitchFamily="34" charset="0"/>
              <a:buChar char="•"/>
            </a:pPr>
            <a:endParaRPr lang="en-GB" dirty="0"/>
          </a:p>
          <a:p>
            <a:pPr lvl="1">
              <a:buFont typeface="Arial" panose="020B0604020202020204" pitchFamily="34" charset="0"/>
              <a:buChar char="•"/>
            </a:pPr>
            <a:r>
              <a:rPr lang="en-GB" dirty="0"/>
              <a:t>Compared with a 29% recovery rate in the comparison intervention (transference-focused psychotherapy)</a:t>
            </a:r>
          </a:p>
        </p:txBody>
      </p:sp>
    </p:spTree>
    <p:extLst>
      <p:ext uri="{BB962C8B-B14F-4D97-AF65-F5344CB8AC3E}">
        <p14:creationId xmlns:p14="http://schemas.microsoft.com/office/powerpoint/2010/main" val="24836159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algn="l" eaLnBrk="1" hangingPunct="1"/>
            <a:r>
              <a:rPr lang="en-GB" sz="3300" dirty="0">
                <a:latin typeface="Calibri Light" panose="020F0302020204030204" pitchFamily="34" charset="0"/>
                <a:cs typeface="Calibri Light" panose="020F0302020204030204" pitchFamily="34" charset="0"/>
              </a:rPr>
              <a:t>Dialectical Behaviour Therapy</a:t>
            </a:r>
          </a:p>
        </p:txBody>
      </p:sp>
      <p:sp>
        <p:nvSpPr>
          <p:cNvPr id="31747" name="Content Placeholder 2"/>
          <p:cNvSpPr>
            <a:spLocks noGrp="1"/>
          </p:cNvSpPr>
          <p:nvPr>
            <p:ph idx="1"/>
          </p:nvPr>
        </p:nvSpPr>
        <p:spPr/>
        <p:txBody>
          <a:bodyPr/>
          <a:lstStyle/>
          <a:p>
            <a:pPr eaLnBrk="1" hangingPunct="1">
              <a:spcBef>
                <a:spcPts val="0"/>
              </a:spcBef>
            </a:pPr>
            <a:r>
              <a:rPr lang="en-US" sz="1600" dirty="0"/>
              <a:t>Therapy involves teaching four sets of skills: interpersonal effectiveness, core mindfulness, emotion regulation, and distress tolerance, which draw strongly on mindfulness, distraction and acceptance skills</a:t>
            </a:r>
          </a:p>
          <a:p>
            <a:pPr eaLnBrk="1" hangingPunct="1">
              <a:spcBef>
                <a:spcPts val="0"/>
              </a:spcBef>
            </a:pPr>
            <a:endParaRPr lang="en-US" sz="1600" dirty="0"/>
          </a:p>
          <a:p>
            <a:pPr marL="0" indent="0" eaLnBrk="1" hangingPunct="1">
              <a:spcBef>
                <a:spcPts val="0"/>
              </a:spcBef>
              <a:buNone/>
            </a:pPr>
            <a:r>
              <a:rPr lang="en-US" sz="1600" dirty="0"/>
              <a:t>Van den Bosch et al. (2005):</a:t>
            </a:r>
          </a:p>
          <a:p>
            <a:pPr lvl="1" eaLnBrk="1" hangingPunct="1">
              <a:spcBef>
                <a:spcPts val="0"/>
              </a:spcBef>
              <a:buFont typeface="Arial" panose="020B0604020202020204" pitchFamily="34" charset="0"/>
              <a:buChar char="•"/>
            </a:pPr>
            <a:r>
              <a:rPr lang="en-US" sz="1600" dirty="0"/>
              <a:t>One year of DBT versus usual care, and found lower levels of parasuicidal and impulsive behaviours, sustained for six months after the completion of treatment</a:t>
            </a:r>
          </a:p>
          <a:p>
            <a:pPr marL="0" indent="0" eaLnBrk="1" hangingPunct="1">
              <a:spcBef>
                <a:spcPts val="0"/>
              </a:spcBef>
              <a:buNone/>
            </a:pPr>
            <a:r>
              <a:rPr lang="en-US" sz="1600" dirty="0"/>
              <a:t>Linehan et al. (2006):</a:t>
            </a:r>
          </a:p>
          <a:p>
            <a:pPr lvl="1" eaLnBrk="1" hangingPunct="1">
              <a:spcBef>
                <a:spcPts val="0"/>
              </a:spcBef>
              <a:buFont typeface="Arial" panose="020B0604020202020204" pitchFamily="34" charset="0"/>
              <a:buChar char="•"/>
            </a:pPr>
            <a:r>
              <a:rPr lang="en-US" sz="1600" dirty="0"/>
              <a:t>One-year follow-up outcomes supportive of DBT – participants receiving DBT were half as likely to make a suicide attempt and required less hospitalization for suicide ideation than those in a psychotherapy intervention; also less likely to drop out of treatment and to be admitted to hospital</a:t>
            </a:r>
          </a:p>
          <a:p>
            <a:pPr marL="0" indent="0" eaLnBrk="1" hangingPunct="1">
              <a:spcBef>
                <a:spcPts val="0"/>
              </a:spcBef>
              <a:buNone/>
            </a:pPr>
            <a:r>
              <a:rPr lang="en-US" sz="1600" dirty="0"/>
              <a:t>Clarkin et al. (2007):</a:t>
            </a:r>
          </a:p>
          <a:p>
            <a:pPr lvl="1" eaLnBrk="1" hangingPunct="1">
              <a:spcBef>
                <a:spcPts val="0"/>
              </a:spcBef>
              <a:buFont typeface="Arial" panose="020B0604020202020204" pitchFamily="34" charset="0"/>
              <a:buChar char="•"/>
            </a:pPr>
            <a:r>
              <a:rPr lang="en-US" sz="1600" dirty="0"/>
              <a:t>Compared the effectiveness of DBT with transference-focused psychotherapy and found the transference-focused therapy to be the more effective of two. Both interventions achieved good results, with significant gains on measures of suicidality, depression, anxiety, global functioning and social adjustment. However, the psychotherapy achieved reductions in anger not found with DBT</a:t>
            </a:r>
            <a:endParaRPr lang="en-GB" sz="1600" dirty="0"/>
          </a:p>
          <a:p>
            <a:pPr eaLnBrk="1" hangingPunct="1">
              <a:spcBef>
                <a:spcPts val="0"/>
              </a:spcBef>
            </a:pPr>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algn="l" eaLnBrk="1" hangingPunct="1"/>
            <a:r>
              <a:rPr lang="en-GB" dirty="0">
                <a:latin typeface="Calibri Light" panose="020F0302020204030204" pitchFamily="34" charset="0"/>
                <a:cs typeface="Calibri Light" panose="020F0302020204030204" pitchFamily="34" charset="0"/>
              </a:rPr>
              <a:t>DSM-5</a:t>
            </a:r>
            <a:endParaRPr lang="en-US" dirty="0">
              <a:latin typeface="Calibri Light" panose="020F0302020204030204" pitchFamily="34" charset="0"/>
              <a:cs typeface="Calibri Light" panose="020F0302020204030204" pitchFamily="34" charset="0"/>
            </a:endParaRPr>
          </a:p>
        </p:txBody>
      </p:sp>
      <p:sp>
        <p:nvSpPr>
          <p:cNvPr id="18435" name="Rectangle 3"/>
          <p:cNvSpPr>
            <a:spLocks noGrp="1" noChangeArrowheads="1"/>
          </p:cNvSpPr>
          <p:nvPr>
            <p:ph idx="1"/>
          </p:nvPr>
        </p:nvSpPr>
        <p:spPr/>
        <p:txBody>
          <a:bodyPr/>
          <a:lstStyle/>
          <a:p>
            <a:pPr eaLnBrk="1" hangingPunct="1">
              <a:lnSpc>
                <a:spcPct val="80000"/>
              </a:lnSpc>
            </a:pPr>
            <a:r>
              <a:rPr lang="en-GB" dirty="0"/>
              <a:t>Pervasive pattern of instability of interpersonal relationships, self-image and affect, and marked impulsivity. Begins in early childhood and its key characteristics include five of the following</a:t>
            </a:r>
            <a:r>
              <a:rPr lang="en-US" dirty="0"/>
              <a:t>:</a:t>
            </a:r>
          </a:p>
          <a:p>
            <a:pPr eaLnBrk="1" hangingPunct="1">
              <a:lnSpc>
                <a:spcPct val="80000"/>
              </a:lnSpc>
            </a:pPr>
            <a:endParaRPr lang="en-US" sz="1600" dirty="0"/>
          </a:p>
          <a:p>
            <a:pPr lvl="1" eaLnBrk="1" hangingPunct="1">
              <a:buFont typeface="Courier New" panose="02070309020205020404" pitchFamily="49" charset="0"/>
              <a:buChar char="o"/>
            </a:pPr>
            <a:r>
              <a:rPr lang="en-GB" sz="1800" dirty="0"/>
              <a:t>Frantic efforts to avoid real or imagined abandonment</a:t>
            </a:r>
          </a:p>
          <a:p>
            <a:pPr lvl="1" eaLnBrk="1" hangingPunct="1">
              <a:buFont typeface="Courier New" panose="02070309020205020404" pitchFamily="49" charset="0"/>
              <a:buChar char="o"/>
            </a:pPr>
            <a:r>
              <a:rPr lang="en-GB" sz="1800" dirty="0"/>
              <a:t>A pattern of unstable and intense personal relationships characterized by alternating between idealisation and devaluation</a:t>
            </a:r>
          </a:p>
          <a:p>
            <a:pPr lvl="1" eaLnBrk="1" hangingPunct="1">
              <a:buFont typeface="Courier New" panose="02070309020205020404" pitchFamily="49" charset="0"/>
              <a:buChar char="o"/>
            </a:pPr>
            <a:r>
              <a:rPr lang="en-GB" sz="1800" dirty="0"/>
              <a:t>Identity disturbance – markedly and persistently unstable self-image</a:t>
            </a:r>
          </a:p>
          <a:p>
            <a:pPr lvl="1" eaLnBrk="1" hangingPunct="1">
              <a:buFont typeface="Courier New" panose="02070309020205020404" pitchFamily="49" charset="0"/>
              <a:buChar char="o"/>
            </a:pPr>
            <a:r>
              <a:rPr lang="en-GB" dirty="0"/>
              <a:t>I</a:t>
            </a:r>
            <a:r>
              <a:rPr lang="en-GB" sz="1800" dirty="0"/>
              <a:t>mpulsivity in at least two areas that are potentially self-damaging (e.g. substance abuse, reckless driving)</a:t>
            </a:r>
          </a:p>
          <a:p>
            <a:pPr lvl="1" eaLnBrk="1" hangingPunct="1">
              <a:buFont typeface="Courier New" panose="02070309020205020404" pitchFamily="49" charset="0"/>
              <a:buChar char="o"/>
            </a:pPr>
            <a:r>
              <a:rPr lang="en-GB" dirty="0"/>
              <a:t>R</a:t>
            </a:r>
            <a:r>
              <a:rPr lang="en-GB" sz="1800" dirty="0"/>
              <a:t>ecurrent suicidal behaviour or self-mutilating behaviour – may involve repeated threats or gestures</a:t>
            </a:r>
          </a:p>
          <a:p>
            <a:pPr lvl="1" eaLnBrk="1" hangingPunct="1">
              <a:buFont typeface="Courier New" panose="02070309020205020404" pitchFamily="49" charset="0"/>
              <a:buChar char="o"/>
            </a:pPr>
            <a:r>
              <a:rPr lang="en-GB" sz="1800" dirty="0"/>
              <a:t>Chronic feelings of emptiness</a:t>
            </a:r>
          </a:p>
          <a:p>
            <a:pPr lvl="1" eaLnBrk="1" hangingPunct="1">
              <a:buFont typeface="Courier New" panose="02070309020205020404" pitchFamily="49" charset="0"/>
              <a:buChar char="o"/>
            </a:pPr>
            <a:r>
              <a:rPr lang="en-GB" sz="1800" dirty="0"/>
              <a:t>Inappropriate intense anger or difficulty in controlling anger</a:t>
            </a:r>
          </a:p>
          <a:p>
            <a:pPr lvl="1" eaLnBrk="1" hangingPunct="1">
              <a:buFont typeface="Courier New" panose="02070309020205020404" pitchFamily="49" charset="0"/>
              <a:buChar char="o"/>
            </a:pPr>
            <a:r>
              <a:rPr lang="en-GB" sz="1800" dirty="0"/>
              <a:t>Transient stress-related paranoid ideation or severe dissociative symptoms</a:t>
            </a:r>
            <a:endParaRPr lang="en-US" sz="18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CA9BF6-0D3A-4025-B804-5877E9DEA234}"/>
              </a:ext>
            </a:extLst>
          </p:cNvPr>
          <p:cNvSpPr>
            <a:spLocks noGrp="1"/>
          </p:cNvSpPr>
          <p:nvPr>
            <p:ph type="title"/>
          </p:nvPr>
        </p:nvSpPr>
        <p:spPr/>
        <p:txBody>
          <a:bodyPr/>
          <a:lstStyle/>
          <a:p>
            <a:pPr algn="l"/>
            <a:r>
              <a:rPr lang="en-GB" sz="3300" dirty="0">
                <a:latin typeface="Calibri Light" panose="020F0302020204030204" pitchFamily="34" charset="0"/>
                <a:cs typeface="Calibri Light" panose="020F0302020204030204" pitchFamily="34" charset="0"/>
              </a:rPr>
              <a:t>DBT Continued</a:t>
            </a:r>
          </a:p>
        </p:txBody>
      </p:sp>
      <p:sp>
        <p:nvSpPr>
          <p:cNvPr id="3" name="Content Placeholder 2">
            <a:extLst>
              <a:ext uri="{FF2B5EF4-FFF2-40B4-BE49-F238E27FC236}">
                <a16:creationId xmlns:a16="http://schemas.microsoft.com/office/drawing/2014/main" id="{641F471D-5AC1-403A-BD31-8C0B07653B16}"/>
              </a:ext>
            </a:extLst>
          </p:cNvPr>
          <p:cNvSpPr>
            <a:spLocks noGrp="1"/>
          </p:cNvSpPr>
          <p:nvPr>
            <p:ph idx="1"/>
          </p:nvPr>
        </p:nvSpPr>
        <p:spPr/>
        <p:txBody>
          <a:bodyPr/>
          <a:lstStyle/>
          <a:p>
            <a:pPr marL="0" indent="0">
              <a:buNone/>
            </a:pPr>
            <a:r>
              <a:rPr lang="en-GB" i="1" dirty="0"/>
              <a:t>Stoffers-Winterling et al. (2012), Cochrane Review:</a:t>
            </a:r>
          </a:p>
          <a:p>
            <a:endParaRPr lang="en-GB" dirty="0"/>
          </a:p>
          <a:p>
            <a:pPr lvl="1">
              <a:buFont typeface="Arial" panose="020B0604020202020204" pitchFamily="34" charset="0"/>
              <a:buChar char="•"/>
            </a:pPr>
            <a:r>
              <a:rPr lang="en-GB" dirty="0"/>
              <a:t>DBT most researched approach.</a:t>
            </a:r>
          </a:p>
          <a:p>
            <a:pPr lvl="1">
              <a:buFont typeface="Arial" panose="020B0604020202020204" pitchFamily="34" charset="0"/>
              <a:buChar char="•"/>
            </a:pPr>
            <a:r>
              <a:rPr lang="en-GB" dirty="0"/>
              <a:t>Good evidence of effectiveness when compared to treatment as usual.</a:t>
            </a:r>
          </a:p>
          <a:p>
            <a:pPr lvl="1">
              <a:buFont typeface="Arial" panose="020B0604020202020204" pitchFamily="34" charset="0"/>
              <a:buChar char="•"/>
            </a:pPr>
            <a:r>
              <a:rPr lang="en-GB" dirty="0"/>
              <a:t>Significant gains on measures of anger, parasuicidality and mental health.</a:t>
            </a:r>
          </a:p>
          <a:p>
            <a:pPr lvl="1">
              <a:buFont typeface="Arial" panose="020B0604020202020204" pitchFamily="34" charset="0"/>
              <a:buChar char="•"/>
            </a:pPr>
            <a:r>
              <a:rPr lang="en-GB" dirty="0"/>
              <a:t>SFT not consistently superior to controls</a:t>
            </a:r>
          </a:p>
          <a:p>
            <a:pPr marL="457200" lvl="1" indent="0">
              <a:buNone/>
            </a:pPr>
            <a:endParaRPr lang="en-GB" dirty="0"/>
          </a:p>
          <a:p>
            <a:pPr marL="57150" indent="0">
              <a:buNone/>
            </a:pPr>
            <a:r>
              <a:rPr lang="en-GB" i="1" dirty="0"/>
              <a:t>Cristea et al. (2017) :</a:t>
            </a:r>
          </a:p>
          <a:p>
            <a:pPr marL="57150" indent="0">
              <a:buNone/>
            </a:pPr>
            <a:endParaRPr lang="en-GB" dirty="0"/>
          </a:p>
          <a:p>
            <a:pPr lvl="1">
              <a:buFont typeface="Arial" panose="020B0604020202020204" pitchFamily="34" charset="0"/>
              <a:buChar char="•"/>
            </a:pPr>
            <a:r>
              <a:rPr lang="en-GB" dirty="0"/>
              <a:t>DBT one of only two therapies (the other being psychodynamic therapy) consistently more effective than control conditions</a:t>
            </a:r>
          </a:p>
          <a:p>
            <a:pPr lvl="1">
              <a:buFont typeface="Arial" panose="020B0604020202020204" pitchFamily="34" charset="0"/>
              <a:buChar char="•"/>
            </a:pPr>
            <a:r>
              <a:rPr lang="en-GB" dirty="0"/>
              <a:t>Gains on measure of self-harm, suicide and general psychopathology</a:t>
            </a:r>
          </a:p>
          <a:p>
            <a:pPr lvl="1">
              <a:buFont typeface="Arial" panose="020B0604020202020204" pitchFamily="34" charset="0"/>
              <a:buChar char="•"/>
            </a:pPr>
            <a:r>
              <a:rPr lang="en-GB" dirty="0"/>
              <a:t>SFT not consistently superior to controls</a:t>
            </a:r>
          </a:p>
        </p:txBody>
      </p:sp>
    </p:spTree>
    <p:extLst>
      <p:ext uri="{BB962C8B-B14F-4D97-AF65-F5344CB8AC3E}">
        <p14:creationId xmlns:p14="http://schemas.microsoft.com/office/powerpoint/2010/main" val="40540481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sz="3300" dirty="0">
                <a:latin typeface="Calibri Light" panose="020F0302020204030204" pitchFamily="34" charset="0"/>
                <a:cs typeface="Calibri Light" panose="020F0302020204030204" pitchFamily="34" charset="0"/>
              </a:rPr>
              <a:t>Common Elements of </a:t>
            </a:r>
            <a:br>
              <a:rPr lang="en-GB" sz="3300" dirty="0">
                <a:latin typeface="Calibri Light" panose="020F0302020204030204" pitchFamily="34" charset="0"/>
                <a:cs typeface="Calibri Light" panose="020F0302020204030204" pitchFamily="34" charset="0"/>
              </a:rPr>
            </a:br>
            <a:r>
              <a:rPr lang="en-GB" sz="3300" dirty="0">
                <a:latin typeface="Calibri Light" panose="020F0302020204030204" pitchFamily="34" charset="0"/>
                <a:cs typeface="Calibri Light" panose="020F0302020204030204" pitchFamily="34" charset="0"/>
              </a:rPr>
              <a:t>Treatment Approaches</a:t>
            </a:r>
          </a:p>
        </p:txBody>
      </p:sp>
      <p:sp>
        <p:nvSpPr>
          <p:cNvPr id="3" name="Content Placeholder 2"/>
          <p:cNvSpPr>
            <a:spLocks noGrp="1"/>
          </p:cNvSpPr>
          <p:nvPr>
            <p:ph idx="1"/>
          </p:nvPr>
        </p:nvSpPr>
        <p:spPr/>
        <p:txBody>
          <a:bodyPr/>
          <a:lstStyle/>
          <a:p>
            <a:pPr marL="757238" indent="-298450"/>
            <a:r>
              <a:rPr lang="en-GB" dirty="0"/>
              <a:t>Building a collaborative relationship</a:t>
            </a:r>
          </a:p>
          <a:p>
            <a:pPr marL="757238" indent="-298450"/>
            <a:r>
              <a:rPr lang="en-GB" dirty="0"/>
              <a:t>Maintaining a consistent treatment process</a:t>
            </a:r>
          </a:p>
          <a:p>
            <a:pPr marL="757238" indent="-298450"/>
            <a:r>
              <a:rPr lang="en-GB" dirty="0"/>
              <a:t>Establishing a validating process</a:t>
            </a:r>
          </a:p>
          <a:p>
            <a:pPr marL="757238" indent="-298450"/>
            <a:r>
              <a:rPr lang="en-GB" dirty="0"/>
              <a:t>Building motivation</a:t>
            </a:r>
          </a:p>
          <a:p>
            <a:endParaRPr lang="en-GB" dirty="0"/>
          </a:p>
          <a:p>
            <a:pPr marL="0" indent="0">
              <a:buNone/>
            </a:pPr>
            <a:r>
              <a:rPr lang="en-GB" i="1" dirty="0" err="1"/>
              <a:t>Livesley</a:t>
            </a:r>
            <a:r>
              <a:rPr lang="en-GB" i="1" dirty="0"/>
              <a:t> (2016)</a:t>
            </a:r>
          </a:p>
          <a:p>
            <a:endParaRPr lang="en-GB" dirty="0"/>
          </a:p>
          <a:p>
            <a:pPr lvl="1">
              <a:buFont typeface="Arial" panose="020B0604020202020204" pitchFamily="34" charset="0"/>
              <a:buChar char="•"/>
            </a:pPr>
            <a:r>
              <a:rPr lang="en-GB" dirty="0"/>
              <a:t>Safety</a:t>
            </a:r>
          </a:p>
          <a:p>
            <a:pPr lvl="1">
              <a:buFont typeface="Arial" panose="020B0604020202020204" pitchFamily="34" charset="0"/>
              <a:buChar char="•"/>
            </a:pPr>
            <a:r>
              <a:rPr lang="en-GB" dirty="0"/>
              <a:t>Containment</a:t>
            </a:r>
          </a:p>
          <a:p>
            <a:pPr lvl="1">
              <a:buFont typeface="Arial" panose="020B0604020202020204" pitchFamily="34" charset="0"/>
              <a:buChar char="•"/>
            </a:pPr>
            <a:r>
              <a:rPr lang="en-GB" dirty="0"/>
              <a:t>Control and regulation</a:t>
            </a:r>
          </a:p>
          <a:p>
            <a:pPr lvl="1">
              <a:buFont typeface="Arial" panose="020B0604020202020204" pitchFamily="34" charset="0"/>
              <a:buChar char="•"/>
            </a:pPr>
            <a:r>
              <a:rPr lang="en-GB" dirty="0"/>
              <a:t>Exploration and change</a:t>
            </a:r>
          </a:p>
          <a:p>
            <a:pPr lvl="1">
              <a:buFont typeface="Arial" panose="020B0604020202020204" pitchFamily="34" charset="0"/>
              <a:buChar char="•"/>
            </a:pPr>
            <a:r>
              <a:rPr lang="en-GB" dirty="0"/>
              <a:t>Synthesis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algn="l" eaLnBrk="1" hangingPunct="1"/>
            <a:r>
              <a:rPr lang="en-GB" sz="3300" dirty="0">
                <a:latin typeface="Calibri Light" panose="020F0302020204030204" pitchFamily="34" charset="0"/>
                <a:cs typeface="Calibri Light" panose="020F0302020204030204" pitchFamily="34" charset="0"/>
              </a:rPr>
              <a:t>Pharmacological Treatment</a:t>
            </a:r>
            <a:endParaRPr lang="en-US" sz="3300" dirty="0">
              <a:latin typeface="Calibri Light" panose="020F0302020204030204" pitchFamily="34" charset="0"/>
              <a:cs typeface="Calibri Light" panose="020F0302020204030204" pitchFamily="34" charset="0"/>
            </a:endParaRPr>
          </a:p>
        </p:txBody>
      </p:sp>
      <p:sp>
        <p:nvSpPr>
          <p:cNvPr id="32771" name="Rectangle 3"/>
          <p:cNvSpPr>
            <a:spLocks noGrp="1" noChangeArrowheads="1"/>
          </p:cNvSpPr>
          <p:nvPr>
            <p:ph idx="1"/>
          </p:nvPr>
        </p:nvSpPr>
        <p:spPr/>
        <p:txBody>
          <a:bodyPr/>
          <a:lstStyle/>
          <a:p>
            <a:pPr marL="0" indent="0" eaLnBrk="1" hangingPunct="1">
              <a:buNone/>
            </a:pPr>
            <a:r>
              <a:rPr lang="en-GB" i="1" dirty="0"/>
              <a:t>Nothing works consistently …</a:t>
            </a:r>
          </a:p>
          <a:p>
            <a:pPr eaLnBrk="1" hangingPunct="1"/>
            <a:endParaRPr lang="en-GB" dirty="0"/>
          </a:p>
          <a:p>
            <a:pPr marL="0" indent="0" eaLnBrk="1" hangingPunct="1">
              <a:buNone/>
            </a:pPr>
            <a:r>
              <a:rPr lang="en-US" dirty="0"/>
              <a:t>Roepke et al. (2008):</a:t>
            </a:r>
          </a:p>
          <a:p>
            <a:pPr lvl="1" eaLnBrk="1" hangingPunct="1">
              <a:buFont typeface="Arial" panose="020B0604020202020204" pitchFamily="34" charset="0"/>
              <a:buChar char="•"/>
            </a:pPr>
            <a:r>
              <a:rPr lang="en-US" dirty="0"/>
              <a:t>Atypical antipsychotic, quetiapine, achieved modest gains on measures of depression but not impulsivity in the 12 of 15 people who took the drug for an eight-week period</a:t>
            </a:r>
          </a:p>
          <a:p>
            <a:pPr lvl="1" eaLnBrk="1" hangingPunct="1"/>
            <a:endParaRPr lang="en-US" dirty="0"/>
          </a:p>
          <a:p>
            <a:pPr marL="9525" lvl="1" indent="0" eaLnBrk="1" hangingPunct="1">
              <a:buNone/>
            </a:pPr>
            <a:r>
              <a:rPr lang="en-US" dirty="0"/>
              <a:t>Linehan et al. (2008):</a:t>
            </a:r>
          </a:p>
          <a:p>
            <a:pPr marL="714375" lvl="2" indent="-234950" eaLnBrk="1" hangingPunct="1"/>
            <a:r>
              <a:rPr lang="en-US" dirty="0"/>
              <a:t>Irritability and aggression scores decreased more quickly for olanzapine (atypical antipsychotic) group than placebo</a:t>
            </a:r>
          </a:p>
          <a:p>
            <a:pPr marL="479425" lvl="2" indent="0" eaLnBrk="1" hangingPunct="1">
              <a:buNone/>
            </a:pPr>
            <a:r>
              <a:rPr lang="en-US" i="1" dirty="0"/>
              <a:t>but …</a:t>
            </a:r>
          </a:p>
          <a:p>
            <a:pPr marL="714375" lvl="2" indent="-234950" eaLnBrk="1" hangingPunct="1"/>
            <a:r>
              <a:rPr lang="en-US" dirty="0"/>
              <a:t>Self-inflicted injury tended to decrease more for the placebo than olanzapine group</a:t>
            </a:r>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F22E50-CC07-4FE4-906B-8563EF3AA5A5}"/>
              </a:ext>
            </a:extLst>
          </p:cNvPr>
          <p:cNvSpPr>
            <a:spLocks noGrp="1"/>
          </p:cNvSpPr>
          <p:nvPr>
            <p:ph type="title"/>
          </p:nvPr>
        </p:nvSpPr>
        <p:spPr/>
        <p:txBody>
          <a:bodyPr/>
          <a:lstStyle/>
          <a:p>
            <a:pPr algn="l"/>
            <a:r>
              <a:rPr lang="en-GB" sz="3300" dirty="0">
                <a:latin typeface="Calibri Light" panose="020F0302020204030204" pitchFamily="34" charset="0"/>
                <a:cs typeface="Calibri Light" panose="020F0302020204030204" pitchFamily="34" charset="0"/>
              </a:rPr>
              <a:t>DSM Alternative</a:t>
            </a:r>
          </a:p>
        </p:txBody>
      </p:sp>
      <p:sp>
        <p:nvSpPr>
          <p:cNvPr id="3" name="Content Placeholder 2">
            <a:extLst>
              <a:ext uri="{FF2B5EF4-FFF2-40B4-BE49-F238E27FC236}">
                <a16:creationId xmlns:a16="http://schemas.microsoft.com/office/drawing/2014/main" id="{9B5BD17D-BF59-4B64-A313-9AF334276474}"/>
              </a:ext>
            </a:extLst>
          </p:cNvPr>
          <p:cNvSpPr>
            <a:spLocks noGrp="1"/>
          </p:cNvSpPr>
          <p:nvPr>
            <p:ph idx="1"/>
          </p:nvPr>
        </p:nvSpPr>
        <p:spPr/>
        <p:txBody>
          <a:bodyPr/>
          <a:lstStyle/>
          <a:p>
            <a:pPr marL="0" indent="0">
              <a:buNone/>
            </a:pPr>
            <a:r>
              <a:rPr lang="en-GB" i="1" dirty="0"/>
              <a:t>Impairments in self functioning (a or b)…</a:t>
            </a:r>
          </a:p>
          <a:p>
            <a:pPr marL="400050" lvl="1" indent="0">
              <a:buNone/>
            </a:pPr>
            <a:r>
              <a:rPr lang="en-GB" dirty="0"/>
              <a:t>a. Identity: markedly impoverished, poorly developed or unstable self-image, often associated with excessive self-criticism; chronic feelings of emptiness; dissociative states under stress.</a:t>
            </a:r>
          </a:p>
          <a:p>
            <a:pPr marL="400050" lvl="1" indent="0">
              <a:buNone/>
            </a:pPr>
            <a:r>
              <a:rPr lang="en-GB" dirty="0"/>
              <a:t>b. Self-direction: instability in goals, aspirations, values or career plans.</a:t>
            </a:r>
          </a:p>
          <a:p>
            <a:endParaRPr lang="en-GB" dirty="0"/>
          </a:p>
          <a:p>
            <a:pPr marL="0" indent="0">
              <a:buNone/>
            </a:pPr>
            <a:r>
              <a:rPr lang="en-GB" i="1" dirty="0"/>
              <a:t>Impairments in interpersonal functioning (a or b)…</a:t>
            </a:r>
          </a:p>
          <a:p>
            <a:pPr marL="400050" lvl="1" indent="0">
              <a:buNone/>
            </a:pPr>
            <a:r>
              <a:rPr lang="en-GB" dirty="0"/>
              <a:t>a. Empathy: compromised ability to recognize the feelings and needs of others, combined with interpersonal hypersensitivity; perceptions of others selectively biased towards negative attributes or vulnerabilities.</a:t>
            </a:r>
          </a:p>
          <a:p>
            <a:pPr marL="400050" lvl="1" indent="0">
              <a:buNone/>
            </a:pPr>
            <a:r>
              <a:rPr lang="en-GB" dirty="0"/>
              <a:t>b. Intimacy: intense, unstable and conflicted close relationships, marked by mistrust, neediness and anxious preoccupation with real or imagined abandonment; close relationships often viewed in extremes of idealization and devaluation, and alternating between over-involvement and withdrawal.</a:t>
            </a:r>
          </a:p>
        </p:txBody>
      </p:sp>
    </p:spTree>
    <p:extLst>
      <p:ext uri="{BB962C8B-B14F-4D97-AF65-F5344CB8AC3E}">
        <p14:creationId xmlns:p14="http://schemas.microsoft.com/office/powerpoint/2010/main" val="30065685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en-GB" sz="3300" dirty="0">
                <a:latin typeface="Calibri Light" panose="020F0302020204030204" pitchFamily="34" charset="0"/>
                <a:cs typeface="Calibri Light" panose="020F0302020204030204" pitchFamily="34" charset="0"/>
              </a:rPr>
              <a:t>Prevalence</a:t>
            </a:r>
          </a:p>
        </p:txBody>
      </p:sp>
      <p:sp>
        <p:nvSpPr>
          <p:cNvPr id="3" name="Content Placeholder 2"/>
          <p:cNvSpPr>
            <a:spLocks noGrp="1"/>
          </p:cNvSpPr>
          <p:nvPr>
            <p:ph sz="half" idx="1"/>
          </p:nvPr>
        </p:nvSpPr>
        <p:spPr/>
        <p:txBody>
          <a:bodyPr rtlCol="0">
            <a:noAutofit/>
          </a:bodyPr>
          <a:lstStyle/>
          <a:p>
            <a:pPr marL="0" indent="0" eaLnBrk="1" fontAlgn="auto" hangingPunct="1">
              <a:spcBef>
                <a:spcPts val="0"/>
              </a:spcBef>
              <a:spcAft>
                <a:spcPts val="0"/>
              </a:spcAft>
              <a:buNone/>
              <a:defRPr/>
            </a:pPr>
            <a:r>
              <a:rPr lang="en-GB" sz="1800" dirty="0"/>
              <a:t>APA (2000):</a:t>
            </a:r>
          </a:p>
          <a:p>
            <a:pPr marL="0" indent="0" eaLnBrk="1" fontAlgn="auto" hangingPunct="1">
              <a:spcBef>
                <a:spcPts val="0"/>
              </a:spcBef>
              <a:spcAft>
                <a:spcPts val="0"/>
              </a:spcAft>
              <a:buNone/>
              <a:defRPr/>
            </a:pPr>
            <a:endParaRPr lang="en-GB" sz="1800" dirty="0"/>
          </a:p>
          <a:p>
            <a:pPr lvl="1" eaLnBrk="1" fontAlgn="auto" hangingPunct="1">
              <a:spcBef>
                <a:spcPts val="0"/>
              </a:spcBef>
              <a:spcAft>
                <a:spcPts val="0"/>
              </a:spcAft>
              <a:buFont typeface="Arial" panose="020B0604020202020204" pitchFamily="34" charset="0"/>
              <a:buChar char="•"/>
              <a:defRPr/>
            </a:pPr>
            <a:r>
              <a:rPr lang="en-GB" sz="1800" dirty="0"/>
              <a:t>Around 2% in US, of which 75% women</a:t>
            </a:r>
          </a:p>
          <a:p>
            <a:pPr eaLnBrk="1" fontAlgn="auto" hangingPunct="1">
              <a:spcBef>
                <a:spcPts val="0"/>
              </a:spcBef>
              <a:spcAft>
                <a:spcPts val="0"/>
              </a:spcAft>
              <a:buFont typeface="Arial" pitchFamily="34" charset="0"/>
              <a:buChar char="•"/>
              <a:defRPr/>
            </a:pPr>
            <a:endParaRPr lang="en-GB" sz="1800" dirty="0"/>
          </a:p>
          <a:p>
            <a:pPr marL="0" indent="0" eaLnBrk="1" fontAlgn="auto" hangingPunct="1">
              <a:spcBef>
                <a:spcPts val="0"/>
              </a:spcBef>
              <a:spcAft>
                <a:spcPts val="0"/>
              </a:spcAft>
              <a:buNone/>
              <a:defRPr/>
            </a:pPr>
            <a:r>
              <a:rPr lang="en-GB" sz="1800" dirty="0"/>
              <a:t>Zanarini et al. (2005):</a:t>
            </a:r>
          </a:p>
          <a:p>
            <a:pPr eaLnBrk="1" fontAlgn="auto" hangingPunct="1">
              <a:spcBef>
                <a:spcPts val="0"/>
              </a:spcBef>
              <a:spcAft>
                <a:spcPts val="0"/>
              </a:spcAft>
              <a:buFont typeface="Arial" pitchFamily="34" charset="0"/>
              <a:buChar char="•"/>
              <a:defRPr/>
            </a:pPr>
            <a:endParaRPr lang="en-GB" sz="1800" dirty="0"/>
          </a:p>
          <a:p>
            <a:pPr lvl="1" eaLnBrk="1" fontAlgn="auto" hangingPunct="1">
              <a:spcBef>
                <a:spcPts val="0"/>
              </a:spcBef>
              <a:spcAft>
                <a:spcPts val="0"/>
              </a:spcAft>
              <a:buFont typeface="Arial" panose="020B0604020202020204" pitchFamily="34" charset="0"/>
              <a:buChar char="•"/>
              <a:defRPr/>
            </a:pPr>
            <a:r>
              <a:rPr lang="en-GB" sz="1800" dirty="0"/>
              <a:t>Up to 10% commit suicide, and self-harm is common – particular cutting of arms, legs or torso, burning or other mutilatory acts</a:t>
            </a:r>
          </a:p>
          <a:p>
            <a:pPr lvl="1" eaLnBrk="1" fontAlgn="auto" hangingPunct="1">
              <a:spcBef>
                <a:spcPts val="0"/>
              </a:spcBef>
              <a:spcAft>
                <a:spcPts val="0"/>
              </a:spcAft>
              <a:buFont typeface="Arial" panose="020B0604020202020204" pitchFamily="34" charset="0"/>
              <a:buChar char="•"/>
              <a:defRPr/>
            </a:pPr>
            <a:r>
              <a:rPr lang="en-GB" sz="1800" dirty="0"/>
              <a:t>Over a six-year period, 73% could no longer be assigned the diagnosis</a:t>
            </a:r>
          </a:p>
          <a:p>
            <a:pPr lvl="1" eaLnBrk="1" fontAlgn="auto" hangingPunct="1">
              <a:spcBef>
                <a:spcPts val="0"/>
              </a:spcBef>
              <a:spcAft>
                <a:spcPts val="0"/>
              </a:spcAft>
              <a:buFont typeface="Arial" panose="020B0604020202020204" pitchFamily="34" charset="0"/>
              <a:buChar char="•"/>
              <a:defRPr/>
            </a:pPr>
            <a:r>
              <a:rPr lang="en-GB" sz="1800" dirty="0"/>
              <a:t>Only 6% of these people experienced a ‘relapse’</a:t>
            </a:r>
          </a:p>
        </p:txBody>
      </p:sp>
      <p:sp>
        <p:nvSpPr>
          <p:cNvPr id="2" name="Content Placeholder 1">
            <a:extLst>
              <a:ext uri="{FF2B5EF4-FFF2-40B4-BE49-F238E27FC236}">
                <a16:creationId xmlns:a16="http://schemas.microsoft.com/office/drawing/2014/main" id="{A7BBC341-7F60-4EDC-9A3C-E826C4B88320}"/>
              </a:ext>
            </a:extLst>
          </p:cNvPr>
          <p:cNvSpPr>
            <a:spLocks noGrp="1"/>
          </p:cNvSpPr>
          <p:nvPr>
            <p:ph sz="half" idx="2"/>
          </p:nvPr>
        </p:nvSpPr>
        <p:spPr>
          <a:xfrm>
            <a:off x="4648200" y="1608123"/>
            <a:ext cx="4038600" cy="4525963"/>
          </a:xfrm>
        </p:spPr>
        <p:txBody>
          <a:bodyPr/>
          <a:lstStyle/>
          <a:p>
            <a:pPr marL="0" indent="0">
              <a:buNone/>
            </a:pPr>
            <a:r>
              <a:rPr lang="en-GB" sz="1800" dirty="0"/>
              <a:t>Kulacaoglu and Kose (2018):</a:t>
            </a:r>
          </a:p>
          <a:p>
            <a:endParaRPr lang="en-GB" sz="1800" dirty="0"/>
          </a:p>
          <a:p>
            <a:pPr lvl="1">
              <a:buFont typeface="Arial" panose="020B0604020202020204" pitchFamily="34" charset="0"/>
              <a:buChar char="•"/>
            </a:pPr>
            <a:r>
              <a:rPr lang="en-GB" sz="1800" dirty="0"/>
              <a:t>Women more likely than men to seek help for their difficulties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algn="l" eaLnBrk="1" hangingPunct="1"/>
            <a:r>
              <a:rPr lang="en-GB" sz="3300" dirty="0">
                <a:latin typeface="Calibri Light" panose="020F0302020204030204" pitchFamily="34" charset="0"/>
                <a:cs typeface="Calibri Light" panose="020F0302020204030204" pitchFamily="34" charset="0"/>
              </a:rPr>
              <a:t>Biological Factors – A Summary</a:t>
            </a:r>
            <a:endParaRPr lang="en-US" sz="3300" dirty="0">
              <a:latin typeface="Calibri Light" panose="020F0302020204030204" pitchFamily="34" charset="0"/>
              <a:cs typeface="Calibri Light" panose="020F0302020204030204" pitchFamily="34" charset="0"/>
            </a:endParaRPr>
          </a:p>
        </p:txBody>
      </p:sp>
      <p:sp>
        <p:nvSpPr>
          <p:cNvPr id="19459" name="Rectangle 3"/>
          <p:cNvSpPr>
            <a:spLocks noGrp="1" noChangeArrowheads="1"/>
          </p:cNvSpPr>
          <p:nvPr>
            <p:ph sz="half" idx="1"/>
          </p:nvPr>
        </p:nvSpPr>
        <p:spPr/>
        <p:txBody>
          <a:bodyPr rtlCol="0">
            <a:normAutofit lnSpcReduction="10000"/>
          </a:bodyPr>
          <a:lstStyle/>
          <a:p>
            <a:pPr marL="0" indent="0" eaLnBrk="1" fontAlgn="auto" hangingPunct="1">
              <a:spcAft>
                <a:spcPts val="0"/>
              </a:spcAft>
              <a:buNone/>
              <a:defRPr/>
            </a:pPr>
            <a:r>
              <a:rPr lang="en-GB" i="1" dirty="0"/>
              <a:t>Genetic influence</a:t>
            </a:r>
          </a:p>
          <a:p>
            <a:pPr eaLnBrk="1" fontAlgn="auto" hangingPunct="1">
              <a:spcAft>
                <a:spcPts val="0"/>
              </a:spcAft>
              <a:buFont typeface="Arial" pitchFamily="34" charset="0"/>
              <a:buChar char="•"/>
              <a:defRPr/>
            </a:pPr>
            <a:endParaRPr lang="en-GB" dirty="0"/>
          </a:p>
          <a:p>
            <a:pPr marL="0" indent="0" eaLnBrk="1" fontAlgn="auto" hangingPunct="1">
              <a:spcAft>
                <a:spcPts val="0"/>
              </a:spcAft>
              <a:buNone/>
              <a:defRPr/>
            </a:pPr>
            <a:r>
              <a:rPr lang="en-GB" dirty="0"/>
              <a:t>Gunderson et al. (2011):</a:t>
            </a:r>
          </a:p>
          <a:p>
            <a:pPr lvl="1" eaLnBrk="1" fontAlgn="auto" hangingPunct="1">
              <a:spcAft>
                <a:spcPts val="0"/>
              </a:spcAft>
              <a:buFont typeface="Arial" pitchFamily="34" charset="0"/>
              <a:buChar char="•"/>
              <a:defRPr/>
            </a:pPr>
            <a:r>
              <a:rPr lang="en-GB" dirty="0"/>
              <a:t>42% variance in risk due to genetic factors</a:t>
            </a:r>
          </a:p>
          <a:p>
            <a:pPr lvl="1" eaLnBrk="1" fontAlgn="auto" hangingPunct="1">
              <a:spcAft>
                <a:spcPts val="0"/>
              </a:spcAft>
              <a:buFont typeface="Arial" pitchFamily="34" charset="0"/>
              <a:buChar char="•"/>
              <a:defRPr/>
            </a:pPr>
            <a:endParaRPr lang="en-GB" dirty="0"/>
          </a:p>
          <a:p>
            <a:pPr marL="0" indent="0" eaLnBrk="1" fontAlgn="auto" hangingPunct="1">
              <a:spcAft>
                <a:spcPts val="0"/>
              </a:spcAft>
              <a:buNone/>
              <a:defRPr/>
            </a:pPr>
            <a:r>
              <a:rPr lang="en-GB" dirty="0"/>
              <a:t>Kulacaoglu and Kose (2018):</a:t>
            </a:r>
          </a:p>
          <a:p>
            <a:pPr lvl="1" eaLnBrk="1" fontAlgn="auto" hangingPunct="1">
              <a:spcAft>
                <a:spcPts val="0"/>
              </a:spcAft>
              <a:buFont typeface="Arial" pitchFamily="34" charset="0"/>
              <a:buChar char="•"/>
              <a:defRPr/>
            </a:pPr>
            <a:r>
              <a:rPr lang="en-GB" dirty="0"/>
              <a:t>Locus of genetic control unclear, but likely to involve genes influencing dopaminergic and noradrenergic systems</a:t>
            </a:r>
          </a:p>
          <a:p>
            <a:pPr marL="457200" lvl="1" indent="0" eaLnBrk="1" fontAlgn="auto" hangingPunct="1">
              <a:spcAft>
                <a:spcPts val="0"/>
              </a:spcAft>
              <a:buNone/>
              <a:defRPr/>
            </a:pPr>
            <a:endParaRPr lang="en-GB" dirty="0"/>
          </a:p>
          <a:p>
            <a:pPr marL="0" indent="0" eaLnBrk="1" fontAlgn="auto" hangingPunct="1">
              <a:spcAft>
                <a:spcPts val="0"/>
              </a:spcAft>
              <a:buNone/>
              <a:defRPr/>
            </a:pPr>
            <a:r>
              <a:rPr lang="en-GB" i="1" dirty="0"/>
              <a:t>The role of oxytocin</a:t>
            </a:r>
          </a:p>
          <a:p>
            <a:pPr lvl="1" eaLnBrk="1" fontAlgn="auto" hangingPunct="1">
              <a:spcAft>
                <a:spcPts val="0"/>
              </a:spcAft>
              <a:buFont typeface="Arial" pitchFamily="34" charset="0"/>
              <a:buChar char="•"/>
              <a:defRPr/>
            </a:pPr>
            <a:endParaRPr lang="en-GB" dirty="0"/>
          </a:p>
          <a:p>
            <a:pPr marL="0" indent="0" eaLnBrk="1" fontAlgn="auto" hangingPunct="1">
              <a:spcAft>
                <a:spcPts val="0"/>
              </a:spcAft>
              <a:buNone/>
              <a:defRPr/>
            </a:pPr>
            <a:r>
              <a:rPr lang="en-GB" dirty="0"/>
              <a:t>Brüne (2016):</a:t>
            </a:r>
          </a:p>
          <a:p>
            <a:pPr lvl="1" eaLnBrk="1" fontAlgn="auto" hangingPunct="1">
              <a:spcAft>
                <a:spcPts val="0"/>
              </a:spcAft>
              <a:buFont typeface="Arial" panose="020B0604020202020204" pitchFamily="34" charset="0"/>
              <a:buChar char="•"/>
              <a:defRPr/>
            </a:pPr>
            <a:r>
              <a:rPr lang="en-GB" dirty="0"/>
              <a:t>Low oxytocin in amygdala, hypothalamus		</a:t>
            </a:r>
            <a:endParaRPr lang="en-US" dirty="0"/>
          </a:p>
        </p:txBody>
      </p:sp>
      <p:sp>
        <p:nvSpPr>
          <p:cNvPr id="2" name="Content Placeholder 1">
            <a:extLst>
              <a:ext uri="{FF2B5EF4-FFF2-40B4-BE49-F238E27FC236}">
                <a16:creationId xmlns:a16="http://schemas.microsoft.com/office/drawing/2014/main" id="{91A80789-0C73-48EE-B63F-175AAD50B0CD}"/>
              </a:ext>
            </a:extLst>
          </p:cNvPr>
          <p:cNvSpPr>
            <a:spLocks noGrp="1"/>
          </p:cNvSpPr>
          <p:nvPr>
            <p:ph sz="half" idx="2"/>
          </p:nvPr>
        </p:nvSpPr>
        <p:spPr/>
        <p:txBody>
          <a:bodyPr/>
          <a:lstStyle/>
          <a:p>
            <a:pPr marL="0" lvl="2" indent="0" eaLnBrk="1" fontAlgn="auto" hangingPunct="1">
              <a:spcAft>
                <a:spcPts val="0"/>
              </a:spcAft>
              <a:buNone/>
              <a:defRPr/>
            </a:pPr>
            <a:r>
              <a:rPr lang="en-GB" i="1" dirty="0"/>
              <a:t>Neurological substrates</a:t>
            </a:r>
          </a:p>
          <a:p>
            <a:pPr lvl="2" eaLnBrk="1" fontAlgn="auto" hangingPunct="1">
              <a:spcAft>
                <a:spcPts val="0"/>
              </a:spcAft>
              <a:buNone/>
              <a:defRPr/>
            </a:pPr>
            <a:endParaRPr lang="en-GB" dirty="0"/>
          </a:p>
          <a:p>
            <a:pPr marL="228600" lvl="2" eaLnBrk="1" fontAlgn="auto" hangingPunct="1">
              <a:spcAft>
                <a:spcPts val="0"/>
              </a:spcAft>
              <a:buNone/>
              <a:defRPr/>
            </a:pPr>
            <a:r>
              <a:rPr lang="en-GB" dirty="0"/>
              <a:t>De La Fuente et al. (1997):</a:t>
            </a:r>
          </a:p>
          <a:p>
            <a:pPr marL="742950" lvl="3" indent="-285750" eaLnBrk="1" fontAlgn="auto" hangingPunct="1">
              <a:spcAft>
                <a:spcPts val="0"/>
              </a:spcAft>
              <a:buFont typeface="Arial" panose="020B0604020202020204" pitchFamily="34" charset="0"/>
              <a:buChar char="•"/>
              <a:defRPr/>
            </a:pPr>
            <a:r>
              <a:rPr lang="en-GB" dirty="0"/>
              <a:t>Damage to the frontal lobes, which control emotion and planning</a:t>
            </a:r>
          </a:p>
          <a:p>
            <a:endParaRPr lang="en-GB" dirty="0"/>
          </a:p>
          <a:p>
            <a:pPr marL="0" indent="0">
              <a:buNone/>
            </a:pPr>
            <a:r>
              <a:rPr lang="en-GB" dirty="0"/>
              <a:t>Schulze et al. (2016):</a:t>
            </a:r>
          </a:p>
          <a:p>
            <a:pPr lvl="1">
              <a:buFont typeface="Arial" panose="020B0604020202020204" pitchFamily="34" charset="0"/>
              <a:buChar char="•"/>
            </a:pPr>
            <a:r>
              <a:rPr lang="en-GB" dirty="0"/>
              <a:t>Heightened limbic system activity</a:t>
            </a:r>
          </a:p>
          <a:p>
            <a:pPr lvl="1">
              <a:buFont typeface="Arial" panose="020B0604020202020204" pitchFamily="34" charset="0"/>
              <a:buChar char="•"/>
            </a:pPr>
            <a:r>
              <a:rPr lang="en-GB" dirty="0"/>
              <a:t>Diminished activation of prefrontal regions</a:t>
            </a:r>
          </a:p>
          <a:p>
            <a:pPr lvl="1">
              <a:buFont typeface="Arial" panose="020B0604020202020204" pitchFamily="34" charset="0"/>
              <a:buChar char="•"/>
            </a:pPr>
            <a:r>
              <a:rPr lang="en-US" dirty="0"/>
              <a:t>Dysregulation of serotonin linked to both</a:t>
            </a:r>
          </a:p>
          <a:p>
            <a:endParaRPr lang="en-GB" dirty="0"/>
          </a:p>
          <a:p>
            <a:pPr marL="0" indent="0">
              <a:buNone/>
            </a:pPr>
            <a:r>
              <a:rPr lang="en-GB" dirty="0"/>
              <a:t>New et al. (2004)</a:t>
            </a:r>
            <a:r>
              <a:rPr lang="en-US" dirty="0"/>
              <a:t>:</a:t>
            </a:r>
          </a:p>
          <a:p>
            <a:pPr lvl="1">
              <a:buFont typeface="Arial" panose="020B0604020202020204" pitchFamily="34" charset="0"/>
              <a:buChar char="•"/>
            </a:pPr>
            <a:r>
              <a:rPr lang="en-GB" dirty="0"/>
              <a:t>Impulsivity associated with low levels of serotonin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sz="3300" dirty="0">
                <a:latin typeface="Calibri Light" panose="020F0302020204030204" pitchFamily="34" charset="0"/>
                <a:cs typeface="Calibri Light" panose="020F0302020204030204" pitchFamily="34" charset="0"/>
              </a:rPr>
              <a:t>Neurological Factors – Data</a:t>
            </a:r>
          </a:p>
        </p:txBody>
      </p:sp>
      <p:sp>
        <p:nvSpPr>
          <p:cNvPr id="3" name="Content Placeholder 2"/>
          <p:cNvSpPr>
            <a:spLocks noGrp="1"/>
          </p:cNvSpPr>
          <p:nvPr>
            <p:ph idx="1"/>
          </p:nvPr>
        </p:nvSpPr>
        <p:spPr>
          <a:xfrm>
            <a:off x="457200" y="1600200"/>
            <a:ext cx="8229600" cy="4637112"/>
          </a:xfrm>
        </p:spPr>
        <p:txBody>
          <a:bodyPr/>
          <a:lstStyle/>
          <a:p>
            <a:pPr marL="0" indent="0">
              <a:buNone/>
            </a:pPr>
            <a:r>
              <a:rPr lang="en-GB" i="1" dirty="0"/>
              <a:t>Silbersweig et al. (2007)</a:t>
            </a:r>
          </a:p>
          <a:p>
            <a:pPr marL="0" indent="0">
              <a:buNone/>
            </a:pPr>
            <a:endParaRPr lang="en-GB" dirty="0"/>
          </a:p>
          <a:p>
            <a:pPr lvl="1">
              <a:buFont typeface="Arial" panose="020B0604020202020204" pitchFamily="34" charset="0"/>
              <a:buChar char="•"/>
            </a:pPr>
            <a:r>
              <a:rPr lang="en-GB" dirty="0"/>
              <a:t>‘Go/no go’ – participants to press or withhold from pressing a button whenever they receive particular visual cues</a:t>
            </a:r>
          </a:p>
          <a:p>
            <a:pPr lvl="1">
              <a:buFont typeface="Arial" panose="020B0604020202020204" pitchFamily="34" charset="0"/>
              <a:buChar char="•"/>
            </a:pPr>
            <a:r>
              <a:rPr lang="en-GB" dirty="0"/>
              <a:t>Performance of task with negative words (related to borderline psychology) contrasted with performance using neutral words</a:t>
            </a:r>
          </a:p>
          <a:p>
            <a:pPr lvl="1">
              <a:buFont typeface="Arial" panose="020B0604020202020204" pitchFamily="34" charset="0"/>
              <a:buChar char="•"/>
            </a:pPr>
            <a:r>
              <a:rPr lang="en-GB" dirty="0"/>
              <a:t>Negative emotional words caused participants with BPD to have more difficulty with the task at hand and act more impulsively — ignoring visual cues to stop as they repeatedly pressed the button</a:t>
            </a:r>
          </a:p>
          <a:p>
            <a:pPr lvl="1">
              <a:buFont typeface="Arial" panose="020B0604020202020204" pitchFamily="34" charset="0"/>
              <a:buChar char="•"/>
            </a:pPr>
            <a:r>
              <a:rPr lang="en-GB" dirty="0"/>
              <a:t>fMRI:</a:t>
            </a:r>
          </a:p>
          <a:p>
            <a:pPr marL="1290638" lvl="1" indent="-288925">
              <a:buFont typeface="Courier New" panose="02070309020205020404" pitchFamily="49" charset="0"/>
              <a:buChar char="o"/>
            </a:pPr>
            <a:r>
              <a:rPr lang="en-GB" dirty="0"/>
              <a:t>Parts of the ventromedial prefrontal cortex — the subgenual anterior cingulate cortex and the medial orbitofrontal cortex areas — less active in patients versus controls</a:t>
            </a:r>
          </a:p>
          <a:p>
            <a:pPr marL="1290638" lvl="2" indent="-288925">
              <a:buFont typeface="Courier New" panose="02070309020205020404" pitchFamily="49" charset="0"/>
              <a:buChar char="o"/>
            </a:pPr>
            <a:r>
              <a:rPr lang="en-GB" dirty="0"/>
              <a:t>Responsible for facilitating behavioural inhibition under emotional challenge</a:t>
            </a:r>
          </a:p>
        </p:txBody>
      </p:sp>
    </p:spTree>
    <p:extLst>
      <p:ext uri="{BB962C8B-B14F-4D97-AF65-F5344CB8AC3E}">
        <p14:creationId xmlns:p14="http://schemas.microsoft.com/office/powerpoint/2010/main" val="2556462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sz="3300" dirty="0">
                <a:latin typeface="Calibri Light" panose="020F0302020204030204" pitchFamily="34" charset="0"/>
                <a:cs typeface="Calibri Light" panose="020F0302020204030204" pitchFamily="34" charset="0"/>
              </a:rPr>
              <a:t>Neurological Factors – Data</a:t>
            </a:r>
            <a:endParaRPr lang="en-GB" sz="3300" dirty="0"/>
          </a:p>
        </p:txBody>
      </p:sp>
      <p:sp>
        <p:nvSpPr>
          <p:cNvPr id="3" name="Content Placeholder 2"/>
          <p:cNvSpPr>
            <a:spLocks noGrp="1"/>
          </p:cNvSpPr>
          <p:nvPr>
            <p:ph idx="1"/>
          </p:nvPr>
        </p:nvSpPr>
        <p:spPr/>
        <p:txBody>
          <a:bodyPr/>
          <a:lstStyle/>
          <a:p>
            <a:pPr marL="0" indent="0">
              <a:buNone/>
            </a:pPr>
            <a:r>
              <a:rPr lang="en-GB" i="1" dirty="0"/>
              <a:t>Schmal et al. (2004)</a:t>
            </a:r>
          </a:p>
          <a:p>
            <a:pPr marL="457200" lvl="1" indent="0">
              <a:buNone/>
            </a:pPr>
            <a:endParaRPr lang="en-GB" dirty="0"/>
          </a:p>
          <a:p>
            <a:pPr lvl="1">
              <a:buFont typeface="Arial" panose="020B0604020202020204" pitchFamily="34" charset="0"/>
              <a:buChar char="•"/>
            </a:pPr>
            <a:r>
              <a:rPr lang="en-GB" dirty="0"/>
              <a:t>Women with or without BPD asked to recall memories of childhood physical or sexual abuse</a:t>
            </a:r>
          </a:p>
          <a:p>
            <a:pPr lvl="1">
              <a:buFont typeface="Arial" panose="020B0604020202020204" pitchFamily="34" charset="0"/>
              <a:buChar char="•"/>
            </a:pPr>
            <a:r>
              <a:rPr lang="en-GB" dirty="0"/>
              <a:t>Measured blood flow in brain using positron emission tomography (PET scan):</a:t>
            </a:r>
          </a:p>
          <a:p>
            <a:pPr lvl="2">
              <a:buFont typeface="Courier New" panose="02070309020205020404" pitchFamily="49" charset="0"/>
              <a:buChar char="o"/>
            </a:pPr>
            <a:r>
              <a:rPr lang="en-GB" dirty="0"/>
              <a:t>Women without BPD had increased blood flow in dorsolateral and medial prefrontal cortex; not found in women with BPD</a:t>
            </a:r>
          </a:p>
          <a:p>
            <a:pPr lvl="2">
              <a:buFont typeface="Courier New" panose="02070309020205020404" pitchFamily="49" charset="0"/>
              <a:buChar char="o"/>
            </a:pPr>
            <a:r>
              <a:rPr lang="en-GB" dirty="0"/>
              <a:t>Suggest dysfunction in women with BPD may contribute to inability to suppress emotional reaction to trauma memories, and trigger dissociation or affective instability</a:t>
            </a:r>
          </a:p>
        </p:txBody>
      </p:sp>
    </p:spTree>
    <p:extLst>
      <p:ext uri="{BB962C8B-B14F-4D97-AF65-F5344CB8AC3E}">
        <p14:creationId xmlns:p14="http://schemas.microsoft.com/office/powerpoint/2010/main" val="42439316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algn="l" eaLnBrk="1" hangingPunct="1"/>
            <a:r>
              <a:rPr lang="en-GB" sz="3300" dirty="0">
                <a:latin typeface="Calibri Light" panose="020F0302020204030204" pitchFamily="34" charset="0"/>
                <a:cs typeface="Calibri Light" panose="020F0302020204030204" pitchFamily="34" charset="0"/>
              </a:rPr>
              <a:t>Psychosocial Factors</a:t>
            </a:r>
            <a:endParaRPr lang="en-US" sz="3300" dirty="0">
              <a:latin typeface="Calibri Light" panose="020F0302020204030204" pitchFamily="34" charset="0"/>
              <a:cs typeface="Calibri Light" panose="020F0302020204030204" pitchFamily="34" charset="0"/>
            </a:endParaRPr>
          </a:p>
        </p:txBody>
      </p:sp>
      <p:sp>
        <p:nvSpPr>
          <p:cNvPr id="20483" name="Rectangle 3"/>
          <p:cNvSpPr>
            <a:spLocks noGrp="1" noChangeArrowheads="1"/>
          </p:cNvSpPr>
          <p:nvPr>
            <p:ph idx="1"/>
          </p:nvPr>
        </p:nvSpPr>
        <p:spPr/>
        <p:txBody>
          <a:bodyPr rtlCol="0">
            <a:normAutofit/>
          </a:bodyPr>
          <a:lstStyle/>
          <a:p>
            <a:pPr marL="0" indent="0" eaLnBrk="1" fontAlgn="auto" hangingPunct="1">
              <a:spcAft>
                <a:spcPts val="0"/>
              </a:spcAft>
              <a:buNone/>
              <a:defRPr/>
            </a:pPr>
            <a:r>
              <a:rPr lang="en-GB" i="1" dirty="0"/>
              <a:t>Socio-cultural factors</a:t>
            </a:r>
          </a:p>
          <a:p>
            <a:pPr marL="0" indent="0" eaLnBrk="1" fontAlgn="auto" hangingPunct="1">
              <a:spcAft>
                <a:spcPts val="0"/>
              </a:spcAft>
              <a:buNone/>
              <a:defRPr/>
            </a:pPr>
            <a:endParaRPr lang="en-GB" dirty="0"/>
          </a:p>
          <a:p>
            <a:pPr lvl="1" eaLnBrk="1" fontAlgn="auto" hangingPunct="1">
              <a:spcAft>
                <a:spcPts val="0"/>
              </a:spcAft>
              <a:buFont typeface="Arial" panose="020B0604020202020204" pitchFamily="34" charset="0"/>
              <a:buChar char="•"/>
              <a:defRPr/>
            </a:pPr>
            <a:r>
              <a:rPr lang="en-US" dirty="0"/>
              <a:t>Bandelow et al. (2005):</a:t>
            </a:r>
          </a:p>
          <a:p>
            <a:pPr lvl="2" eaLnBrk="1" fontAlgn="auto" hangingPunct="1">
              <a:spcAft>
                <a:spcPts val="0"/>
              </a:spcAft>
              <a:buFont typeface="Courier New" panose="02070309020205020404" pitchFamily="49" charset="0"/>
              <a:buChar char="o"/>
              <a:defRPr/>
            </a:pPr>
            <a:r>
              <a:rPr lang="en-US" dirty="0"/>
              <a:t>Higher levels of traumatic childhood experiences such as sexual abuse, violence, separation from parents, childhood illness, and other factors than matched, ‘normal’ comparison group</a:t>
            </a:r>
            <a:endParaRPr lang="en-GB" dirty="0"/>
          </a:p>
          <a:p>
            <a:pPr lvl="1" eaLnBrk="1" fontAlgn="auto" hangingPunct="1">
              <a:spcAft>
                <a:spcPts val="0"/>
              </a:spcAft>
              <a:buFont typeface="Arial" pitchFamily="34" charset="0"/>
              <a:buChar char="–"/>
              <a:defRPr/>
            </a:pPr>
            <a:endParaRPr lang="en-GB" dirty="0"/>
          </a:p>
          <a:p>
            <a:pPr lvl="1" eaLnBrk="1" fontAlgn="auto" hangingPunct="1">
              <a:spcAft>
                <a:spcPts val="0"/>
              </a:spcAft>
              <a:buFont typeface="Arial" panose="020B0604020202020204" pitchFamily="34" charset="0"/>
              <a:buChar char="•"/>
              <a:defRPr/>
            </a:pPr>
            <a:r>
              <a:rPr lang="en-GB" dirty="0"/>
              <a:t>Nickell et al. (2002): </a:t>
            </a:r>
          </a:p>
          <a:p>
            <a:pPr lvl="2" eaLnBrk="1" fontAlgn="auto" hangingPunct="1">
              <a:spcAft>
                <a:spcPts val="0"/>
              </a:spcAft>
              <a:buFont typeface="Courier New" panose="02070309020205020404" pitchFamily="49" charset="0"/>
              <a:buChar char="o"/>
              <a:defRPr/>
            </a:pPr>
            <a:r>
              <a:rPr lang="en-GB" dirty="0"/>
              <a:t>Poor bonding and attachment with parents</a:t>
            </a:r>
          </a:p>
          <a:p>
            <a:pPr lvl="1" eaLnBrk="1" fontAlgn="auto" hangingPunct="1">
              <a:spcAft>
                <a:spcPts val="0"/>
              </a:spcAft>
              <a:buFont typeface="Arial" pitchFamily="34" charset="0"/>
              <a:buChar char="–"/>
              <a:defRPr/>
            </a:pPr>
            <a:endParaRPr lang="en-GB" dirty="0"/>
          </a:p>
          <a:p>
            <a:pPr lvl="1" eaLnBrk="1" fontAlgn="auto" hangingPunct="1">
              <a:spcAft>
                <a:spcPts val="0"/>
              </a:spcAft>
              <a:buFont typeface="Arial" panose="020B0604020202020204" pitchFamily="34" charset="0"/>
              <a:buChar char="•"/>
              <a:defRPr/>
            </a:pPr>
            <a:r>
              <a:rPr lang="en-GB" dirty="0"/>
              <a:t>Zweig-Frank and Paris (2002):</a:t>
            </a:r>
          </a:p>
          <a:p>
            <a:pPr lvl="2" eaLnBrk="1" fontAlgn="auto" hangingPunct="1">
              <a:spcAft>
                <a:spcPts val="0"/>
              </a:spcAft>
              <a:buFont typeface="Courier New" panose="02070309020205020404" pitchFamily="49" charset="0"/>
              <a:buChar char="o"/>
              <a:defRPr/>
            </a:pPr>
            <a:r>
              <a:rPr lang="en-GB" dirty="0"/>
              <a:t>Followed cohort of BPD people for 27 years – reports of parenting quality and childhood abuse or trauma did not predict the long-term outcome of the condition; parental bonding did</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algn="l" eaLnBrk="1" hangingPunct="1"/>
            <a:r>
              <a:rPr lang="en-GB" sz="3300" dirty="0">
                <a:latin typeface="Calibri Light" panose="020F0302020204030204" pitchFamily="34" charset="0"/>
                <a:cs typeface="Calibri Light" panose="020F0302020204030204" pitchFamily="34" charset="0"/>
              </a:rPr>
              <a:t>Psychological Processes</a:t>
            </a:r>
            <a:endParaRPr lang="en-US" sz="3300" dirty="0">
              <a:latin typeface="Calibri Light" panose="020F0302020204030204" pitchFamily="34" charset="0"/>
              <a:cs typeface="Calibri Light" panose="020F0302020204030204" pitchFamily="34" charset="0"/>
            </a:endParaRPr>
          </a:p>
        </p:txBody>
      </p:sp>
      <p:sp>
        <p:nvSpPr>
          <p:cNvPr id="21507" name="Rectangle 3"/>
          <p:cNvSpPr>
            <a:spLocks noGrp="1" noChangeArrowheads="1"/>
          </p:cNvSpPr>
          <p:nvPr>
            <p:ph sz="half" idx="1"/>
          </p:nvPr>
        </p:nvSpPr>
        <p:spPr/>
        <p:txBody>
          <a:bodyPr rtlCol="0">
            <a:normAutofit/>
          </a:bodyPr>
          <a:lstStyle/>
          <a:p>
            <a:pPr marL="0" indent="0" eaLnBrk="1" fontAlgn="auto" hangingPunct="1">
              <a:spcAft>
                <a:spcPts val="0"/>
              </a:spcAft>
              <a:buNone/>
              <a:defRPr/>
            </a:pPr>
            <a:r>
              <a:rPr lang="en-GB" sz="1800" i="1" dirty="0"/>
              <a:t>Psychoanalytic</a:t>
            </a:r>
          </a:p>
          <a:p>
            <a:pPr eaLnBrk="1" fontAlgn="auto" hangingPunct="1">
              <a:spcAft>
                <a:spcPts val="0"/>
              </a:spcAft>
              <a:buFont typeface="Arial" pitchFamily="34" charset="0"/>
              <a:buChar char="•"/>
              <a:defRPr/>
            </a:pPr>
            <a:endParaRPr lang="en-GB" sz="1800" dirty="0"/>
          </a:p>
          <a:p>
            <a:pPr marL="0" indent="0" eaLnBrk="1" fontAlgn="auto" hangingPunct="1">
              <a:spcAft>
                <a:spcPts val="0"/>
              </a:spcAft>
              <a:buNone/>
              <a:defRPr/>
            </a:pPr>
            <a:r>
              <a:rPr lang="en-GB" sz="1800" dirty="0"/>
              <a:t>Kernberg (1985):</a:t>
            </a:r>
          </a:p>
          <a:p>
            <a:pPr lvl="1" eaLnBrk="1" fontAlgn="auto" hangingPunct="1">
              <a:spcAft>
                <a:spcPts val="0"/>
              </a:spcAft>
              <a:buFont typeface="Arial" panose="020B0604020202020204" pitchFamily="34" charset="0"/>
              <a:buChar char="•"/>
              <a:defRPr/>
            </a:pPr>
            <a:r>
              <a:rPr lang="en-GB" sz="1800" dirty="0"/>
              <a:t>Negative childhood experiences result in weak ego and need for constant reassurance</a:t>
            </a:r>
          </a:p>
          <a:p>
            <a:pPr lvl="1" eaLnBrk="1" fontAlgn="auto" hangingPunct="1">
              <a:spcAft>
                <a:spcPts val="0"/>
              </a:spcAft>
              <a:buFont typeface="Arial" pitchFamily="34" charset="0"/>
              <a:buChar char="–"/>
              <a:defRPr/>
            </a:pPr>
            <a:endParaRPr lang="en-GB" sz="1800" dirty="0"/>
          </a:p>
          <a:p>
            <a:pPr marL="0" indent="0" eaLnBrk="1" fontAlgn="auto" hangingPunct="1">
              <a:spcAft>
                <a:spcPts val="0"/>
              </a:spcAft>
              <a:buNone/>
              <a:defRPr/>
            </a:pPr>
            <a:r>
              <a:rPr lang="en-GB" sz="1800" dirty="0"/>
              <a:t>Klein (1927):</a:t>
            </a:r>
          </a:p>
          <a:p>
            <a:pPr lvl="1" eaLnBrk="1" fontAlgn="auto" hangingPunct="1">
              <a:spcAft>
                <a:spcPts val="0"/>
              </a:spcAft>
              <a:buFont typeface="Arial" panose="020B0604020202020204" pitchFamily="34" charset="0"/>
              <a:buChar char="•"/>
              <a:defRPr/>
            </a:pPr>
            <a:r>
              <a:rPr lang="en-GB" sz="1800" dirty="0"/>
              <a:t>Engage in ‘splitting’ dividing objects into all good or all bad</a:t>
            </a:r>
          </a:p>
          <a:p>
            <a:pPr lvl="1" eaLnBrk="1" fontAlgn="auto" hangingPunct="1">
              <a:spcAft>
                <a:spcPts val="0"/>
              </a:spcAft>
              <a:buFont typeface="Arial" panose="020B0604020202020204" pitchFamily="34" charset="0"/>
              <a:buChar char="•"/>
              <a:defRPr/>
            </a:pPr>
            <a:r>
              <a:rPr lang="en-GB" sz="1800" dirty="0"/>
              <a:t>Therefore, all relationships are perfect or disastrous</a:t>
            </a:r>
          </a:p>
        </p:txBody>
      </p:sp>
      <p:sp>
        <p:nvSpPr>
          <p:cNvPr id="2" name="Content Placeholder 1">
            <a:extLst>
              <a:ext uri="{FF2B5EF4-FFF2-40B4-BE49-F238E27FC236}">
                <a16:creationId xmlns:a16="http://schemas.microsoft.com/office/drawing/2014/main" id="{E9CB7383-A2FB-464A-A5BE-CD2ADC5493D9}"/>
              </a:ext>
            </a:extLst>
          </p:cNvPr>
          <p:cNvSpPr>
            <a:spLocks noGrp="1"/>
          </p:cNvSpPr>
          <p:nvPr>
            <p:ph sz="half" idx="2"/>
          </p:nvPr>
        </p:nvSpPr>
        <p:spPr>
          <a:xfrm>
            <a:off x="4860032" y="1624325"/>
            <a:ext cx="4038600" cy="4525963"/>
          </a:xfrm>
        </p:spPr>
        <p:txBody>
          <a:bodyPr/>
          <a:lstStyle/>
          <a:p>
            <a:endParaRPr lang="en-GB" dirty="0"/>
          </a:p>
          <a:p>
            <a:pPr marL="0" indent="0">
              <a:buNone/>
            </a:pPr>
            <a:endParaRPr lang="en-GB" dirty="0"/>
          </a:p>
          <a:p>
            <a:pPr marL="0" indent="0">
              <a:buNone/>
            </a:pPr>
            <a:r>
              <a:rPr lang="en-GB" sz="1800" dirty="0"/>
              <a:t>Sala et al. (2008):</a:t>
            </a:r>
          </a:p>
          <a:p>
            <a:pPr lvl="1">
              <a:buFont typeface="Arial" panose="020B0604020202020204" pitchFamily="34" charset="0"/>
              <a:buChar char="•"/>
            </a:pPr>
            <a:r>
              <a:rPr lang="en-GB" sz="1800" dirty="0"/>
              <a:t>Due to neurological deficits, people with BPD less able than others to inhibit the emergence of unwanted memories and dissociative symptoms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2156</TotalTime>
  <Words>2034</Words>
  <Application>Microsoft Office PowerPoint</Application>
  <PresentationFormat>On-screen Show (4:3)</PresentationFormat>
  <Paragraphs>225</Paragraphs>
  <Slides>22</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Calibri</vt:lpstr>
      <vt:lpstr>Calibri Light</vt:lpstr>
      <vt:lpstr>Courier New</vt:lpstr>
      <vt:lpstr>Verdana</vt:lpstr>
      <vt:lpstr>Office Theme</vt:lpstr>
      <vt:lpstr>Borderline Personality Disorder</vt:lpstr>
      <vt:lpstr>DSM-5</vt:lpstr>
      <vt:lpstr>DSM Alternative</vt:lpstr>
      <vt:lpstr>Prevalence</vt:lpstr>
      <vt:lpstr>Biological Factors – A Summary</vt:lpstr>
      <vt:lpstr>Neurological Factors – Data</vt:lpstr>
      <vt:lpstr>Neurological Factors – Data</vt:lpstr>
      <vt:lpstr>Psychosocial Factors</vt:lpstr>
      <vt:lpstr>Psychological Processes</vt:lpstr>
      <vt:lpstr>More Psychological Processes</vt:lpstr>
      <vt:lpstr>Yet more Psychological Processes</vt:lpstr>
      <vt:lpstr>Young’s BPD Schema</vt:lpstr>
      <vt:lpstr>Schema Control</vt:lpstr>
      <vt:lpstr>Schema Control</vt:lpstr>
      <vt:lpstr>Treatment</vt:lpstr>
      <vt:lpstr>Schema-focused Therapy  (Young et al. 2003)</vt:lpstr>
      <vt:lpstr>Schema-focused Therapy Continued</vt:lpstr>
      <vt:lpstr>Schema-focused Therapy Continued</vt:lpstr>
      <vt:lpstr>Dialectical Behaviour Therapy</vt:lpstr>
      <vt:lpstr>DBT Continued</vt:lpstr>
      <vt:lpstr>Common Elements of  Treatment Approaches</vt:lpstr>
      <vt:lpstr>Pharmacological Treatment</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Personality disorders</dc:title>
  <dc:creator> </dc:creator>
  <cp:lastModifiedBy>Heathcock, Clara</cp:lastModifiedBy>
  <cp:revision>112</cp:revision>
  <dcterms:created xsi:type="dcterms:W3CDTF">2004-01-25T18:17:49Z</dcterms:created>
  <dcterms:modified xsi:type="dcterms:W3CDTF">2021-03-15T11:08:07Z</dcterms:modified>
</cp:coreProperties>
</file>