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8"/>
  </p:notesMasterIdLst>
  <p:sldIdLst>
    <p:sldId id="256" r:id="rId2"/>
    <p:sldId id="261" r:id="rId3"/>
    <p:sldId id="262" r:id="rId4"/>
    <p:sldId id="267" r:id="rId5"/>
    <p:sldId id="272" r:id="rId6"/>
    <p:sldId id="27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541" autoAdjust="0"/>
  </p:normalViewPr>
  <p:slideViewPr>
    <p:cSldViewPr>
      <p:cViewPr varScale="1">
        <p:scale>
          <a:sx n="68" d="100"/>
          <a:sy n="68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7F4FE-27C5-4084-9A21-47EAF3C3B1A1}" type="datetimeFigureOut">
              <a:rPr lang="en-GB" smtClean="0"/>
              <a:pPr/>
              <a:t>10/03/2021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F0434-CBF5-44E8-A34C-5B4D1945A5F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2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10B59-E192-42C7-B621-B89DFC8D8D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37A5-7D0B-45BA-AEB0-AD7B1B6E6D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530C-BB45-4A65-91D0-682051E3D0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3530A-6ADD-4980-8CF2-EA42C78B03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6B5AB-4FC6-4E32-8D19-3B338CF619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788DA-CDF5-4B98-8D18-546B2AE5C8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DB4F7-1FF0-4165-94C2-643A234040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1145D-D2F2-49F5-BD1E-86DEA1C1C8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D4694-33E4-4BE9-ADBD-910F146180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4482-E5DF-46FB-82BB-BCCCA9D057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8CE4F-698C-4A5C-A277-07F8755F4F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BF1C8C-2409-403B-9CE8-9D0B5BE27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4EB600-B79C-4021-B97D-CEFB0F0EEE3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3" y="0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4500" dirty="0">
                <a:latin typeface="Calibri Light" panose="020F0302020204030204" pitchFamily="34" charset="0"/>
                <a:cs typeface="Calibri Light" panose="020F0302020204030204" pitchFamily="34" charset="0"/>
              </a:rPr>
              <a:t>Personality Disorders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What Are They?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457200" y="1582340"/>
            <a:ext cx="748823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en-GB" dirty="0">
                <a:latin typeface="+mj-lt"/>
              </a:rPr>
              <a:t>DSM-5 – enduring pattern of inner experience and behaviour that deviates markedly from the individual’s culture in at least two of the following:</a:t>
            </a:r>
          </a:p>
          <a:p>
            <a:pPr eaLnBrk="1" hangingPunct="1"/>
            <a:endParaRPr lang="en-GB" dirty="0">
              <a:latin typeface="+mj-lt"/>
            </a:endParaRPr>
          </a:p>
          <a:p>
            <a:pPr marL="714375" lvl="1" indent="-266700" eaLnBrk="1" hangingPunct="1">
              <a:buFontTx/>
              <a:buChar char="•"/>
            </a:pPr>
            <a:r>
              <a:rPr lang="en-GB" dirty="0">
                <a:latin typeface="+mj-lt"/>
              </a:rPr>
              <a:t>Cognition</a:t>
            </a:r>
          </a:p>
          <a:p>
            <a:pPr marL="714375" lvl="1" indent="-266700" eaLnBrk="1" hangingPunct="1">
              <a:buFontTx/>
              <a:buChar char="•"/>
            </a:pPr>
            <a:r>
              <a:rPr lang="en-GB" dirty="0">
                <a:latin typeface="+mj-lt"/>
              </a:rPr>
              <a:t>Mood</a:t>
            </a:r>
          </a:p>
          <a:p>
            <a:pPr marL="714375" lvl="1" indent="-266700" eaLnBrk="1" hangingPunct="1">
              <a:buFontTx/>
              <a:buChar char="•"/>
            </a:pPr>
            <a:r>
              <a:rPr lang="en-GB" dirty="0">
                <a:latin typeface="+mj-lt"/>
              </a:rPr>
              <a:t>Interpersonal functioning</a:t>
            </a:r>
          </a:p>
          <a:p>
            <a:pPr marL="714375" lvl="1" indent="-266700" eaLnBrk="1" hangingPunct="1">
              <a:buFontTx/>
              <a:buChar char="•"/>
            </a:pPr>
            <a:r>
              <a:rPr lang="en-GB" dirty="0">
                <a:latin typeface="+mj-lt"/>
              </a:rPr>
              <a:t>Impulse control</a:t>
            </a:r>
          </a:p>
          <a:p>
            <a:pPr eaLnBrk="1" hangingPunct="1"/>
            <a:endParaRPr lang="en-GB" dirty="0">
              <a:latin typeface="+mj-lt"/>
            </a:endParaRPr>
          </a:p>
          <a:p>
            <a:pPr eaLnBrk="1" hangingPunct="1"/>
            <a:r>
              <a:rPr lang="en-GB" dirty="0">
                <a:latin typeface="+mj-lt"/>
              </a:rPr>
              <a:t>Inflexible and pervasive across a range of personal</a:t>
            </a:r>
          </a:p>
          <a:p>
            <a:pPr eaLnBrk="1" hangingPunct="1"/>
            <a:r>
              <a:rPr lang="en-GB" dirty="0">
                <a:latin typeface="+mj-lt"/>
              </a:rPr>
              <a:t>or social situations.</a:t>
            </a:r>
          </a:p>
          <a:p>
            <a:pPr eaLnBrk="1" hangingPunct="1"/>
            <a:r>
              <a:rPr lang="en-GB" dirty="0">
                <a:latin typeface="+mj-lt"/>
              </a:rPr>
              <a:t> </a:t>
            </a:r>
          </a:p>
          <a:p>
            <a:pPr eaLnBrk="1" hangingPunct="1"/>
            <a:r>
              <a:rPr lang="en-GB" dirty="0">
                <a:latin typeface="+mj-lt"/>
              </a:rPr>
              <a:t>Onset can be traced back to adolescence or early childhood. </a:t>
            </a:r>
          </a:p>
          <a:p>
            <a:pPr eaLnBrk="1" hangingPunct="1"/>
            <a:r>
              <a:rPr lang="en-GB" dirty="0">
                <a:latin typeface="+mj-lt"/>
              </a:rPr>
              <a:t>usually associated with significant distress or impairment.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Three Clusters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Cluster 1: </a:t>
            </a:r>
            <a:r>
              <a:rPr lang="en-GB" sz="1800" i="1" dirty="0"/>
              <a:t>‘odd or eccentric’</a:t>
            </a:r>
            <a:r>
              <a:rPr lang="en-GB" i="1" dirty="0"/>
              <a:t> –</a:t>
            </a:r>
            <a:r>
              <a:rPr lang="en-GB" sz="1800" dirty="0"/>
              <a:t> paranoid, schizoid and schizotypal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1800" dirty="0"/>
              <a:t>Cluster 2: </a:t>
            </a:r>
            <a:r>
              <a:rPr lang="en-GB" sz="1800" i="1" dirty="0"/>
              <a:t>‘flamboyant or dramatic’</a:t>
            </a:r>
            <a:r>
              <a:rPr lang="en-GB" i="1" dirty="0"/>
              <a:t> –</a:t>
            </a:r>
            <a:r>
              <a:rPr lang="en-GB" sz="1800" dirty="0"/>
              <a:t> antisocial, histrionic, narcissistic, borderline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sz="1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800" dirty="0"/>
              <a:t>Cluster 3: ‘</a:t>
            </a:r>
            <a:r>
              <a:rPr lang="en-GB" i="1" dirty="0"/>
              <a:t>f</a:t>
            </a:r>
            <a:r>
              <a:rPr lang="en-GB" sz="1800" i="1" dirty="0"/>
              <a:t>earful or anxious’</a:t>
            </a:r>
            <a:r>
              <a:rPr lang="en-GB" i="1" dirty="0"/>
              <a:t> –</a:t>
            </a:r>
            <a:r>
              <a:rPr lang="en-GB" sz="1800" dirty="0"/>
              <a:t> avoidant, dependent, obsessive-compulsive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How Do They Develop?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GB" sz="1700" i="1" dirty="0"/>
              <a:t>Beck et al. (1990), a pre-wired response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700" dirty="0"/>
              <a:t>Key neurocognitive responses, including those affecting perception, mood and behaviour, are genetically pre-programmed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700" dirty="0"/>
              <a:t>These responses may be adaptive in some evolutionary stages, but less adaptive in others</a:t>
            </a:r>
            <a:endParaRPr lang="en-US" sz="1700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700" dirty="0"/>
              <a:t>Not the behaviour per se that is problematic, but the individual’s lack of adaptability and responsiveness to the environment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5D7FBA-04C9-4D89-AFC0-92C1CF9B082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Most of us learn to adapt our behaviour as a result of life experiences, particularly those in childhood</a:t>
            </a:r>
          </a:p>
          <a:p>
            <a:endParaRPr lang="en-GB" sz="1600" dirty="0"/>
          </a:p>
          <a:p>
            <a:r>
              <a:rPr lang="en-GB" sz="1600" dirty="0"/>
              <a:t>For some people, however, childhood experiences may maintain or reinforce inappropriate pre-programmed responses</a:t>
            </a:r>
          </a:p>
          <a:p>
            <a:endParaRPr lang="en-GB" sz="1600" dirty="0"/>
          </a:p>
          <a:p>
            <a:r>
              <a:rPr lang="en-GB" sz="1600" dirty="0"/>
              <a:t>Schema established that are chronically activated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9AE1-83B8-480A-AB32-C0FB16FF8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Core schemas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98F0C-AFD6-4640-959D-077BC955B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600" i="1" dirty="0"/>
              <a:t>Avoidant personality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Self: socially inept and incompetent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Others: potentially critical, uninterested and demeaning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Beliefs: the self as worthless and unlovable – ‘If people get close to me, they will discover the real me and reject me; that would be intolerable’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i="1" dirty="0"/>
              <a:t>Dependent personality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Self: needy, weak, helpless and incompetent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Others: need a strong ‘caretaker’ in an idealized way; can function well in their presence, but not without them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Beliefs: ‘I need other people – specifically a strong person – in order to survive’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i="1" dirty="0"/>
              <a:t>Schizoid personality disorder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Self: self-sufficient and a loner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Others: intrusive; closeness provides an opportunity for others to fence the individual in</a:t>
            </a:r>
          </a:p>
          <a:p>
            <a:pPr marL="361950" lvl="1" indent="-2873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Beliefs: ‘I am basically alone’; ‘I can do things better when I am unencumbered by other people’</a:t>
            </a:r>
          </a:p>
        </p:txBody>
      </p:sp>
    </p:spTree>
    <p:extLst>
      <p:ext uri="{BB962C8B-B14F-4D97-AF65-F5344CB8AC3E}">
        <p14:creationId xmlns:p14="http://schemas.microsoft.com/office/powerpoint/2010/main" val="3696731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Schema maintenance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GB" i="1" dirty="0"/>
              <a:t>Young and Lindemann (1992</a:t>
            </a:r>
            <a:r>
              <a:rPr lang="en-US" i="1" dirty="0"/>
              <a:t>)</a:t>
            </a:r>
          </a:p>
          <a:p>
            <a:pPr marL="914400" lvl="2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GB" dirty="0"/>
          </a:p>
          <a:p>
            <a:pPr marL="266700" lvl="2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GB" dirty="0"/>
              <a:t>Schema maintenance:</a:t>
            </a:r>
          </a:p>
          <a:p>
            <a:pPr marL="938213" lvl="3" indent="-22383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Resistance to information or evidence that may disconfirm schema through cognitive distortions and self-defeating behavioural patterns</a:t>
            </a:r>
            <a:endParaRPr lang="en-US" dirty="0"/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marL="266700" lvl="2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GB" dirty="0"/>
              <a:t>Avoidance:</a:t>
            </a:r>
          </a:p>
          <a:p>
            <a:pPr marL="938213" lvl="3" indent="-22383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Avoiding situations that may test or provide information counter to the schema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marL="266700" lvl="2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GB" dirty="0"/>
              <a:t>Schema compensation:</a:t>
            </a:r>
          </a:p>
          <a:p>
            <a:pPr marL="938213" lvl="3" indent="-223838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Over-compensating for a negative schema by acting in the direction opposite to the schema’s content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</TotalTime>
  <Words>428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Personality Disorders</vt:lpstr>
      <vt:lpstr>What Are They?</vt:lpstr>
      <vt:lpstr>Three Clusters</vt:lpstr>
      <vt:lpstr>How Do They Develop?</vt:lpstr>
      <vt:lpstr>Core schemas</vt:lpstr>
      <vt:lpstr>Schema maintenance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Personality disorders</dc:title>
  <dc:creator> </dc:creator>
  <cp:lastModifiedBy>Heathcock, Clara</cp:lastModifiedBy>
  <cp:revision>72</cp:revision>
  <dcterms:created xsi:type="dcterms:W3CDTF">2004-01-25T18:17:49Z</dcterms:created>
  <dcterms:modified xsi:type="dcterms:W3CDTF">2021-03-10T18:40:46Z</dcterms:modified>
</cp:coreProperties>
</file>