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88" r:id="rId2"/>
  </p:sldMasterIdLst>
  <p:notesMasterIdLst>
    <p:notesMasterId r:id="rId20"/>
  </p:notesMasterIdLst>
  <p:handoutMasterIdLst>
    <p:handoutMasterId r:id="rId21"/>
  </p:handoutMasterIdLst>
  <p:sldIdLst>
    <p:sldId id="280" r:id="rId3"/>
    <p:sldId id="281" r:id="rId4"/>
    <p:sldId id="284" r:id="rId5"/>
    <p:sldId id="282" r:id="rId6"/>
    <p:sldId id="286" r:id="rId7"/>
    <p:sldId id="288" r:id="rId8"/>
    <p:sldId id="290" r:id="rId9"/>
    <p:sldId id="293" r:id="rId10"/>
    <p:sldId id="296" r:id="rId11"/>
    <p:sldId id="311" r:id="rId12"/>
    <p:sldId id="315" r:id="rId13"/>
    <p:sldId id="314" r:id="rId14"/>
    <p:sldId id="299" r:id="rId15"/>
    <p:sldId id="302" r:id="rId16"/>
    <p:sldId id="303" r:id="rId17"/>
    <p:sldId id="304" r:id="rId18"/>
    <p:sldId id="306" r:id="rId1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alibri Light" panose="020F0302020204030204" pitchFamily="34" charset="0"/>
      <p:regular r:id="rId26"/>
      <p:italic r:id="rId27"/>
    </p:embeddedFont>
    <p:embeddedFont>
      <p:font typeface="Segoe UI" panose="020B0502040204020203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4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C2EDF5ED-3320-4F3A-A2B4-8092D0FD938E}"/>
    <pc:docChg chg="modSld">
      <pc:chgData name="Paul Bennett" userId="33a34068dc46463b" providerId="LiveId" clId="{C2EDF5ED-3320-4F3A-A2B4-8092D0FD938E}" dt="2021-03-03T09:29:15.394" v="5" actId="20577"/>
      <pc:docMkLst>
        <pc:docMk/>
      </pc:docMkLst>
      <pc:sldChg chg="modSp mod">
        <pc:chgData name="Paul Bennett" userId="33a34068dc46463b" providerId="LiveId" clId="{C2EDF5ED-3320-4F3A-A2B4-8092D0FD938E}" dt="2021-03-03T09:29:15.394" v="5" actId="20577"/>
        <pc:sldMkLst>
          <pc:docMk/>
          <pc:sldMk cId="0" sldId="299"/>
        </pc:sldMkLst>
        <pc:spChg chg="mod">
          <ac:chgData name="Paul Bennett" userId="33a34068dc46463b" providerId="LiveId" clId="{C2EDF5ED-3320-4F3A-A2B4-8092D0FD938E}" dt="2021-03-03T09:29:15.394" v="5" actId="20577"/>
          <ac:spMkLst>
            <pc:docMk/>
            <pc:sldMk cId="0" sldId="299"/>
            <ac:spMk id="22531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8B8DF-24AD-4F40-BBFC-89725AEAF415}" type="datetimeFigureOut">
              <a:rPr lang="en-US" smtClean="0"/>
              <a:pPr/>
              <a:t>3/15/2021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352DE-026B-4B56-8316-D39959E3BD6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962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9D4B4-0EC2-42AE-ABEC-26842DCC58CF}" type="datetimeFigureOut">
              <a:rPr lang="en-US" smtClean="0"/>
              <a:pPr/>
              <a:t>3/15/2021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105E4-9E70-4B8C-B294-1B0219D999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6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35DD-399A-4D8F-9763-EF6C1085250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4180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4770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600" b="1">
                <a:solidFill>
                  <a:schemeClr val="bg2"/>
                </a:solidFill>
                <a:latin typeface="Segoe UI" pitchFamily="34" charset="0"/>
                <a:cs typeface="Segoe UI" pitchFamily="34" charset="0"/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EEEBC-903E-4BFE-A4B7-9E9E665A31C9}" type="datetimeFigureOut">
              <a:rPr lang="en-GB" smtClean="0"/>
              <a:pPr/>
              <a:t>15/03/2021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82BD6-FC20-4557-852B-8433F8572D3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B40220-9F11-4B0E-934B-0C6E359D939A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8329"/>
            <a:ext cx="1447583" cy="14405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654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4500" dirty="0">
                <a:latin typeface="Calibri Light" panose="020F0302020204030204" pitchFamily="34" charset="0"/>
                <a:cs typeface="Calibri Light" panose="020F0302020204030204" pitchFamily="34" charset="0"/>
              </a:rPr>
              <a:t>Antisocial Personality and Psychopathy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Early UK Intervention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Scott et al. (2010)</a:t>
            </a:r>
          </a:p>
          <a:p>
            <a:endParaRPr lang="en-GB" sz="1800" dirty="0"/>
          </a:p>
          <a:p>
            <a:r>
              <a:rPr lang="en-GB" sz="1800" dirty="0"/>
              <a:t>Eight schools in London: (936) 6-year-old children screened for antisocial behaviour and parents of 112 high scorers randomized to parenting groups held in schools or control</a:t>
            </a:r>
          </a:p>
          <a:p>
            <a:endParaRPr lang="en-GB" sz="1800" dirty="0"/>
          </a:p>
          <a:p>
            <a:r>
              <a:rPr lang="en-GB" sz="1800" dirty="0"/>
              <a:t>The intervention lasted 28 weeks</a:t>
            </a:r>
          </a:p>
          <a:p>
            <a:endParaRPr lang="en-GB" sz="1800" dirty="0"/>
          </a:p>
          <a:p>
            <a:r>
              <a:rPr lang="en-GB" sz="1800" dirty="0"/>
              <a:t>Combined Incredible Years (school) programme and SPOKES (home)</a:t>
            </a: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More Early UK Intervention </a:t>
            </a:r>
            <a:endParaRPr lang="en-GB" sz="33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400" i="1" dirty="0"/>
              <a:t>Incredible Years programme</a:t>
            </a:r>
          </a:p>
          <a:p>
            <a:pPr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GB" sz="1400" dirty="0"/>
              <a:t>Encouraging children’s sense of responsibility and supporting children’s school learning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The importance of parental attention and special time with children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Academic, persistence, emotion and social coaching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Effective praise and encouragement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Using incentives to motivate children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Household rules, responsibilities and routines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Monitoring children’s whereabouts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Clear and respectful limit-setting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Ignoring misbehaviour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Using time out for destructive behaviour and extreme oppositional behaviour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Imposing logical and natural consequences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Promoting reading skills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Dealing with children’s discouragement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Fostering good learning habits and routines</a:t>
            </a:r>
          </a:p>
          <a:p>
            <a:pPr>
              <a:spcBef>
                <a:spcPts val="0"/>
              </a:spcBef>
            </a:pPr>
            <a:r>
              <a:rPr lang="en-GB" sz="1400" dirty="0"/>
              <a:t>Parent involvement with teachers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200" i="1" dirty="0"/>
              <a:t>SPOKES </a:t>
            </a:r>
            <a:r>
              <a:rPr lang="en-GB" sz="2000" i="1" dirty="0"/>
              <a:t>programme</a:t>
            </a: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Plymouth Parent Partnership – parents attend 12 weekly sessions where educational psychologists and parent support workers show them simple teaching strategies to use when reading with their child</a:t>
            </a: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‘Pause Prompt Praise’ – parents shown how to respond when their child does not recognize a word:</a:t>
            </a:r>
          </a:p>
          <a:p>
            <a:pPr lvl="1">
              <a:spcBef>
                <a:spcPts val="0"/>
              </a:spcBef>
            </a:pPr>
            <a:r>
              <a:rPr lang="en-GB" sz="2000" dirty="0"/>
              <a:t>Wait five seconds to allow the child time to grapple with the problem; if the child does not produce the right answer, parents first offer a prompt before revealing the correct answer</a:t>
            </a:r>
          </a:p>
          <a:p>
            <a:pPr lvl="1">
              <a:spcBef>
                <a:spcPts val="0"/>
              </a:spcBef>
            </a:pPr>
            <a:r>
              <a:rPr lang="en-GB" sz="2000" dirty="0"/>
              <a:t>Effective feedback by praising a specific reading behaviour, rather than just celebrating the outcome (e.g. ‘I like how you sounded the word out’, as opposed to ‘well done!’)</a:t>
            </a: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‘Whole language approach’ encourages parents to discuss books with their child</a:t>
            </a:r>
          </a:p>
        </p:txBody>
      </p:sp>
    </p:spTree>
    <p:extLst>
      <p:ext uri="{BB962C8B-B14F-4D97-AF65-F5344CB8AC3E}">
        <p14:creationId xmlns:p14="http://schemas.microsoft.com/office/powerpoint/2010/main" val="3343060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8729CCE-2CB9-4B2B-A083-8CE2739A8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More Early UK Intervention </a:t>
            </a:r>
            <a:endParaRPr lang="en-GB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Scott et al. (2010)</a:t>
            </a:r>
          </a:p>
          <a:p>
            <a:endParaRPr lang="en-GB" dirty="0"/>
          </a:p>
          <a:p>
            <a:r>
              <a:rPr lang="en-GB" dirty="0"/>
              <a:t>Parents in the intervention used: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More play, praise and rewards, and time out, more often than controls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Less harsh discipline</a:t>
            </a:r>
          </a:p>
          <a:p>
            <a:endParaRPr lang="en-GB" dirty="0"/>
          </a:p>
          <a:p>
            <a:r>
              <a:rPr lang="en-GB" dirty="0"/>
              <a:t>Intervention children: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Conduct problems fell from the 80th to 61st percentile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Oppositional-defiant disorder (ODD) fell from 60th to 31st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ADHD symptoms reduced by .44sd (p = .002)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Reading age improved by six months (.36sd, p = .027)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6719FB3-CE3E-49BA-B9D4-7E61016A14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/>
              <a:t>Scott et al. (2014)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Gains continued to long-term follow-up (five to six years later):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Antisocial behaviour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Oppositional defiant disorder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Antisocial character traits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Parental warmth</a:t>
            </a:r>
          </a:p>
        </p:txBody>
      </p:sp>
    </p:spTree>
    <p:extLst>
      <p:ext uri="{BB962C8B-B14F-4D97-AF65-F5344CB8AC3E}">
        <p14:creationId xmlns:p14="http://schemas.microsoft.com/office/powerpoint/2010/main" val="3842347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Treating Psychopathy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GB" sz="1800" dirty="0"/>
              <a:t>Disputed efficacy:</a:t>
            </a:r>
          </a:p>
          <a:p>
            <a:pPr eaLnBrk="1" hangingPunct="1"/>
            <a:endParaRPr lang="en-GB" sz="1800" dirty="0"/>
          </a:p>
          <a:p>
            <a:pPr lvl="2" eaLnBrk="1" hangingPunct="1"/>
            <a:r>
              <a:rPr lang="en-GB" sz="1800"/>
              <a:t>Salekin </a:t>
            </a:r>
            <a:r>
              <a:rPr lang="en-GB" sz="1800" dirty="0"/>
              <a:t>(2002)		42 studies – ‘good results’</a:t>
            </a:r>
          </a:p>
          <a:p>
            <a:pPr lvl="2" eaLnBrk="1" hangingPunct="1"/>
            <a:endParaRPr lang="en-GB" sz="1800" dirty="0"/>
          </a:p>
          <a:p>
            <a:pPr lvl="2" eaLnBrk="1" hangingPunct="1"/>
            <a:r>
              <a:rPr lang="en-GB" sz="1800" dirty="0"/>
              <a:t>Reid et al. (2000)		No evidence of gain (virtually same 				studies)</a:t>
            </a:r>
          </a:p>
          <a:p>
            <a:pPr lvl="2" eaLnBrk="1" hangingPunct="1"/>
            <a:endParaRPr lang="en-GB" sz="1800" dirty="0"/>
          </a:p>
          <a:p>
            <a:pPr lvl="2" eaLnBrk="1" hangingPunct="1"/>
            <a:r>
              <a:rPr lang="en-GB" sz="1800" dirty="0"/>
              <a:t>Wong et al. (2002)	74 studies – positive evidence but weak</a:t>
            </a:r>
            <a:endParaRPr lang="en-US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60337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Treating Psychopathy: </a:t>
            </a:r>
            <a:b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Therapeutic Communities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1800" dirty="0"/>
              <a:t>Rice et al. (1992)</a:t>
            </a:r>
            <a:r>
              <a:rPr lang="en-US" sz="1800" dirty="0"/>
              <a:t>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1800" dirty="0"/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80 hours of intensive group therapy each week aimed to help participants develop empathy and responsibility for peers, within prison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Access to television of informal social encounters vs. limited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Disruptive behaviour diverted out, but then back in</a:t>
            </a:r>
          </a:p>
          <a:p>
            <a:pPr lvl="1" eaLnBrk="1" hangingPunct="1">
              <a:lnSpc>
                <a:spcPct val="90000"/>
              </a:lnSpc>
            </a:pPr>
            <a:endParaRPr lang="en-GB" sz="1800" dirty="0"/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Violent crime:</a:t>
            </a:r>
          </a:p>
          <a:p>
            <a:pPr marL="914400" lvl="2" indent="0" eaLnBrk="1" hangingPunct="1">
              <a:lnSpc>
                <a:spcPct val="90000"/>
              </a:lnSpc>
              <a:buNone/>
            </a:pPr>
            <a:r>
              <a:rPr lang="en-GB" sz="1800" dirty="0"/>
              <a:t>Control		55%</a:t>
            </a:r>
          </a:p>
          <a:p>
            <a:pPr marL="914400" lvl="2" indent="0" eaLnBrk="1" hangingPunct="1">
              <a:lnSpc>
                <a:spcPct val="90000"/>
              </a:lnSpc>
              <a:buNone/>
            </a:pPr>
            <a:r>
              <a:rPr lang="en-GB" sz="1800" dirty="0"/>
              <a:t>Intervention	78%</a:t>
            </a:r>
          </a:p>
          <a:p>
            <a:pPr marL="914400" lvl="2" indent="0" eaLnBrk="1" hangingPunct="1">
              <a:lnSpc>
                <a:spcPct val="90000"/>
              </a:lnSpc>
              <a:buNone/>
            </a:pPr>
            <a:r>
              <a:rPr lang="en-GB" sz="1800" dirty="0"/>
              <a:t>[reverse in non-psychopaths]</a:t>
            </a:r>
            <a:endParaRPr lang="en-US" sz="18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FA5EE1-608D-4B80-B032-CD572E83DB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2" y="1600199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/>
              <a:t>Gunn et al. (1978):</a:t>
            </a:r>
          </a:p>
          <a:p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Grendon Prison, now advertised as the only operating therapeutic community in Europe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70% of its psychopaths known to reoffend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62% of a matched group of men incarcerated in a normal prison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Cognitive Behavioural Interventions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GB" sz="1800" dirty="0"/>
              <a:t>Cognitive interventions:</a:t>
            </a:r>
          </a:p>
          <a:p>
            <a:pPr eaLnBrk="1" hangingPunct="1"/>
            <a:endParaRPr lang="en-GB" sz="1800" dirty="0"/>
          </a:p>
          <a:p>
            <a:pPr lvl="2" eaLnBrk="1" hangingPunct="1"/>
            <a:r>
              <a:rPr lang="en-GB" sz="1800" dirty="0"/>
              <a:t>Hare et al. (2000) summarized data from multiple prison-based studies</a:t>
            </a:r>
          </a:p>
          <a:p>
            <a:pPr lvl="2" eaLnBrk="1" hangingPunct="1"/>
            <a:endParaRPr lang="en-GB" sz="1800" dirty="0"/>
          </a:p>
          <a:p>
            <a:pPr lvl="2" eaLnBrk="1" hangingPunct="1"/>
            <a:r>
              <a:rPr lang="en-GB" sz="1800" dirty="0"/>
              <a:t>CBY, incl. anger management, social skills training:</a:t>
            </a:r>
          </a:p>
          <a:p>
            <a:pPr lvl="2" eaLnBrk="1" hangingPunct="1"/>
            <a:endParaRPr lang="en-GB" sz="1800" dirty="0"/>
          </a:p>
          <a:p>
            <a:pPr lvl="4" eaLnBrk="1" hangingPunct="1">
              <a:buFont typeface="Courier New" panose="02070309020205020404" pitchFamily="49" charset="0"/>
              <a:buChar char="o"/>
            </a:pPr>
            <a:r>
              <a:rPr lang="en-GB" sz="1800" dirty="0"/>
              <a:t>no impact on reoffence in non-psychopaths</a:t>
            </a:r>
          </a:p>
          <a:p>
            <a:pPr lvl="4" eaLnBrk="1" hangingPunct="1">
              <a:buFont typeface="Courier New" panose="02070309020205020404" pitchFamily="49" charset="0"/>
              <a:buChar char="o"/>
            </a:pPr>
            <a:r>
              <a:rPr lang="en-GB" sz="1800" dirty="0"/>
              <a:t>increased offences in psychopaths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So, How </a:t>
            </a:r>
            <a:r>
              <a:rPr lang="en-GB" sz="33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Do</a:t>
            </a:r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 We Treat Psychopaths?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GB" sz="1800" dirty="0"/>
              <a:t>Beck et al. (1990):</a:t>
            </a:r>
          </a:p>
          <a:p>
            <a:pPr eaLnBrk="1" hangingPunct="1"/>
            <a:endParaRPr lang="en-GB" sz="1800" dirty="0"/>
          </a:p>
          <a:p>
            <a:pPr lvl="2" eaLnBrk="1" hangingPunct="1"/>
            <a:r>
              <a:rPr lang="en-GB" sz="1800" dirty="0"/>
              <a:t>Work with psychopaths to develop prosocial behaviour that benefits them:</a:t>
            </a:r>
          </a:p>
          <a:p>
            <a:pPr lvl="2" eaLnBrk="1" hangingPunct="1"/>
            <a:endParaRPr lang="en-GB" sz="1800" dirty="0"/>
          </a:p>
          <a:p>
            <a:pPr lvl="3" eaLnBrk="1" hangingPunct="1">
              <a:buFont typeface="Courier New" panose="02070309020205020404" pitchFamily="49" charset="0"/>
              <a:buChar char="o"/>
            </a:pPr>
            <a:r>
              <a:rPr lang="en-GB" sz="1800" dirty="0"/>
              <a:t>Challenge – ‘Other people should see things my way, with…</a:t>
            </a:r>
          </a:p>
          <a:p>
            <a:pPr lvl="3" eaLnBrk="1" hangingPunct="1">
              <a:buFont typeface="Courier New" panose="02070309020205020404" pitchFamily="49" charset="0"/>
              <a:buChar char="o"/>
            </a:pPr>
            <a:r>
              <a:rPr lang="en-GB" sz="1800" dirty="0"/>
              <a:t>‘This causes interpersonal friction that interferes with my goals and I should therefore change my behaviour…’</a:t>
            </a:r>
          </a:p>
          <a:p>
            <a:pPr lvl="3" eaLnBrk="1" hangingPunct="1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Wong and Hare’s Approach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417638"/>
            <a:ext cx="4038600" cy="489168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800" i="1" dirty="0"/>
              <a:t>Changing dysfunctional behaviours: aggression, manipulation, intimidation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1800" dirty="0"/>
              <a:t>Self-instruction training (Meichenbaum 1985) to prevent overreacting to situations in which the individual feels inappropriately threatened or angry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1800" dirty="0"/>
              <a:t>Interpersonal skills training where these are lacking and contributing to the use of intimidation or other dysfunctional behaviours. These may be taught through role play and reinforcement of appropriate behaviour</a:t>
            </a:r>
            <a:endParaRPr lang="en-US" sz="18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EAB2C5-A08F-401A-8011-EAF8F444E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17638"/>
            <a:ext cx="4038600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800" i="1" dirty="0"/>
              <a:t>Support of pro-social attitudes and behaviour</a:t>
            </a:r>
          </a:p>
          <a:p>
            <a:pPr>
              <a:spcBef>
                <a:spcPts val="0"/>
              </a:spcBef>
            </a:pPr>
            <a:endParaRPr lang="en-GB" sz="1800" i="1" dirty="0"/>
          </a:p>
          <a:p>
            <a:pPr>
              <a:spcBef>
                <a:spcPts val="0"/>
              </a:spcBef>
            </a:pPr>
            <a:r>
              <a:rPr lang="en-GB" sz="1800" dirty="0"/>
              <a:t>‘Prosocial milieu’ is established within the institution. High-status individuals model positive attitudes and encourage them in others, and encourage group reinforcement of prosocial behaviours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800" i="1" dirty="0"/>
              <a:t>Learning to take responsibility for one’s actions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1800" dirty="0"/>
              <a:t>Involves a detailed analysis of the factors that led up to offences, and identifying where the individual made choices that ultimately led to offending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DSM-5: Antisocial Behaviour </a:t>
            </a:r>
            <a:b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33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and</a:t>
            </a:r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 Psychopathy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-35986" y="1700808"/>
            <a:ext cx="8229600" cy="4525963"/>
          </a:xfrm>
        </p:spPr>
        <p:txBody>
          <a:bodyPr>
            <a:normAutofit/>
          </a:bodyPr>
          <a:lstStyle/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en-GB" sz="1800" dirty="0"/>
              <a:t>Pervasive pattern of disregard for, and violation of, the rights of others occurring from the age of 15 years. </a:t>
            </a:r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GB" sz="1800" dirty="0"/>
          </a:p>
          <a:p>
            <a:pPr lvl="2">
              <a:lnSpc>
                <a:spcPct val="80000"/>
              </a:lnSpc>
            </a:pPr>
            <a:r>
              <a:rPr lang="en-GB" sz="1800" dirty="0"/>
              <a:t>Failure to conform to social norms in relation to lawful behaviours</a:t>
            </a:r>
          </a:p>
          <a:p>
            <a:pPr lvl="2">
              <a:lnSpc>
                <a:spcPct val="80000"/>
              </a:lnSpc>
            </a:pPr>
            <a:r>
              <a:rPr lang="en-GB" sz="1800" dirty="0"/>
              <a:t>Deceitfulness: repeated lying, use of aliases, or conning others for profit or pleasure</a:t>
            </a:r>
          </a:p>
          <a:p>
            <a:pPr lvl="2">
              <a:lnSpc>
                <a:spcPct val="80000"/>
              </a:lnSpc>
            </a:pPr>
            <a:r>
              <a:rPr lang="en-GB" sz="1800" dirty="0"/>
              <a:t>High levels of impulsivity or failures to plan ahead</a:t>
            </a:r>
          </a:p>
          <a:p>
            <a:pPr lvl="2">
              <a:lnSpc>
                <a:spcPct val="80000"/>
              </a:lnSpc>
            </a:pPr>
            <a:r>
              <a:rPr lang="en-GB" sz="1800" dirty="0"/>
              <a:t>Irritability and aggressiveness: repeated physical fights or assaults</a:t>
            </a:r>
          </a:p>
          <a:p>
            <a:pPr lvl="2">
              <a:lnSpc>
                <a:spcPct val="80000"/>
              </a:lnSpc>
            </a:pPr>
            <a:r>
              <a:rPr lang="en-GB" sz="1800" dirty="0"/>
              <a:t>Reckless disregard for safety of self or others</a:t>
            </a:r>
          </a:p>
          <a:p>
            <a:pPr lvl="2">
              <a:lnSpc>
                <a:spcPct val="80000"/>
              </a:lnSpc>
            </a:pPr>
            <a:r>
              <a:rPr lang="en-GB" sz="1800" dirty="0"/>
              <a:t>Consistent irresponsibility: repeated failure to sustain consistent work or honour financial obligations</a:t>
            </a:r>
          </a:p>
          <a:p>
            <a:pPr lvl="2">
              <a:lnSpc>
                <a:spcPct val="80000"/>
              </a:lnSpc>
            </a:pPr>
            <a:r>
              <a:rPr lang="en-GB" sz="1800" dirty="0"/>
              <a:t>Lack of remorse: indifference to, or rationalizing of, harmful outcomes to others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Antisocial Behaviour is not </a:t>
            </a:r>
            <a:b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Psychopathy (Hare)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GB" sz="1800" i="1" dirty="0"/>
              <a:t>Hare (e.g. 1991)</a:t>
            </a:r>
          </a:p>
          <a:p>
            <a:pPr marL="914400" lvl="2" indent="0" eaLnBrk="1" hangingPunct="1">
              <a:buNone/>
            </a:pPr>
            <a:endParaRPr lang="en-GB" sz="1800" dirty="0"/>
          </a:p>
          <a:p>
            <a:pPr marL="52388" lvl="2" indent="0" eaLnBrk="1" hangingPunct="1">
              <a:buNone/>
            </a:pPr>
            <a:r>
              <a:rPr lang="en-GB" sz="1800" dirty="0"/>
              <a:t>Psychopathy is:</a:t>
            </a:r>
          </a:p>
          <a:p>
            <a:pPr marL="757238" lvl="4" indent="-223838" eaLnBrk="1" hangingPunct="1">
              <a:buFont typeface="Arial" panose="020B0604020202020204" pitchFamily="34" charset="0"/>
              <a:buChar char="•"/>
            </a:pPr>
            <a:r>
              <a:rPr lang="en-GB" sz="1800" dirty="0"/>
              <a:t>Emotional detachment</a:t>
            </a:r>
          </a:p>
          <a:p>
            <a:pPr marL="757238" lvl="4" indent="-223838" eaLnBrk="1" hangingPunct="1">
              <a:buFont typeface="Arial" panose="020B0604020202020204" pitchFamily="34" charset="0"/>
              <a:buChar char="•"/>
            </a:pPr>
            <a:r>
              <a:rPr lang="en-GB" sz="1800" dirty="0"/>
              <a:t>Antisocial lifestyle</a:t>
            </a:r>
          </a:p>
          <a:p>
            <a:pPr marL="757238" lvl="4" indent="-223838" eaLnBrk="1" hangingPunct="1">
              <a:buFont typeface="Arial" panose="020B0604020202020204" pitchFamily="34" charset="0"/>
              <a:buChar char="•"/>
            </a:pPr>
            <a:r>
              <a:rPr lang="en-GB" sz="1800" dirty="0"/>
              <a:t>Result of neurological deficits.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i="1" dirty="0"/>
              <a:t>Hare et al. (2000) – criminals</a:t>
            </a:r>
          </a:p>
          <a:p>
            <a:pPr marL="0" indent="0">
              <a:buNone/>
            </a:pPr>
            <a:endParaRPr lang="en-GB" sz="1800" i="1" dirty="0"/>
          </a:p>
          <a:p>
            <a:pPr marL="457200" lvl="1" indent="0">
              <a:buNone/>
            </a:pPr>
            <a:r>
              <a:rPr lang="en-GB" sz="1800" dirty="0"/>
              <a:t>80% 		=  antisocial disorder</a:t>
            </a:r>
          </a:p>
          <a:p>
            <a:pPr marL="457200" lvl="1" indent="0">
              <a:buNone/>
            </a:pPr>
            <a:r>
              <a:rPr lang="en-GB" sz="1800" dirty="0"/>
              <a:t>15–25% 	=  psychopathy</a:t>
            </a:r>
            <a:endParaRPr lang="en-US" sz="1800" dirty="0"/>
          </a:p>
          <a:p>
            <a:pPr lvl="2" eaLnBrk="1" hangingPunct="1"/>
            <a:endParaRPr lang="en-GB" dirty="0"/>
          </a:p>
          <a:p>
            <a:pPr lvl="2" eaLnBrk="1" hangingPunct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Antisocial Behaviour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GB" sz="1800" i="1" dirty="0"/>
              <a:t>Davidson (2000)</a:t>
            </a:r>
          </a:p>
          <a:p>
            <a:pPr eaLnBrk="1" hangingPunct="1"/>
            <a:endParaRPr lang="en-GB" sz="18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800" dirty="0"/>
              <a:t>Developmental delay in moral maturity and cognitive functioning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800" dirty="0"/>
              <a:t>Tend to operate at a concrete rather than abstract level of intellectual functioning</a:t>
            </a:r>
            <a:endParaRPr lang="en-US" sz="18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GB" sz="18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800" dirty="0"/>
              <a:t>Lack problem-solving skills; tend to act impulsively</a:t>
            </a:r>
          </a:p>
          <a:p>
            <a:pPr lvl="1" eaLnBrk="1" hangingPunct="1"/>
            <a:endParaRPr lang="en-GB" sz="1800" dirty="0"/>
          </a:p>
          <a:p>
            <a:pPr marL="0" indent="0">
              <a:buNone/>
            </a:pPr>
            <a:r>
              <a:rPr lang="en-GB" sz="1800" i="1" dirty="0"/>
              <a:t>Widiger and Corbitt (1995)</a:t>
            </a:r>
          </a:p>
          <a:p>
            <a:endParaRPr lang="en-GB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3.7% prevalence, mainly situated among younger people – few people over 45 years</a:t>
            </a:r>
            <a:endParaRPr lang="en-US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Biological Explanations for ASB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ln>
            <a:noFill/>
          </a:ln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i="1" dirty="0"/>
              <a:t>Genes and family studies</a:t>
            </a:r>
          </a:p>
          <a:p>
            <a:pPr eaLnBrk="1" hangingPunct="1">
              <a:lnSpc>
                <a:spcPct val="90000"/>
              </a:lnSpc>
            </a:pPr>
            <a:endParaRPr lang="en-GB" dirty="0"/>
          </a:p>
          <a:p>
            <a:pPr marL="0" indent="0">
              <a:lnSpc>
                <a:spcPct val="90000"/>
              </a:lnSpc>
              <a:buNone/>
            </a:pPr>
            <a:r>
              <a:rPr lang="en-GB" dirty="0"/>
              <a:t>Cadoret (1982): 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Rates of antisocial behaviour higher among adopted adolescent females with biological relative who engaged in antisocial behaviour than a matched group of adolescents</a:t>
            </a:r>
          </a:p>
          <a:p>
            <a:pPr lvl="2" eaLnBrk="1" hangingPunct="1">
              <a:lnSpc>
                <a:spcPct val="90000"/>
              </a:lnSpc>
            </a:pPr>
            <a:endParaRPr lang="en-GB" dirty="0"/>
          </a:p>
          <a:p>
            <a:pPr marL="0" indent="0">
              <a:lnSpc>
                <a:spcPct val="90000"/>
              </a:lnSpc>
              <a:buNone/>
            </a:pPr>
            <a:endParaRPr lang="en-GB" dirty="0"/>
          </a:p>
          <a:p>
            <a:pPr marL="0" indent="0">
              <a:lnSpc>
                <a:spcPct val="90000"/>
              </a:lnSpc>
              <a:buNone/>
            </a:pPr>
            <a:r>
              <a:rPr lang="en-GB" dirty="0"/>
              <a:t>Blonigen et al. (2005): 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Genetic risk for fearless dominance and impulsive antisociality</a:t>
            </a:r>
          </a:p>
          <a:p>
            <a:pPr>
              <a:lnSpc>
                <a:spcPct val="90000"/>
              </a:lnSpc>
            </a:pPr>
            <a:r>
              <a:rPr lang="en-US" dirty="0"/>
              <a:t>Additional risk if in ‘adverse’ environment</a:t>
            </a:r>
            <a:endParaRPr lang="en-GB" dirty="0"/>
          </a:p>
          <a:p>
            <a:pPr eaLnBrk="1" hangingPunct="1">
              <a:lnSpc>
                <a:spcPct val="90000"/>
              </a:lnSpc>
            </a:pPr>
            <a:endParaRPr lang="en-GB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34D77F7-CF7D-4FFE-8BA3-4BD251926C6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i="1" dirty="0"/>
              <a:t>Genes neurotransmitter models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Moul et al. (2013):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Low levels of serotonin linked to callous-unemotional traits in antisocial boys aged 3–16 years</a:t>
            </a:r>
          </a:p>
          <a:p>
            <a:r>
              <a:rPr lang="en-GB" dirty="0"/>
              <a:t>Associated with polymorphisms from the serotonin 1b receptor gene (HTR1B) and 2a receptor gene (HTR2A)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Siegel and Crockett (2013):</a:t>
            </a:r>
          </a:p>
          <a:p>
            <a:endParaRPr lang="en-GB" dirty="0"/>
          </a:p>
          <a:p>
            <a:r>
              <a:rPr lang="en-GB" dirty="0"/>
              <a:t>Low serotonin levels in anterior cingulate cortex, ventromedial prefrontal cortex, amygdala and striatum, associated with impaired moral judgement </a:t>
            </a:r>
          </a:p>
          <a:p>
            <a:r>
              <a:rPr lang="en-GB" dirty="0"/>
              <a:t>Genetically mediated through serotonin-metabolism related genes (5-HTTLPR; Yang et al. 209)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Socio-cultural Factors for ASB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457200" lvl="1" indent="0" eaLnBrk="1" hangingPunct="1">
              <a:buNone/>
            </a:pPr>
            <a:r>
              <a:rPr lang="en-GB" dirty="0"/>
              <a:t>Henry et al. (2001</a:t>
            </a:r>
            <a:r>
              <a:rPr lang="en-US" dirty="0"/>
              <a:t>):</a:t>
            </a:r>
          </a:p>
          <a:p>
            <a:pPr lvl="2" eaLnBrk="1" hangingPunct="1"/>
            <a:r>
              <a:rPr lang="en-GB" dirty="0"/>
              <a:t>Emotional closeness within the family and poor parenting at 12 years predictive of violence and delinquency at the age of 17</a:t>
            </a:r>
            <a:endParaRPr lang="en-US" dirty="0"/>
          </a:p>
          <a:p>
            <a:pPr lvl="2" eaLnBrk="1" hangingPunct="1"/>
            <a:endParaRPr lang="en-US" dirty="0"/>
          </a:p>
          <a:p>
            <a:pPr marL="457200" lvl="1" indent="0" eaLnBrk="1" hangingPunct="1">
              <a:buNone/>
            </a:pPr>
            <a:r>
              <a:rPr lang="en-GB" dirty="0"/>
              <a:t>Farrington (2000</a:t>
            </a:r>
            <a:r>
              <a:rPr lang="en-US" dirty="0"/>
              <a:t>), diagnosis by 40 years: </a:t>
            </a:r>
          </a:p>
          <a:p>
            <a:pPr lvl="2"/>
            <a:r>
              <a:rPr lang="en-GB" dirty="0"/>
              <a:t>Convicted parent, large family size, low intelligence or school attainment, a young mother and disrupted family</a:t>
            </a:r>
            <a:endParaRPr lang="en-US" dirty="0"/>
          </a:p>
          <a:p>
            <a:pPr lvl="1" eaLnBrk="1" hangingPunct="1"/>
            <a:endParaRPr lang="en-GB" dirty="0"/>
          </a:p>
          <a:p>
            <a:pPr marL="457200" lvl="1" indent="0">
              <a:buNone/>
            </a:pPr>
            <a:r>
              <a:rPr lang="en-GB" dirty="0"/>
              <a:t>Eamon and Mulder (2005):</a:t>
            </a:r>
          </a:p>
          <a:p>
            <a:pPr lvl="2"/>
            <a:r>
              <a:rPr lang="en-GB" dirty="0"/>
              <a:t>Impoverished neighbourhood and school environments, exposure to deviant peer pressure, and parenting practices involving physical punishment and excessive monitoring of behaviour by their mothers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F6DED8-EB58-4A24-9FC3-D0F045BE4A6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Borduin (1999):</a:t>
            </a:r>
          </a:p>
          <a:p>
            <a:endParaRPr lang="en-GB" dirty="0"/>
          </a:p>
          <a:p>
            <a:r>
              <a:rPr lang="en-GB" i="1" dirty="0"/>
              <a:t>Peer relations – </a:t>
            </a:r>
            <a:r>
              <a:rPr lang="en-GB" dirty="0"/>
              <a:t>high involvement with deviant peers, poor social skills, low involvement with pro-social peers</a:t>
            </a:r>
          </a:p>
          <a:p>
            <a:endParaRPr lang="en-GB" dirty="0"/>
          </a:p>
          <a:p>
            <a:r>
              <a:rPr lang="en-GB" i="1" dirty="0"/>
              <a:t>School factors – </a:t>
            </a:r>
            <a:r>
              <a:rPr lang="en-GB" dirty="0"/>
              <a:t>poor academic performance, dropout, low commitment to education, poor academic quality and weak structure of school</a:t>
            </a:r>
          </a:p>
          <a:p>
            <a:endParaRPr lang="en-GB" dirty="0"/>
          </a:p>
          <a:p>
            <a:r>
              <a:rPr lang="en-GB" i="1" dirty="0"/>
              <a:t>Neighbourhood and community – </a:t>
            </a:r>
            <a:r>
              <a:rPr lang="en-GB" dirty="0"/>
              <a:t>criminal subculture, low organizational participation among residents, low social support and high mobility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Cognitive Models of ASB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en-GB" dirty="0"/>
              <a:t>Lopez and Emmer (2002), aggression as an effective and appropriate response to threat</a:t>
            </a:r>
            <a:r>
              <a:rPr lang="en-US" dirty="0"/>
              <a:t>.</a:t>
            </a:r>
          </a:p>
          <a:p>
            <a:pPr eaLnBrk="1" hangingPunct="1"/>
            <a:endParaRPr lang="en-GB" dirty="0"/>
          </a:p>
          <a:p>
            <a:pPr marL="0" indent="0" eaLnBrk="1" hangingPunct="1">
              <a:buNone/>
            </a:pPr>
            <a:r>
              <a:rPr lang="en-GB" dirty="0"/>
              <a:t>Vernberg et al. (1999), three key beliefs:</a:t>
            </a:r>
          </a:p>
          <a:p>
            <a:pPr marL="1257300" lvl="2" indent="-342900" eaLnBrk="1" hangingPunct="1">
              <a:buFont typeface="+mj-lt"/>
              <a:buAutoNum type="arabicPeriod"/>
            </a:pPr>
            <a:r>
              <a:rPr lang="en-GB" dirty="0"/>
              <a:t>Aggression is legitimate and warranted</a:t>
            </a:r>
            <a:r>
              <a:rPr lang="en-US" dirty="0"/>
              <a:t> </a:t>
            </a:r>
          </a:p>
          <a:p>
            <a:pPr marL="1257300" lvl="2" indent="-342900" eaLnBrk="1" hangingPunct="1">
              <a:buFont typeface="+mj-lt"/>
              <a:buAutoNum type="arabicPeriod"/>
            </a:pPr>
            <a:r>
              <a:rPr lang="en-GB" dirty="0"/>
              <a:t>Aggression enhances power and esteem</a:t>
            </a:r>
            <a:r>
              <a:rPr lang="en-US" dirty="0"/>
              <a:t> 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dirty="0"/>
              <a:t>One should not intervene in fights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dirty="0"/>
              <a:t>Liau et al. (1998):</a:t>
            </a:r>
          </a:p>
          <a:p>
            <a:r>
              <a:rPr lang="en-GB" dirty="0"/>
              <a:t>Overt behaviour – ‘People need to be roughed up once in a while’</a:t>
            </a:r>
          </a:p>
          <a:p>
            <a:r>
              <a:rPr lang="en-GB" dirty="0"/>
              <a:t>Covert behaviour – if someone is careless enough to lose a wallet, they deserve to have it stolen’</a:t>
            </a:r>
          </a:p>
          <a:p>
            <a:pPr lvl="2" eaLnBrk="1" hangingPunct="1"/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6E857A-D377-413C-BA0B-67670757CA4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Beck et al. (1990):</a:t>
            </a:r>
          </a:p>
          <a:p>
            <a:endParaRPr lang="en-GB" dirty="0"/>
          </a:p>
          <a:p>
            <a:r>
              <a:rPr lang="en-GB" dirty="0"/>
              <a:t>Force or cunning is the best way to get things done</a:t>
            </a:r>
          </a:p>
          <a:p>
            <a:r>
              <a:rPr lang="en-GB" dirty="0"/>
              <a:t>We live in a jungle and the strong person is the one who survives</a:t>
            </a:r>
          </a:p>
          <a:p>
            <a:r>
              <a:rPr lang="en-GB" dirty="0"/>
              <a:t>People will get at me if I don’t get them first</a:t>
            </a:r>
          </a:p>
          <a:p>
            <a:r>
              <a:rPr lang="en-GB" dirty="0"/>
              <a:t>I have been unfairly treated and am entitled to get my fair share by whatever means I can</a:t>
            </a:r>
          </a:p>
          <a:p>
            <a:r>
              <a:rPr lang="en-GB" dirty="0"/>
              <a:t>If people can't take care of themselves, that’s their problem </a:t>
            </a: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Neurology of Psychopathy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i="1" dirty="0"/>
              <a:t>Birbaumer et al. (2005)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Participants received painful pressure following presentation of various stimuli.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/>
          </a:p>
          <a:p>
            <a:pPr marL="628650" lvl="1" indent="-287338">
              <a:buFont typeface="Arial" panose="020B0604020202020204" pitchFamily="34" charset="0"/>
              <a:buChar char="•"/>
            </a:pPr>
            <a:r>
              <a:rPr lang="en-GB" dirty="0"/>
              <a:t>‘Normal’ participants:</a:t>
            </a:r>
          </a:p>
          <a:p>
            <a:pPr marL="895350" lvl="2" indent="-180975">
              <a:buFont typeface="Courier New" panose="02070309020205020404" pitchFamily="49" charset="0"/>
              <a:buChar char="o"/>
            </a:pPr>
            <a:r>
              <a:rPr lang="en-GB" dirty="0"/>
              <a:t>Learned to expect pain, reported some anxiety about these expectations, and developed a conditioned ‘pain’ response to these stimuli – evident through increased sweat gland activity when presented with the stimuli</a:t>
            </a:r>
          </a:p>
          <a:p>
            <a:pPr marL="895350" lvl="2" indent="-180975">
              <a:buFont typeface="Courier New" panose="02070309020205020404" pitchFamily="49" charset="0"/>
              <a:buChar char="o"/>
            </a:pPr>
            <a:r>
              <a:rPr lang="en-GB" dirty="0"/>
              <a:t>During the acquisition phase of the study, they showed enhanced differential activation in the limbic-prefrontal circuit (amygdala, orbitofrontal cortex, insula and anterior cingulate)</a:t>
            </a:r>
          </a:p>
          <a:p>
            <a:pPr lvl="1"/>
            <a:endParaRPr lang="en-GB" dirty="0"/>
          </a:p>
          <a:p>
            <a:pPr marL="628650" lvl="1" indent="-287338">
              <a:buFont typeface="Arial" panose="020B0604020202020204" pitchFamily="34" charset="0"/>
              <a:buChar char="•"/>
            </a:pPr>
            <a:r>
              <a:rPr lang="en-GB" dirty="0"/>
              <a:t>Psychopaths:</a:t>
            </a:r>
          </a:p>
          <a:p>
            <a:pPr marL="852488" lvl="2" indent="-234950">
              <a:buFont typeface="Courier New" panose="02070309020205020404" pitchFamily="49" charset="0"/>
              <a:buChar char="o"/>
            </a:pPr>
            <a:r>
              <a:rPr lang="en-GB" dirty="0"/>
              <a:t>No significant activity in limbic-prefrontal circuit, failed to show any conditioned ‘pain’ response and reported no anxiety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163229-BD9C-4649-B361-83F909C91DB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i="1" dirty="0"/>
              <a:t>Kiehl et al. (2001), affective memory task</a:t>
            </a:r>
          </a:p>
          <a:p>
            <a:endParaRPr lang="en-GB" dirty="0"/>
          </a:p>
          <a:p>
            <a:r>
              <a:rPr lang="en-GB" dirty="0"/>
              <a:t>Rehearse and remember lists of neutral or negative emotional words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Identify words in later recognition task</a:t>
            </a:r>
          </a:p>
          <a:p>
            <a:endParaRPr lang="en-GB" dirty="0"/>
          </a:p>
          <a:p>
            <a:r>
              <a:rPr lang="en-GB" dirty="0"/>
              <a:t>Brain imaging when processing emotional information</a:t>
            </a:r>
          </a:p>
          <a:p>
            <a:endParaRPr lang="en-GB" dirty="0"/>
          </a:p>
          <a:p>
            <a:r>
              <a:rPr lang="en-GB" dirty="0"/>
              <a:t>Psychopaths compared to typicals:</a:t>
            </a:r>
          </a:p>
          <a:p>
            <a:pPr marL="533400" lvl="1" indent="-288925">
              <a:buFont typeface="Courier New" panose="02070309020205020404" pitchFamily="49" charset="0"/>
              <a:buChar char="o"/>
            </a:pPr>
            <a:r>
              <a:rPr lang="en-GB" dirty="0"/>
              <a:t>Less activity within limbic system</a:t>
            </a:r>
          </a:p>
          <a:p>
            <a:pPr marL="533400" lvl="1" indent="-288925">
              <a:buFont typeface="Courier New" panose="02070309020205020404" pitchFamily="49" charset="0"/>
              <a:buChar char="o"/>
            </a:pPr>
            <a:r>
              <a:rPr lang="en-GB" dirty="0"/>
              <a:t>More activity within frontal lobe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300" dirty="0">
                <a:latin typeface="Calibri Light" panose="020F0302020204030204" pitchFamily="34" charset="0"/>
                <a:cs typeface="Calibri Light" panose="020F0302020204030204" pitchFamily="34" charset="0"/>
              </a:rPr>
              <a:t>Can We Treat Antisocial Behaviour?</a:t>
            </a:r>
            <a:endParaRPr lang="en-US" sz="3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Boot camp does not work</a:t>
            </a:r>
          </a:p>
          <a:p>
            <a:pPr lvl="2" eaLnBrk="1" hangingPunct="1"/>
            <a:endParaRPr lang="en-GB" dirty="0"/>
          </a:p>
          <a:p>
            <a:pPr marL="0" indent="0">
              <a:buNone/>
            </a:pPr>
            <a:r>
              <a:rPr lang="en-GB" dirty="0"/>
              <a:t>Borduin (1999), soft liberal approach:</a:t>
            </a:r>
          </a:p>
          <a:p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Multi-systemic, family-based approach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Improve parenting skills, reduce levels of stress in household, reward children for progress in school, etc.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Peer-oriented interventions to increase pro-social engagement; sanctions if went with antisocial peers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Taught problem-solving skills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Lasts up to five months, one session per day – one per week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EC9659-376E-4CB0-8AA1-78A632C91E6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Henggeler et al. (1992): </a:t>
            </a:r>
          </a:p>
          <a:p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Significantly improved family and peer relationships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Bourdoin et al. (1995), four-year recidivism rate:</a:t>
            </a:r>
          </a:p>
          <a:p>
            <a:endParaRPr lang="en-GB" dirty="0"/>
          </a:p>
          <a:p>
            <a:pPr marL="914400" lvl="2" indent="0">
              <a:buNone/>
            </a:pPr>
            <a:r>
              <a:rPr lang="en-GB" dirty="0"/>
              <a:t>Control 		= 47%</a:t>
            </a:r>
          </a:p>
          <a:p>
            <a:pPr marL="914400" lvl="2" indent="0">
              <a:buNone/>
            </a:pPr>
            <a:r>
              <a:rPr lang="en-GB" dirty="0"/>
              <a:t>Intervention	= 21%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Nock and Kazdin (2005), ‘participation enhancement intervention’:</a:t>
            </a:r>
          </a:p>
          <a:p>
            <a:pPr marL="0" indent="0">
              <a:buNone/>
            </a:pP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4–45-minute motivational interview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increased participation.</a:t>
            </a: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C31007B-A76D-4FF3-95F4-4A4380F875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</TotalTime>
  <Words>1749</Words>
  <Application>Microsoft Office PowerPoint</Application>
  <PresentationFormat>On-screen Show (4:3)</PresentationFormat>
  <Paragraphs>245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Courier New</vt:lpstr>
      <vt:lpstr>Calibri Light</vt:lpstr>
      <vt:lpstr>Segoe UI</vt:lpstr>
      <vt:lpstr>Calibri</vt:lpstr>
      <vt:lpstr>Arial</vt:lpstr>
      <vt:lpstr>Office Theme</vt:lpstr>
      <vt:lpstr>Antisocial Personality and Psychopathy</vt:lpstr>
      <vt:lpstr>DSM-5: Antisocial Behaviour  and Psychopathy</vt:lpstr>
      <vt:lpstr>Antisocial Behaviour is not  Psychopathy (Hare)</vt:lpstr>
      <vt:lpstr>Antisocial Behaviour</vt:lpstr>
      <vt:lpstr>Biological Explanations for ASB</vt:lpstr>
      <vt:lpstr>Socio-cultural Factors for ASB</vt:lpstr>
      <vt:lpstr>Cognitive Models of ASB</vt:lpstr>
      <vt:lpstr>The Neurology of Psychopathy</vt:lpstr>
      <vt:lpstr>Can We Treat Antisocial Behaviour?</vt:lpstr>
      <vt:lpstr>Early UK Intervention </vt:lpstr>
      <vt:lpstr>More Early UK Intervention </vt:lpstr>
      <vt:lpstr>More Early UK Intervention </vt:lpstr>
      <vt:lpstr>Treating Psychopathy</vt:lpstr>
      <vt:lpstr>Treating Psychopathy:  Therapeutic Communities</vt:lpstr>
      <vt:lpstr>Cognitive Behavioural Interventions</vt:lpstr>
      <vt:lpstr>So, How Do We Treat Psychopaths?</vt:lpstr>
      <vt:lpstr>Wong and Hare’s Approach</vt:lpstr>
    </vt:vector>
  </TitlesOfParts>
  <Company>Swansea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Antisocial personality and psychopathy</dc:title>
  <dc:creator>psbennpd</dc:creator>
  <cp:lastModifiedBy>Heathcock, Clara</cp:lastModifiedBy>
  <cp:revision>49</cp:revision>
  <dcterms:created xsi:type="dcterms:W3CDTF">2010-08-25T10:02:23Z</dcterms:created>
  <dcterms:modified xsi:type="dcterms:W3CDTF">2021-03-15T10:57:28Z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TC101857273</vt:lpwstr>
  </property>
</Properties>
</file>