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62" r:id="rId5"/>
    <p:sldId id="259" r:id="rId6"/>
    <p:sldId id="263" r:id="rId7"/>
    <p:sldId id="282" r:id="rId8"/>
    <p:sldId id="279" r:id="rId9"/>
    <p:sldId id="267" r:id="rId10"/>
    <p:sldId id="274" r:id="rId11"/>
    <p:sldId id="27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ABFFD760-0F16-4A21-9713-0A4B41338087}"/>
    <pc:docChg chg="custSel modSld">
      <pc:chgData name="Paul Bennett" userId="33a34068dc46463b" providerId="LiveId" clId="{ABFFD760-0F16-4A21-9713-0A4B41338087}" dt="2021-03-03T10:26:14.792" v="4" actId="20577"/>
      <pc:docMkLst>
        <pc:docMk/>
      </pc:docMkLst>
      <pc:sldChg chg="modSp mod">
        <pc:chgData name="Paul Bennett" userId="33a34068dc46463b" providerId="LiveId" clId="{ABFFD760-0F16-4A21-9713-0A4B41338087}" dt="2021-03-03T10:26:14.792" v="4" actId="20577"/>
        <pc:sldMkLst>
          <pc:docMk/>
          <pc:sldMk cId="3743509272" sldId="267"/>
        </pc:sldMkLst>
        <pc:spChg chg="mod">
          <ac:chgData name="Paul Bennett" userId="33a34068dc46463b" providerId="LiveId" clId="{ABFFD760-0F16-4A21-9713-0A4B41338087}" dt="2021-03-03T10:26:14.792" v="4" actId="20577"/>
          <ac:spMkLst>
            <pc:docMk/>
            <pc:sldMk cId="3743509272" sldId="267"/>
            <ac:spMk id="3" creationId="{00000000-0000-0000-0000-000000000000}"/>
          </ac:spMkLst>
        </pc:spChg>
      </pc:sldChg>
      <pc:sldChg chg="delSp mod">
        <pc:chgData name="Paul Bennett" userId="33a34068dc46463b" providerId="LiveId" clId="{ABFFD760-0F16-4A21-9713-0A4B41338087}" dt="2021-03-03T10:24:09.555" v="0" actId="21"/>
        <pc:sldMkLst>
          <pc:docMk/>
          <pc:sldMk cId="1714870235" sldId="279"/>
        </pc:sldMkLst>
        <pc:spChg chg="del">
          <ac:chgData name="Paul Bennett" userId="33a34068dc46463b" providerId="LiveId" clId="{ABFFD760-0F16-4A21-9713-0A4B41338087}" dt="2021-03-03T10:24:09.555" v="0" actId="21"/>
          <ac:spMkLst>
            <pc:docMk/>
            <pc:sldMk cId="1714870235" sldId="279"/>
            <ac:spMk id="6" creationId="{3FD482B9-82C9-4D32-A830-50BB5E5EFD2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B9129-4E9C-4116-8E8E-16CA28FD889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D230A715-0F86-4CE9-9790-FCDD9E9489B3}"/>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83DA1A6-CCFA-4747-92B8-01CC675FB12D}"/>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5" name="Footer Placeholder 4">
            <a:extLst>
              <a:ext uri="{FF2B5EF4-FFF2-40B4-BE49-F238E27FC236}">
                <a16:creationId xmlns:a16="http://schemas.microsoft.com/office/drawing/2014/main" id="{8EE58D46-53D7-40F6-94D4-CDB30250E24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266747F-D6C4-49E0-84EB-E51C47DB5D99}"/>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2366948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99CE4-5372-43DB-92B0-1398F027F42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00AEA4-667D-4104-91BF-82C94B7C88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C68720-2A07-41CE-BBB0-A2693FAE5BB6}"/>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5" name="Footer Placeholder 4">
            <a:extLst>
              <a:ext uri="{FF2B5EF4-FFF2-40B4-BE49-F238E27FC236}">
                <a16:creationId xmlns:a16="http://schemas.microsoft.com/office/drawing/2014/main" id="{BF3DC149-E669-43E3-9E4A-C86F1F2C075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EE9C998-4ED3-479A-9FAE-C6F44B80551E}"/>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3787469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20D67B-05AF-4289-A76F-B2D334FEC7CE}"/>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1CA7D1-3BD9-4504-A35F-83F213D4ADCE}"/>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E427BB3-86AA-4763-AC07-0320FD870509}"/>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5" name="Footer Placeholder 4">
            <a:extLst>
              <a:ext uri="{FF2B5EF4-FFF2-40B4-BE49-F238E27FC236}">
                <a16:creationId xmlns:a16="http://schemas.microsoft.com/office/drawing/2014/main" id="{6186C1D7-3F6E-4F0C-8BDD-9F6A4EB3D0F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348EA77-4B2E-46AC-9105-BEDED5C38ABD}"/>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564832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06E9B-28ED-4A9C-89EA-71E6D2C74C87}"/>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6202F73-4DA2-4058-842B-39E5D0A47330}"/>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266D46BC-EC95-4781-913F-F9235FECA513}"/>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5" name="Footer Placeholder 4">
            <a:extLst>
              <a:ext uri="{FF2B5EF4-FFF2-40B4-BE49-F238E27FC236}">
                <a16:creationId xmlns:a16="http://schemas.microsoft.com/office/drawing/2014/main" id="{5F0AA5B9-58BF-46DF-8FB8-5A2F0CD07A7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4433702-A65D-4F9E-B514-84E230CA59BE}"/>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299546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09DA4-5F22-466C-AB24-295D14E4C702}"/>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68D06A5-FA12-4D62-BED8-E2BF16AEDD2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E39BE1-9FC5-47D3-ABF7-BF7A1B83AFBF}"/>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5" name="Footer Placeholder 4">
            <a:extLst>
              <a:ext uri="{FF2B5EF4-FFF2-40B4-BE49-F238E27FC236}">
                <a16:creationId xmlns:a16="http://schemas.microsoft.com/office/drawing/2014/main" id="{C73C1172-9CDE-42F8-B615-55D7824D49C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19754EE-53CB-40CE-A125-768199AF5526}"/>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2996900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87CA2-476B-489D-AE20-813E6956948D}"/>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6CFAC23E-363F-41AB-AA4F-D90F58EA0135}"/>
              </a:ext>
            </a:extLst>
          </p:cNvPr>
          <p:cNvSpPr>
            <a:spLocks noGrp="1"/>
          </p:cNvSpPr>
          <p:nvPr>
            <p:ph sz="half" idx="1"/>
          </p:nvPr>
        </p:nvSpPr>
        <p:spPr>
          <a:xfrm>
            <a:off x="628650" y="1825625"/>
            <a:ext cx="38862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7FB3A15F-D15E-4803-89DB-88CD98CB6540}"/>
              </a:ext>
            </a:extLst>
          </p:cNvPr>
          <p:cNvSpPr>
            <a:spLocks noGrp="1"/>
          </p:cNvSpPr>
          <p:nvPr>
            <p:ph sz="half" idx="2"/>
          </p:nvPr>
        </p:nvSpPr>
        <p:spPr>
          <a:xfrm>
            <a:off x="4629150" y="1825625"/>
            <a:ext cx="38862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E369A280-36BF-49BC-936D-7EE786A76D0F}"/>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6" name="Footer Placeholder 5">
            <a:extLst>
              <a:ext uri="{FF2B5EF4-FFF2-40B4-BE49-F238E27FC236}">
                <a16:creationId xmlns:a16="http://schemas.microsoft.com/office/drawing/2014/main" id="{40E7F00D-2B40-407A-8D64-85E97645901B}"/>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73393EA-59BB-4541-A94A-9BE0160E0CC8}"/>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1322774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E90C3-67F2-4A14-BDA5-06982B86C4E4}"/>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3973C40-95F5-4406-B381-E7AE1CB6043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9930CFA-DD32-4DD3-A54A-81F63B61A8F4}"/>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0D5559B-D84F-4332-A2F7-5ADD144EF297}"/>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6A082793-12D3-4EA0-89C8-0B6889BE0222}"/>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BB3C849-C3FB-49D8-A77E-D9992BEE32B5}"/>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8" name="Footer Placeholder 7">
            <a:extLst>
              <a:ext uri="{FF2B5EF4-FFF2-40B4-BE49-F238E27FC236}">
                <a16:creationId xmlns:a16="http://schemas.microsoft.com/office/drawing/2014/main" id="{76FA69A4-6964-427F-A37C-39CE45F17D6A}"/>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65E35423-8E36-4576-98DC-0D4D9889B76C}"/>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4195858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830D3-31B1-4807-B974-36B5FBB518A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6730AE-AB0C-4023-A867-D8DEFDE07C56}"/>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4" name="Footer Placeholder 3">
            <a:extLst>
              <a:ext uri="{FF2B5EF4-FFF2-40B4-BE49-F238E27FC236}">
                <a16:creationId xmlns:a16="http://schemas.microsoft.com/office/drawing/2014/main" id="{FAD86136-CA28-44A0-B57F-8F76512A7229}"/>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5FBAD08D-25EF-4515-B255-579394AE2D75}"/>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1390272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A8B0FE-620F-47FB-BD04-8060E2C1E5B2}"/>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3" name="Footer Placeholder 2">
            <a:extLst>
              <a:ext uri="{FF2B5EF4-FFF2-40B4-BE49-F238E27FC236}">
                <a16:creationId xmlns:a16="http://schemas.microsoft.com/office/drawing/2014/main" id="{81417A71-AFF9-4266-BB67-0514FAEEA928}"/>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A8E26DE7-8E87-468C-8751-F41D91B27020}"/>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2673626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FF242-6945-4107-A629-3922F973AB4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81C2A83-F7D2-44D3-9B07-088EBDF221B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A55A117-49BB-43D3-85B3-2668A44D796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77FA8CA-9CAE-41AD-AAAE-73739B078D2E}"/>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6" name="Footer Placeholder 5">
            <a:extLst>
              <a:ext uri="{FF2B5EF4-FFF2-40B4-BE49-F238E27FC236}">
                <a16:creationId xmlns:a16="http://schemas.microsoft.com/office/drawing/2014/main" id="{67C96B80-892C-4DCC-B03C-DF534A3E1CE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A07BE05-29A1-4546-9F6A-9FFD68124F62}"/>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1784669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FEA6C-3BEA-4105-BAFD-A0D5586D2FC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646CF8-D60F-4DC6-B3C8-A5FA3BAE4A6B}"/>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a:extLst>
              <a:ext uri="{FF2B5EF4-FFF2-40B4-BE49-F238E27FC236}">
                <a16:creationId xmlns:a16="http://schemas.microsoft.com/office/drawing/2014/main" id="{0D756E36-71F3-4AA3-A183-6FDEF89BF30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464F1AAE-B52F-433D-9A68-1DB2D6A26ECE}"/>
              </a:ext>
            </a:extLst>
          </p:cNvPr>
          <p:cNvSpPr>
            <a:spLocks noGrp="1"/>
          </p:cNvSpPr>
          <p:nvPr>
            <p:ph type="dt" sz="half" idx="10"/>
          </p:nvPr>
        </p:nvSpPr>
        <p:spPr/>
        <p:txBody>
          <a:bodyPr/>
          <a:lstStyle/>
          <a:p>
            <a:fld id="{71120D1C-26FA-497B-B64C-29ABDD3C0690}" type="datetimeFigureOut">
              <a:rPr lang="en-GB" smtClean="0"/>
              <a:pPr/>
              <a:t>11/03/2021</a:t>
            </a:fld>
            <a:endParaRPr lang="en-GB" dirty="0"/>
          </a:p>
        </p:txBody>
      </p:sp>
      <p:sp>
        <p:nvSpPr>
          <p:cNvPr id="6" name="Footer Placeholder 5">
            <a:extLst>
              <a:ext uri="{FF2B5EF4-FFF2-40B4-BE49-F238E27FC236}">
                <a16:creationId xmlns:a16="http://schemas.microsoft.com/office/drawing/2014/main" id="{BB5FB838-CEDA-4382-B6DF-AB9A49D2DAF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94F3E11-F553-4449-965E-17589A70C080}"/>
              </a:ext>
            </a:extLst>
          </p:cNvPr>
          <p:cNvSpPr>
            <a:spLocks noGrp="1"/>
          </p:cNvSpPr>
          <p:nvPr>
            <p:ph type="sldNum" sz="quarter" idx="12"/>
          </p:nvPr>
        </p:nvSpPr>
        <p:spPr/>
        <p:txBody>
          <a:bodyPr/>
          <a:lstStyle/>
          <a:p>
            <a:fld id="{DE81CE83-8308-4A86-8C1D-7A67FE0377D5}" type="slidenum">
              <a:rPr lang="en-GB" smtClean="0"/>
              <a:pPr/>
              <a:t>‹#›</a:t>
            </a:fld>
            <a:endParaRPr lang="en-GB" dirty="0"/>
          </a:p>
        </p:txBody>
      </p:sp>
    </p:spTree>
    <p:extLst>
      <p:ext uri="{BB962C8B-B14F-4D97-AF65-F5344CB8AC3E}">
        <p14:creationId xmlns:p14="http://schemas.microsoft.com/office/powerpoint/2010/main" val="1658298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148A9B-D5F9-41BE-95AB-6D4D25E6EC9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22CD22-BF46-4CE8-A123-E346D5DE123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07FABC-0CE1-42F2-A71F-02F7A1CB271E}"/>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1120D1C-26FA-497B-B64C-29ABDD3C0690}" type="datetimeFigureOut">
              <a:rPr lang="en-GB" smtClean="0"/>
              <a:pPr/>
              <a:t>11/03/2021</a:t>
            </a:fld>
            <a:endParaRPr lang="en-GB" dirty="0"/>
          </a:p>
        </p:txBody>
      </p:sp>
      <p:sp>
        <p:nvSpPr>
          <p:cNvPr id="5" name="Footer Placeholder 4">
            <a:extLst>
              <a:ext uri="{FF2B5EF4-FFF2-40B4-BE49-F238E27FC236}">
                <a16:creationId xmlns:a16="http://schemas.microsoft.com/office/drawing/2014/main" id="{D37EBAC6-8A6B-4C65-8EFC-26DBC229A5A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3A32FD0B-9067-45AA-AB6D-108BF9F4BB1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E81CE83-8308-4A86-8C1D-7A67FE0377D5}" type="slidenum">
              <a:rPr lang="en-GB" smtClean="0"/>
              <a:pPr/>
              <a:t>‹#›</a:t>
            </a:fld>
            <a:endParaRPr lang="en-GB" dirty="0"/>
          </a:p>
        </p:txBody>
      </p:sp>
      <p:pic>
        <p:nvPicPr>
          <p:cNvPr id="7" name="Picture 6">
            <a:extLst>
              <a:ext uri="{FF2B5EF4-FFF2-40B4-BE49-F238E27FC236}">
                <a16:creationId xmlns:a16="http://schemas.microsoft.com/office/drawing/2014/main" id="{4E9D2288-B1AE-4144-8F37-B8A1AB085ED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668343" y="0"/>
            <a:ext cx="1447583" cy="1440590"/>
          </a:xfrm>
          <a:prstGeom prst="rect">
            <a:avLst/>
          </a:prstGeom>
        </p:spPr>
      </p:pic>
    </p:spTree>
    <p:extLst>
      <p:ext uri="{BB962C8B-B14F-4D97-AF65-F5344CB8AC3E}">
        <p14:creationId xmlns:p14="http://schemas.microsoft.com/office/powerpoint/2010/main" val="67418772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Bulimia Nervosa</a:t>
            </a:r>
          </a:p>
        </p:txBody>
      </p:sp>
    </p:spTree>
    <p:extLst>
      <p:ext uri="{BB962C8B-B14F-4D97-AF65-F5344CB8AC3E}">
        <p14:creationId xmlns:p14="http://schemas.microsoft.com/office/powerpoint/2010/main" val="3462220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0"/>
            <a:ext cx="7886700" cy="1325563"/>
          </a:xfrm>
        </p:spPr>
        <p:txBody>
          <a:bodyPr>
            <a:normAutofit/>
          </a:bodyPr>
          <a:lstStyle/>
          <a:p>
            <a:r>
              <a:rPr lang="en-GB" sz="3300" dirty="0"/>
              <a:t>Treating Bulimia (Fairburn)</a:t>
            </a:r>
          </a:p>
        </p:txBody>
      </p:sp>
      <p:sp>
        <p:nvSpPr>
          <p:cNvPr id="4" name="Content Placeholder 3"/>
          <p:cNvSpPr>
            <a:spLocks noGrp="1"/>
          </p:cNvSpPr>
          <p:nvPr>
            <p:ph sz="half" idx="1"/>
          </p:nvPr>
        </p:nvSpPr>
        <p:spPr>
          <a:xfrm>
            <a:off x="384561" y="1263036"/>
            <a:ext cx="4176464" cy="5445224"/>
          </a:xfrm>
        </p:spPr>
        <p:txBody>
          <a:bodyPr>
            <a:noAutofit/>
          </a:bodyPr>
          <a:lstStyle/>
          <a:p>
            <a:pPr marL="0" indent="0">
              <a:buNone/>
            </a:pPr>
            <a:r>
              <a:rPr lang="en-GB" i="1" dirty="0"/>
              <a:t>T</a:t>
            </a:r>
            <a:r>
              <a:rPr lang="en-GB" i="1" dirty="0">
                <a:effectLst/>
                <a:ea typeface="Times New Roman"/>
                <a:cs typeface="Times New Roman"/>
              </a:rPr>
              <a:t>hree-stage approach:</a:t>
            </a:r>
          </a:p>
          <a:p>
            <a:pPr marL="0" indent="0">
              <a:buNone/>
            </a:pPr>
            <a:r>
              <a:rPr lang="en-GB" dirty="0"/>
              <a:t>Stage 1</a:t>
            </a:r>
            <a:endParaRPr lang="en-GB" dirty="0">
              <a:cs typeface="Times New Roman"/>
            </a:endParaRPr>
          </a:p>
          <a:p>
            <a:r>
              <a:rPr lang="en-GB" dirty="0"/>
              <a:t>Replace binge eating with regular eating, incl. snacks: none followed by vomiting or other compensatory behaviours</a:t>
            </a:r>
          </a:p>
          <a:p>
            <a:pPr marL="447675" lvl="2" indent="-223838">
              <a:buFont typeface="Courier New" panose="02070309020205020404" pitchFamily="49" charset="0"/>
              <a:buChar char="o"/>
            </a:pPr>
            <a:r>
              <a:rPr lang="en-GB" dirty="0"/>
              <a:t>Distracting activities, such as having a bath or contacting friends, can be used to minimize risk of bingeing</a:t>
            </a:r>
          </a:p>
          <a:p>
            <a:pPr marL="447675" lvl="2" indent="-223838">
              <a:buFont typeface="Courier New" panose="02070309020205020404" pitchFamily="49" charset="0"/>
              <a:buChar char="o"/>
            </a:pPr>
            <a:r>
              <a:rPr lang="en-GB" dirty="0"/>
              <a:t>Once regular meals are established, the desire to vomit may reduce naturally. If this remains problematic, continued use of these inhibitory behaviours for an hour or so after eating may be necessary.</a:t>
            </a:r>
          </a:p>
          <a:p>
            <a:r>
              <a:rPr lang="en-GB" dirty="0"/>
              <a:t>Laxative and diuretic use stopped, possibly with phased withdrawal. Knowledge that these strategies do not prevent food absorption aids this process.</a:t>
            </a:r>
          </a:p>
          <a:p>
            <a:r>
              <a:rPr lang="en-GB" dirty="0"/>
              <a:t>Towards the end of this phase, therapy sessions may involve both the client and key friends or relatives, with the intention of establishing an environment that will support behavioural change</a:t>
            </a:r>
          </a:p>
        </p:txBody>
      </p:sp>
      <p:sp>
        <p:nvSpPr>
          <p:cNvPr id="2" name="Content Placeholder 1">
            <a:extLst>
              <a:ext uri="{FF2B5EF4-FFF2-40B4-BE49-F238E27FC236}">
                <a16:creationId xmlns:a16="http://schemas.microsoft.com/office/drawing/2014/main" id="{AE9946CC-61DD-4271-8689-BEE5A830F4EF}"/>
              </a:ext>
            </a:extLst>
          </p:cNvPr>
          <p:cNvSpPr>
            <a:spLocks noGrp="1"/>
          </p:cNvSpPr>
          <p:nvPr>
            <p:ph sz="half" idx="2"/>
          </p:nvPr>
        </p:nvSpPr>
        <p:spPr>
          <a:xfrm>
            <a:off x="4852029" y="1403397"/>
            <a:ext cx="3886200" cy="5193955"/>
          </a:xfrm>
        </p:spPr>
        <p:txBody>
          <a:bodyPr>
            <a:normAutofit/>
          </a:bodyPr>
          <a:lstStyle/>
          <a:p>
            <a:pPr marL="0" indent="0">
              <a:buNone/>
            </a:pPr>
            <a:r>
              <a:rPr lang="en-GB" dirty="0"/>
              <a:t>Stage 2</a:t>
            </a:r>
          </a:p>
          <a:p>
            <a:r>
              <a:rPr lang="en-GB" dirty="0"/>
              <a:t>Using both behavioural and cognitive procedures to counter concerns about shape and weight, and other cognitive distortions</a:t>
            </a:r>
          </a:p>
          <a:p>
            <a:r>
              <a:rPr lang="en-GB" dirty="0"/>
              <a:t>Behavioural interventions may involve eating previously avoided types of food and, where necessary, increasing energy intake. May involve working up a hierarchy.</a:t>
            </a:r>
          </a:p>
          <a:p>
            <a:r>
              <a:rPr lang="en-GB" dirty="0"/>
              <a:t>Identify negative assumptions about shape and weight, and use cognitive challenge techniques</a:t>
            </a:r>
          </a:p>
          <a:p>
            <a:r>
              <a:rPr lang="en-GB" dirty="0"/>
              <a:t>Behavioural hypothesis testing: gradual introduction of previously avoided and feared behaviours, including exposing body shape through wearing tight clothing</a:t>
            </a:r>
          </a:p>
          <a:p>
            <a:endParaRPr lang="en-GB" dirty="0"/>
          </a:p>
          <a:p>
            <a:pPr marL="0" indent="0">
              <a:buNone/>
            </a:pPr>
            <a:r>
              <a:rPr lang="en-GB" dirty="0"/>
              <a:t>Stage 3</a:t>
            </a:r>
          </a:p>
          <a:p>
            <a:r>
              <a:rPr lang="en-GB" dirty="0"/>
              <a:t>Maintenance and relapse prevention</a:t>
            </a:r>
          </a:p>
        </p:txBody>
      </p:sp>
    </p:spTree>
    <p:extLst>
      <p:ext uri="{BB962C8B-B14F-4D97-AF65-F5344CB8AC3E}">
        <p14:creationId xmlns:p14="http://schemas.microsoft.com/office/powerpoint/2010/main" val="2829479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7C4AF60-2596-48FE-8565-E36E87A6B1AC}"/>
              </a:ext>
            </a:extLst>
          </p:cNvPr>
          <p:cNvSpPr>
            <a:spLocks noGrp="1"/>
          </p:cNvSpPr>
          <p:nvPr>
            <p:ph type="title"/>
          </p:nvPr>
        </p:nvSpPr>
        <p:spPr/>
        <p:txBody>
          <a:bodyPr>
            <a:normAutofit/>
          </a:bodyPr>
          <a:lstStyle/>
          <a:p>
            <a:r>
              <a:rPr lang="en-GB" sz="3300" dirty="0"/>
              <a:t>Interventions</a:t>
            </a:r>
          </a:p>
        </p:txBody>
      </p:sp>
      <p:sp>
        <p:nvSpPr>
          <p:cNvPr id="3" name="Content Placeholder 2"/>
          <p:cNvSpPr>
            <a:spLocks noGrp="1"/>
          </p:cNvSpPr>
          <p:nvPr>
            <p:ph sz="half" idx="1"/>
          </p:nvPr>
        </p:nvSpPr>
        <p:spPr/>
        <p:txBody>
          <a:bodyPr>
            <a:normAutofit fontScale="92500" lnSpcReduction="10000"/>
          </a:bodyPr>
          <a:lstStyle/>
          <a:p>
            <a:pPr marL="0" indent="0">
              <a:buNone/>
            </a:pPr>
            <a:r>
              <a:rPr lang="en-GB" i="1" dirty="0"/>
              <a:t>Södersten et al. (2017):</a:t>
            </a:r>
          </a:p>
          <a:p>
            <a:pPr marL="0" indent="0">
              <a:buNone/>
            </a:pPr>
            <a:endParaRPr lang="en-GB" dirty="0"/>
          </a:p>
          <a:p>
            <a:pPr marL="0" indent="0">
              <a:buNone/>
            </a:pPr>
            <a:r>
              <a:rPr lang="en-GB" dirty="0"/>
              <a:t>Summary outcome of Fairburn approach:</a:t>
            </a:r>
          </a:p>
          <a:p>
            <a:pPr lvl="1"/>
            <a:r>
              <a:rPr lang="en-GB" dirty="0"/>
              <a:t>50% remission one year after treatment</a:t>
            </a:r>
          </a:p>
          <a:p>
            <a:pPr lvl="1"/>
            <a:r>
              <a:rPr lang="en-GB" dirty="0"/>
              <a:t>of these, 44% relapse in year following</a:t>
            </a:r>
          </a:p>
          <a:p>
            <a:pPr lvl="1"/>
            <a:r>
              <a:rPr lang="en-GB" dirty="0"/>
              <a:t>50% of those not in remission @ 1 year, remit in year following</a:t>
            </a:r>
          </a:p>
          <a:p>
            <a:pPr marL="0" indent="0">
              <a:buNone/>
            </a:pPr>
            <a:endParaRPr lang="en-GB" dirty="0"/>
          </a:p>
          <a:p>
            <a:pPr marL="0" indent="0">
              <a:buNone/>
            </a:pPr>
            <a:r>
              <a:rPr lang="en-GB" i="1" dirty="0"/>
              <a:t>Ljottson et al. (2007):</a:t>
            </a:r>
          </a:p>
          <a:p>
            <a:pPr marL="0" indent="0">
              <a:buNone/>
            </a:pPr>
            <a:endParaRPr lang="en-GB" dirty="0"/>
          </a:p>
          <a:p>
            <a:pPr marL="0" indent="0">
              <a:buNone/>
            </a:pPr>
            <a:r>
              <a:rPr lang="en-GB" dirty="0"/>
              <a:t>Internet-based intervention + email contact with therapist:</a:t>
            </a:r>
          </a:p>
          <a:p>
            <a:pPr marL="0" indent="0">
              <a:buNone/>
            </a:pPr>
            <a:endParaRPr lang="en-GB" dirty="0"/>
          </a:p>
          <a:p>
            <a:pPr marL="0" indent="0">
              <a:buNone/>
            </a:pPr>
            <a:r>
              <a:rPr lang="en-GB" dirty="0"/>
              <a:t>	46% of completers in remission </a:t>
            </a:r>
          </a:p>
          <a:p>
            <a:pPr marL="0" indent="0">
              <a:buNone/>
            </a:pPr>
            <a:r>
              <a:rPr lang="en-GB" dirty="0"/>
              <a:t>	37% starters in remission</a:t>
            </a:r>
          </a:p>
        </p:txBody>
      </p:sp>
      <p:sp>
        <p:nvSpPr>
          <p:cNvPr id="5" name="Content Placeholder 4">
            <a:extLst>
              <a:ext uri="{FF2B5EF4-FFF2-40B4-BE49-F238E27FC236}">
                <a16:creationId xmlns:a16="http://schemas.microsoft.com/office/drawing/2014/main" id="{278071C3-57B3-4D52-947F-D51A2D414A90}"/>
              </a:ext>
            </a:extLst>
          </p:cNvPr>
          <p:cNvSpPr>
            <a:spLocks noGrp="1"/>
          </p:cNvSpPr>
          <p:nvPr>
            <p:ph sz="half" idx="2"/>
          </p:nvPr>
        </p:nvSpPr>
        <p:spPr/>
        <p:txBody>
          <a:bodyPr>
            <a:normAutofit fontScale="92500" lnSpcReduction="10000"/>
          </a:bodyPr>
          <a:lstStyle/>
          <a:p>
            <a:pPr marL="0" indent="0">
              <a:buNone/>
            </a:pPr>
            <a:r>
              <a:rPr lang="en-GB" i="1" dirty="0"/>
              <a:t>Le Grange et al. (2007)</a:t>
            </a:r>
          </a:p>
          <a:p>
            <a:endParaRPr lang="en-GB" dirty="0"/>
          </a:p>
          <a:p>
            <a:pPr marL="0" indent="0">
              <a:buNone/>
            </a:pPr>
            <a:r>
              <a:rPr lang="en-GB" dirty="0"/>
              <a:t>Family therapy intervention involving 20 sessions in which:</a:t>
            </a:r>
          </a:p>
          <a:p>
            <a:endParaRPr lang="en-GB" dirty="0"/>
          </a:p>
          <a:p>
            <a:pPr lvl="1"/>
            <a:r>
              <a:rPr lang="en-GB" dirty="0"/>
              <a:t>Parents empowered to disrupt binge eating and control behaviours</a:t>
            </a:r>
          </a:p>
          <a:p>
            <a:pPr lvl="1"/>
            <a:r>
              <a:rPr lang="en-GB" dirty="0"/>
              <a:t>‘Externalize and separate the disordered behaviours from the affected adolescent in order to promote parental action and decrease adolescent resistance to their assistance’, and then hand back control over these behaviours to the adolescent</a:t>
            </a:r>
          </a:p>
          <a:p>
            <a:pPr lvl="1"/>
            <a:r>
              <a:rPr lang="en-GB" dirty="0"/>
              <a:t>By end of therapy, no longer binge-purging –</a:t>
            </a:r>
          </a:p>
          <a:p>
            <a:pPr marL="342900" lvl="1" indent="0">
              <a:buNone/>
            </a:pPr>
            <a:endParaRPr lang="en-GB" dirty="0"/>
          </a:p>
          <a:p>
            <a:pPr marL="342900" lvl="1" indent="0">
              <a:buNone/>
            </a:pPr>
            <a:r>
              <a:rPr lang="en-GB" dirty="0"/>
              <a:t>Family therapy		39%</a:t>
            </a:r>
          </a:p>
          <a:p>
            <a:pPr marL="342900" lvl="1" indent="0">
              <a:buNone/>
            </a:pPr>
            <a:r>
              <a:rPr lang="en-GB" dirty="0"/>
              <a:t>Supportive psychotherapy	18% </a:t>
            </a:r>
          </a:p>
          <a:p>
            <a:endParaRPr lang="en-GB" dirty="0"/>
          </a:p>
          <a:p>
            <a:endParaRPr lang="en-GB" dirty="0"/>
          </a:p>
        </p:txBody>
      </p:sp>
    </p:spTree>
    <p:extLst>
      <p:ext uri="{BB962C8B-B14F-4D97-AF65-F5344CB8AC3E}">
        <p14:creationId xmlns:p14="http://schemas.microsoft.com/office/powerpoint/2010/main" val="1878917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DSM-5</a:t>
            </a:r>
          </a:p>
        </p:txBody>
      </p:sp>
      <p:sp>
        <p:nvSpPr>
          <p:cNvPr id="3" name="Content Placeholder 2"/>
          <p:cNvSpPr>
            <a:spLocks noGrp="1"/>
          </p:cNvSpPr>
          <p:nvPr>
            <p:ph idx="1"/>
          </p:nvPr>
        </p:nvSpPr>
        <p:spPr/>
        <p:txBody>
          <a:bodyPr>
            <a:normAutofit/>
          </a:bodyPr>
          <a:lstStyle/>
          <a:p>
            <a:r>
              <a:rPr lang="en-GB" sz="1800" dirty="0"/>
              <a:t>Recurrent episodes of binge eating, characterized by:</a:t>
            </a:r>
          </a:p>
          <a:p>
            <a:pPr lvl="1">
              <a:buFont typeface="Courier New" panose="02070309020205020404" pitchFamily="49" charset="0"/>
              <a:buChar char="o"/>
            </a:pPr>
            <a:r>
              <a:rPr lang="en-GB" sz="1800" dirty="0"/>
              <a:t>Eating within any a two-hour period an amount of food that is ‘definitely’ larger than most people would eat during a similar period of time and under similar circumstances</a:t>
            </a:r>
          </a:p>
          <a:p>
            <a:pPr lvl="1">
              <a:buFont typeface="Courier New" panose="02070309020205020404" pitchFamily="49" charset="0"/>
              <a:buChar char="o"/>
            </a:pPr>
            <a:r>
              <a:rPr lang="en-GB" sz="1800" dirty="0"/>
              <a:t>A feeling that one cannot stop eating or control the amount eaten</a:t>
            </a:r>
          </a:p>
          <a:p>
            <a:r>
              <a:rPr lang="en-GB" sz="1800" dirty="0"/>
              <a:t>Recurrent inappropriate compensatory behaviour to prevent weight gain, including self-induced vomiting, misuse of laxatives, diuretics, fasting or excessive exercise</a:t>
            </a:r>
          </a:p>
          <a:p>
            <a:r>
              <a:rPr lang="en-GB" sz="1800" dirty="0"/>
              <a:t>Binge eating and compensatory behaviours both occur, on average, at least once a week for three months</a:t>
            </a:r>
          </a:p>
          <a:p>
            <a:r>
              <a:rPr lang="en-GB" sz="1800" dirty="0"/>
              <a:t>Self-evaluation is unduly influenced by body shape and weight</a:t>
            </a:r>
          </a:p>
          <a:p>
            <a:r>
              <a:rPr lang="en-GB" sz="1800" dirty="0"/>
              <a:t>The ‘disturbance’ does not occur during episodes of anorexia nervosa:</a:t>
            </a:r>
          </a:p>
          <a:p>
            <a:pPr lvl="2">
              <a:buFont typeface="Courier New" panose="02070309020205020404" pitchFamily="49" charset="0"/>
              <a:buChar char="o"/>
            </a:pPr>
            <a:r>
              <a:rPr lang="en-GB" sz="1800" dirty="0"/>
              <a:t>Purging type</a:t>
            </a:r>
          </a:p>
          <a:p>
            <a:pPr lvl="2">
              <a:buFont typeface="Courier New" panose="02070309020205020404" pitchFamily="49" charset="0"/>
              <a:buChar char="o"/>
            </a:pPr>
            <a:r>
              <a:rPr lang="en-GB" sz="1800" dirty="0"/>
              <a:t>Non-purging type</a:t>
            </a:r>
          </a:p>
        </p:txBody>
      </p:sp>
    </p:spTree>
    <p:extLst>
      <p:ext uri="{BB962C8B-B14F-4D97-AF65-F5344CB8AC3E}">
        <p14:creationId xmlns:p14="http://schemas.microsoft.com/office/powerpoint/2010/main" val="2847851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The Experience</a:t>
            </a:r>
          </a:p>
        </p:txBody>
      </p:sp>
      <p:sp>
        <p:nvSpPr>
          <p:cNvPr id="3" name="Content Placeholder 2"/>
          <p:cNvSpPr>
            <a:spLocks noGrp="1"/>
          </p:cNvSpPr>
          <p:nvPr>
            <p:ph sz="half" idx="1"/>
          </p:nvPr>
        </p:nvSpPr>
        <p:spPr/>
        <p:txBody>
          <a:bodyPr>
            <a:normAutofit lnSpcReduction="10000"/>
          </a:bodyPr>
          <a:lstStyle/>
          <a:p>
            <a:pPr marL="0" indent="0">
              <a:buNone/>
            </a:pPr>
            <a:r>
              <a:rPr lang="en-GB" i="1" dirty="0">
                <a:effectLst/>
                <a:ea typeface="Times New Roman"/>
              </a:rPr>
              <a:t>Striegel-Moore et al. (2004):</a:t>
            </a:r>
          </a:p>
          <a:p>
            <a:endParaRPr lang="en-GB" dirty="0"/>
          </a:p>
          <a:p>
            <a:pPr lvl="1"/>
            <a:r>
              <a:rPr lang="en-GB" dirty="0"/>
              <a:t>Feel unattractive</a:t>
            </a:r>
          </a:p>
          <a:p>
            <a:pPr lvl="1"/>
            <a:r>
              <a:rPr lang="en-GB" dirty="0"/>
              <a:t>Consider themselves to be heavier than they are</a:t>
            </a:r>
          </a:p>
          <a:p>
            <a:pPr lvl="1"/>
            <a:r>
              <a:rPr lang="en-GB" dirty="0"/>
              <a:t>Attempts to avoid being overweight more chaotic than anorexia</a:t>
            </a:r>
          </a:p>
          <a:p>
            <a:pPr lvl="1"/>
            <a:r>
              <a:rPr lang="en-GB" dirty="0"/>
              <a:t>Bingeing frequent – can eat up to 5,000 calories or more – not for pleasure, secretive, rapid and ‘barely tasted’</a:t>
            </a:r>
          </a:p>
          <a:p>
            <a:pPr lvl="1"/>
            <a:r>
              <a:rPr lang="en-GB" dirty="0"/>
              <a:t>During bingeing feel out of control; and followed by guilt, self-blame and depression</a:t>
            </a:r>
          </a:p>
          <a:p>
            <a:pPr lvl="1"/>
            <a:r>
              <a:rPr lang="en-GB" dirty="0"/>
              <a:t>Weight usually within the normal range</a:t>
            </a:r>
          </a:p>
          <a:p>
            <a:pPr lvl="1"/>
            <a:r>
              <a:rPr lang="en-GB" dirty="0"/>
              <a:t>80–90% vomit after eating, 30% use laxatives, many exercise</a:t>
            </a:r>
          </a:p>
        </p:txBody>
      </p:sp>
      <p:sp>
        <p:nvSpPr>
          <p:cNvPr id="4" name="Content Placeholder 3">
            <a:extLst>
              <a:ext uri="{FF2B5EF4-FFF2-40B4-BE49-F238E27FC236}">
                <a16:creationId xmlns:a16="http://schemas.microsoft.com/office/drawing/2014/main" id="{F59BEFD8-F175-4A84-B401-DD3F389454B6}"/>
              </a:ext>
            </a:extLst>
          </p:cNvPr>
          <p:cNvSpPr>
            <a:spLocks noGrp="1"/>
          </p:cNvSpPr>
          <p:nvPr>
            <p:ph sz="half" idx="2"/>
          </p:nvPr>
        </p:nvSpPr>
        <p:spPr/>
        <p:txBody>
          <a:bodyPr>
            <a:normAutofit lnSpcReduction="10000"/>
          </a:bodyPr>
          <a:lstStyle/>
          <a:p>
            <a:pPr marL="0" indent="0">
              <a:buNone/>
            </a:pPr>
            <a:r>
              <a:rPr lang="en-GB" dirty="0"/>
              <a:t>Harm can come from…</a:t>
            </a:r>
          </a:p>
          <a:p>
            <a:endParaRPr lang="en-GB" dirty="0"/>
          </a:p>
          <a:p>
            <a:r>
              <a:rPr lang="en-GB" dirty="0"/>
              <a:t>Repeated vomiting and laxative use:</a:t>
            </a:r>
          </a:p>
          <a:p>
            <a:endParaRPr lang="en-GB" dirty="0"/>
          </a:p>
          <a:p>
            <a:pPr marL="714375">
              <a:buFont typeface="Courier New" panose="02070309020205020404" pitchFamily="49" charset="0"/>
              <a:buChar char="o"/>
            </a:pPr>
            <a:r>
              <a:rPr lang="en-GB" dirty="0"/>
              <a:t>Abdominal pain</a:t>
            </a:r>
          </a:p>
          <a:p>
            <a:pPr marL="714375">
              <a:buFont typeface="Courier New" panose="02070309020205020404" pitchFamily="49" charset="0"/>
              <a:buChar char="o"/>
            </a:pPr>
            <a:r>
              <a:rPr lang="en-GB" dirty="0"/>
              <a:t>Digestive problems</a:t>
            </a:r>
          </a:p>
          <a:p>
            <a:pPr marL="714375">
              <a:buFont typeface="Courier New" panose="02070309020205020404" pitchFamily="49" charset="0"/>
              <a:buChar char="o"/>
            </a:pPr>
            <a:r>
              <a:rPr lang="en-GB" dirty="0"/>
              <a:t>Dehydration</a:t>
            </a:r>
          </a:p>
          <a:p>
            <a:pPr marL="714375">
              <a:buFont typeface="Courier New" panose="02070309020205020404" pitchFamily="49" charset="0"/>
              <a:buChar char="o"/>
            </a:pPr>
            <a:r>
              <a:rPr lang="en-GB" dirty="0"/>
              <a:t>Damage to the stomach lining and the back of the teeth</a:t>
            </a:r>
          </a:p>
          <a:p>
            <a:pPr marL="714375">
              <a:buFont typeface="Courier New" panose="02070309020205020404" pitchFamily="49" charset="0"/>
              <a:buChar char="o"/>
            </a:pPr>
            <a:r>
              <a:rPr lang="en-GB" dirty="0"/>
              <a:t>Electrolyte imbalance leading to renal damage and potentially fatal cardiac arrhythmias</a:t>
            </a:r>
          </a:p>
        </p:txBody>
      </p:sp>
    </p:spTree>
    <p:extLst>
      <p:ext uri="{BB962C8B-B14F-4D97-AF65-F5344CB8AC3E}">
        <p14:creationId xmlns:p14="http://schemas.microsoft.com/office/powerpoint/2010/main" val="622399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Comparisons with Anorexia</a:t>
            </a:r>
          </a:p>
        </p:txBody>
      </p:sp>
      <p:graphicFrame>
        <p:nvGraphicFramePr>
          <p:cNvPr id="3" name="Table 2"/>
          <p:cNvGraphicFramePr>
            <a:graphicFrameLocks noGrp="1"/>
          </p:cNvGraphicFramePr>
          <p:nvPr>
            <p:extLst>
              <p:ext uri="{D42A27DB-BD31-4B8C-83A1-F6EECF244321}">
                <p14:modId xmlns:p14="http://schemas.microsoft.com/office/powerpoint/2010/main" val="601413389"/>
              </p:ext>
            </p:extLst>
          </p:nvPr>
        </p:nvGraphicFramePr>
        <p:xfrm>
          <a:off x="971600" y="1690690"/>
          <a:ext cx="6196136" cy="4150853"/>
        </p:xfrm>
        <a:graphic>
          <a:graphicData uri="http://schemas.openxmlformats.org/drawingml/2006/table">
            <a:tbl>
              <a:tblPr>
                <a:tableStyleId>{5C22544A-7EE6-4342-B048-85BDC9FD1C3A}</a:tableStyleId>
              </a:tblPr>
              <a:tblGrid>
                <a:gridCol w="6196136">
                  <a:extLst>
                    <a:ext uri="{9D8B030D-6E8A-4147-A177-3AD203B41FA5}">
                      <a16:colId xmlns:a16="http://schemas.microsoft.com/office/drawing/2014/main" val="20000"/>
                    </a:ext>
                  </a:extLst>
                </a:gridCol>
              </a:tblGrid>
              <a:tr h="324311">
                <a:tc>
                  <a:txBody>
                    <a:bodyPr/>
                    <a:lstStyle/>
                    <a:p>
                      <a:pPr>
                        <a:spcBef>
                          <a:spcPts val="500"/>
                        </a:spcBef>
                        <a:spcAft>
                          <a:spcPts val="500"/>
                        </a:spcAft>
                      </a:pP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0"/>
                  </a:ext>
                </a:extLst>
              </a:tr>
              <a:tr h="333879">
                <a:tc>
                  <a:txBody>
                    <a:bodyPr/>
                    <a:lstStyle/>
                    <a:p>
                      <a:pPr marL="285750" indent="-285750">
                        <a:spcBef>
                          <a:spcPts val="200"/>
                        </a:spcBef>
                        <a:spcAft>
                          <a:spcPts val="200"/>
                        </a:spcAft>
                        <a:buFont typeface="Arial" panose="020B0604020202020204" pitchFamily="34" charset="0"/>
                        <a:buChar char="•"/>
                      </a:pPr>
                      <a:r>
                        <a:rPr lang="en-GB" sz="1600" dirty="0">
                          <a:effectLst/>
                        </a:rPr>
                        <a:t>Weight varies: underweight, overweight, close to age/height norms</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1"/>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More likely to experience intense hunger</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2"/>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More likely to have been overweight in the past </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3"/>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More likely to be sexually active</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4"/>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Considers behaviour as abnormal</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5"/>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More likely to abuse drugs or alcohol</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6"/>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More likely to engage in deliberate self-harm</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7"/>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Acknowledges family conflict</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8"/>
                  </a:ext>
                </a:extLst>
              </a:tr>
              <a:tr h="324311">
                <a:tc>
                  <a:txBody>
                    <a:bodyPr/>
                    <a:lstStyle/>
                    <a:p>
                      <a:pPr marL="285750" indent="-285750">
                        <a:spcBef>
                          <a:spcPts val="200"/>
                        </a:spcBef>
                        <a:spcAft>
                          <a:spcPts val="200"/>
                        </a:spcAft>
                        <a:buFont typeface="Arial" panose="020B0604020202020204" pitchFamily="34" charset="0"/>
                        <a:buChar char="•"/>
                      </a:pPr>
                      <a:r>
                        <a:rPr lang="en-GB" sz="1600" dirty="0">
                          <a:effectLst/>
                        </a:rPr>
                        <a:t>Age of onset between 15 and 21 years</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09"/>
                  </a:ext>
                </a:extLst>
              </a:tr>
              <a:tr h="285832">
                <a:tc>
                  <a:txBody>
                    <a:bodyPr/>
                    <a:lstStyle/>
                    <a:p>
                      <a:pPr marL="285750" indent="-285750">
                        <a:spcBef>
                          <a:spcPts val="200"/>
                        </a:spcBef>
                        <a:spcAft>
                          <a:spcPts val="200"/>
                        </a:spcAft>
                        <a:buFont typeface="Arial" panose="020B0604020202020204" pitchFamily="34" charset="0"/>
                        <a:buChar char="•"/>
                      </a:pPr>
                      <a:r>
                        <a:rPr lang="en-GB" sz="1600" dirty="0">
                          <a:effectLst/>
                        </a:rPr>
                        <a:t>Seeks the approval of others; wants to be attractive to others</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10"/>
                  </a:ext>
                </a:extLst>
              </a:tr>
              <a:tr h="288032">
                <a:tc>
                  <a:txBody>
                    <a:bodyPr/>
                    <a:lstStyle/>
                    <a:p>
                      <a:pPr marL="285750" indent="-285750">
                        <a:spcBef>
                          <a:spcPts val="200"/>
                        </a:spcBef>
                        <a:spcAft>
                          <a:spcPts val="200"/>
                        </a:spcAft>
                        <a:buFont typeface="Arial" panose="020B0604020202020204" pitchFamily="34" charset="0"/>
                        <a:buChar char="•"/>
                      </a:pPr>
                      <a:r>
                        <a:rPr lang="en-GB" sz="1600" dirty="0">
                          <a:effectLst/>
                        </a:rPr>
                        <a:t>Accepts social concepts of ‘femininity’ and wishes to adhere to them.</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11"/>
                  </a:ext>
                </a:extLst>
              </a:tr>
              <a:tr h="324311">
                <a:tc>
                  <a:txBody>
                    <a:bodyPr/>
                    <a:lstStyle/>
                    <a:p>
                      <a:pPr marL="285750" indent="-285750">
                        <a:spcBef>
                          <a:spcPts val="200"/>
                        </a:spcBef>
                        <a:spcAft>
                          <a:spcPts val="500"/>
                        </a:spcAft>
                        <a:buFont typeface="Arial" panose="020B0604020202020204" pitchFamily="34" charset="0"/>
                        <a:buChar char="•"/>
                      </a:pPr>
                      <a:r>
                        <a:rPr lang="en-GB" sz="1600" dirty="0">
                          <a:effectLst/>
                        </a:rPr>
                        <a:t>Impulsive and emotional instability</a:t>
                      </a:r>
                      <a:endParaRPr lang="en-GB" sz="1600" dirty="0">
                        <a:effectLst/>
                        <a:latin typeface="Times New Roman"/>
                        <a:ea typeface="Times New Roman"/>
                      </a:endParaRPr>
                    </a:p>
                  </a:txBody>
                  <a:tcPr marL="68580" marR="68580" marT="0" marB="0">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755887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4FF3C7-DE0E-471D-9053-80B688B7DC54}"/>
              </a:ext>
            </a:extLst>
          </p:cNvPr>
          <p:cNvSpPr>
            <a:spLocks noGrp="1"/>
          </p:cNvSpPr>
          <p:nvPr>
            <p:ph type="title"/>
          </p:nvPr>
        </p:nvSpPr>
        <p:spPr/>
        <p:txBody>
          <a:bodyPr>
            <a:normAutofit/>
          </a:bodyPr>
          <a:lstStyle/>
          <a:p>
            <a:r>
              <a:rPr lang="en-GB" sz="3300" dirty="0"/>
              <a:t>Prevalence</a:t>
            </a:r>
          </a:p>
        </p:txBody>
      </p:sp>
      <p:sp>
        <p:nvSpPr>
          <p:cNvPr id="5" name="Content Placeholder 4">
            <a:extLst>
              <a:ext uri="{FF2B5EF4-FFF2-40B4-BE49-F238E27FC236}">
                <a16:creationId xmlns:a16="http://schemas.microsoft.com/office/drawing/2014/main" id="{E4C6ECE5-C0A7-4752-A62B-3A0099557473}"/>
              </a:ext>
            </a:extLst>
          </p:cNvPr>
          <p:cNvSpPr>
            <a:spLocks noGrp="1"/>
          </p:cNvSpPr>
          <p:nvPr>
            <p:ph sz="half" idx="2"/>
          </p:nvPr>
        </p:nvSpPr>
        <p:spPr>
          <a:xfrm>
            <a:off x="827584" y="1825625"/>
            <a:ext cx="7687766" cy="4351338"/>
          </a:xfrm>
        </p:spPr>
        <p:txBody>
          <a:bodyPr>
            <a:normAutofit/>
          </a:bodyPr>
          <a:lstStyle/>
          <a:p>
            <a:r>
              <a:rPr lang="en-GB" sz="1800" dirty="0"/>
              <a:t>Around 1–3% of women will have a diagnosis of bulimia (Preti et al. 2009)</a:t>
            </a:r>
          </a:p>
          <a:p>
            <a:endParaRPr lang="en-GB" sz="1800" dirty="0"/>
          </a:p>
          <a:p>
            <a:r>
              <a:rPr lang="en-GB" sz="1800" dirty="0"/>
              <a:t>Majority not bulimic @ 5 years, but many will revert at some time (Grilo et al. 2007)</a:t>
            </a:r>
          </a:p>
          <a:p>
            <a:endParaRPr lang="en-GB" sz="1800" dirty="0"/>
          </a:p>
          <a:p>
            <a:pPr marL="0" indent="0">
              <a:buNone/>
            </a:pPr>
            <a:r>
              <a:rPr lang="en-GB" sz="1800" dirty="0"/>
              <a:t>Schwitzer et al. (2001):</a:t>
            </a:r>
          </a:p>
          <a:p>
            <a:pPr marL="0" indent="0">
              <a:buNone/>
            </a:pPr>
            <a:endParaRPr lang="en-GB" sz="1800" dirty="0"/>
          </a:p>
          <a:p>
            <a:pPr marL="447675"/>
            <a:r>
              <a:rPr lang="en-GB" sz="1800" dirty="0"/>
              <a:t>50% female students report periodic binges </a:t>
            </a:r>
          </a:p>
          <a:p>
            <a:pPr marL="447675"/>
            <a:r>
              <a:rPr lang="en-GB" sz="1800" dirty="0"/>
              <a:t>6% had tried vomiting </a:t>
            </a:r>
          </a:p>
          <a:p>
            <a:pPr marL="447675"/>
            <a:r>
              <a:rPr lang="en-GB" sz="1800" dirty="0"/>
              <a:t>8% had used laxatives</a:t>
            </a:r>
          </a:p>
        </p:txBody>
      </p:sp>
    </p:spTree>
    <p:extLst>
      <p:ext uri="{BB962C8B-B14F-4D97-AF65-F5344CB8AC3E}">
        <p14:creationId xmlns:p14="http://schemas.microsoft.com/office/powerpoint/2010/main" val="584243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Genetic Factors</a:t>
            </a:r>
          </a:p>
        </p:txBody>
      </p:sp>
      <p:sp>
        <p:nvSpPr>
          <p:cNvPr id="3" name="Content Placeholder 2"/>
          <p:cNvSpPr>
            <a:spLocks noGrp="1"/>
          </p:cNvSpPr>
          <p:nvPr>
            <p:ph idx="1"/>
          </p:nvPr>
        </p:nvSpPr>
        <p:spPr/>
        <p:txBody>
          <a:bodyPr>
            <a:normAutofit/>
          </a:bodyPr>
          <a:lstStyle/>
          <a:p>
            <a:pPr marL="0" indent="0">
              <a:buNone/>
            </a:pPr>
            <a:r>
              <a:rPr lang="en-GB" sz="1800" dirty="0"/>
              <a:t>Kendler et al. (1991):</a:t>
            </a:r>
          </a:p>
          <a:p>
            <a:pPr lvl="1"/>
            <a:r>
              <a:rPr lang="en-GB" sz="1800" dirty="0"/>
              <a:t>Concordance for bulimia between MZ twins higher than between DZ twins (although both relatively low) – 23 and 9%</a:t>
            </a:r>
          </a:p>
          <a:p>
            <a:endParaRPr lang="en-GB" sz="1800" dirty="0"/>
          </a:p>
          <a:p>
            <a:pPr marL="0" indent="0">
              <a:buNone/>
            </a:pPr>
            <a:r>
              <a:rPr lang="en-GB" sz="1800" dirty="0"/>
              <a:t>Keel et al. (2005):</a:t>
            </a:r>
          </a:p>
          <a:p>
            <a:pPr lvl="1"/>
            <a:r>
              <a:rPr lang="en-GB" sz="1800" dirty="0"/>
              <a:t>Evidence of shared genetic risk for both eating and anxiety disorders in a large-scale twin study involving nearly 700 twins</a:t>
            </a:r>
          </a:p>
          <a:p>
            <a:endParaRPr lang="en-GB" sz="1800" dirty="0"/>
          </a:p>
          <a:p>
            <a:r>
              <a:rPr lang="en-GB" sz="1800" dirty="0"/>
              <a:t>5-HT(2A) receptor gene (e.g. Monteleone and Maj 2008)</a:t>
            </a:r>
          </a:p>
          <a:p>
            <a:endParaRPr lang="en-GB" sz="1800" dirty="0"/>
          </a:p>
          <a:p>
            <a:r>
              <a:rPr lang="en-GB" sz="1800" dirty="0"/>
              <a:t>Dopamine receptor genes D2/D3 and DRD4 (e.g. Bachner-Melman et al. 2007)</a:t>
            </a:r>
          </a:p>
        </p:txBody>
      </p:sp>
    </p:spTree>
    <p:extLst>
      <p:ext uri="{BB962C8B-B14F-4D97-AF65-F5344CB8AC3E}">
        <p14:creationId xmlns:p14="http://schemas.microsoft.com/office/powerpoint/2010/main" val="2128451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43D2BB3-73F6-431B-AEC9-FE79A5215C09}"/>
              </a:ext>
            </a:extLst>
          </p:cNvPr>
          <p:cNvSpPr>
            <a:spLocks noGrp="1"/>
          </p:cNvSpPr>
          <p:nvPr>
            <p:ph type="title"/>
          </p:nvPr>
        </p:nvSpPr>
        <p:spPr/>
        <p:txBody>
          <a:bodyPr>
            <a:normAutofit/>
          </a:bodyPr>
          <a:lstStyle/>
          <a:p>
            <a:r>
              <a:rPr lang="en-GB" sz="3300" dirty="0"/>
              <a:t>Neural Control</a:t>
            </a:r>
          </a:p>
        </p:txBody>
      </p:sp>
      <p:sp>
        <p:nvSpPr>
          <p:cNvPr id="3" name="Content Placeholder 2"/>
          <p:cNvSpPr>
            <a:spLocks noGrp="1"/>
          </p:cNvSpPr>
          <p:nvPr>
            <p:ph sz="half" idx="1"/>
          </p:nvPr>
        </p:nvSpPr>
        <p:spPr>
          <a:xfrm>
            <a:off x="704165" y="1783791"/>
            <a:ext cx="3886200" cy="4351338"/>
          </a:xfrm>
        </p:spPr>
        <p:txBody>
          <a:bodyPr>
            <a:normAutofit fontScale="92500" lnSpcReduction="20000"/>
          </a:bodyPr>
          <a:lstStyle/>
          <a:p>
            <a:pPr marL="0" indent="0">
              <a:buNone/>
            </a:pPr>
            <a:r>
              <a:rPr lang="en-GB" i="1" dirty="0"/>
              <a:t>Eating controlled by hypothalamus:</a:t>
            </a:r>
          </a:p>
          <a:p>
            <a:endParaRPr lang="en-GB" dirty="0"/>
          </a:p>
          <a:p>
            <a:pPr lvl="1"/>
            <a:r>
              <a:rPr lang="en-GB" dirty="0"/>
              <a:t>Lateral hypothalamus instigates feelings of hunger</a:t>
            </a:r>
          </a:p>
          <a:p>
            <a:pPr marL="342900" lvl="1" indent="0">
              <a:buNone/>
            </a:pPr>
            <a:endParaRPr lang="en-GB" dirty="0"/>
          </a:p>
          <a:p>
            <a:pPr lvl="1"/>
            <a:r>
              <a:rPr lang="en-GB" dirty="0"/>
              <a:t>At onset of eating, dopamine activity in lateral hypothalamus and mesolimbic dopamine system – the primary reward system – gives feeling of pleasure</a:t>
            </a:r>
          </a:p>
          <a:p>
            <a:pPr marL="342900" lvl="1" indent="0">
              <a:buNone/>
            </a:pPr>
            <a:endParaRPr lang="en-GB" dirty="0"/>
          </a:p>
          <a:p>
            <a:pPr lvl="1"/>
            <a:r>
              <a:rPr lang="en-GB" dirty="0"/>
              <a:t>As continue eating, serotinergic activity dominates – increases satiation, reduces appetite and inhibits eating</a:t>
            </a:r>
          </a:p>
        </p:txBody>
      </p:sp>
      <p:sp>
        <p:nvSpPr>
          <p:cNvPr id="7" name="Content Placeholder 6">
            <a:extLst>
              <a:ext uri="{FF2B5EF4-FFF2-40B4-BE49-F238E27FC236}">
                <a16:creationId xmlns:a16="http://schemas.microsoft.com/office/drawing/2014/main" id="{D6631BF2-0374-4458-A31F-42D404F4A0FC}"/>
              </a:ext>
            </a:extLst>
          </p:cNvPr>
          <p:cNvSpPr>
            <a:spLocks noGrp="1"/>
          </p:cNvSpPr>
          <p:nvPr>
            <p:ph sz="half" idx="2"/>
          </p:nvPr>
        </p:nvSpPr>
        <p:spPr>
          <a:xfrm>
            <a:off x="4617245" y="742356"/>
            <a:ext cx="3886200" cy="5412259"/>
          </a:xfrm>
        </p:spPr>
        <p:txBody>
          <a:bodyPr>
            <a:normAutofit fontScale="92500" lnSpcReduction="20000"/>
          </a:bodyPr>
          <a:lstStyle/>
          <a:p>
            <a:pPr marL="0" indent="0">
              <a:buNone/>
            </a:pPr>
            <a:r>
              <a:rPr lang="en-GB" sz="1700" i="1" dirty="0"/>
              <a:t>Steiger et al. (2005):</a:t>
            </a:r>
          </a:p>
          <a:p>
            <a:endParaRPr lang="en-GB" sz="1700" dirty="0"/>
          </a:p>
          <a:p>
            <a:r>
              <a:rPr lang="en-GB" sz="1700" dirty="0"/>
              <a:t>Bulimics experience large decreases in serotonin levels when starving and therefore binge eat to increase these</a:t>
            </a:r>
          </a:p>
          <a:p>
            <a:endParaRPr lang="en-GB" sz="1700" dirty="0"/>
          </a:p>
          <a:p>
            <a:pPr marL="0" indent="0">
              <a:buNone/>
            </a:pPr>
            <a:r>
              <a:rPr lang="en-GB" sz="1700" i="1" dirty="0"/>
              <a:t>Jimerson et al. (1992):</a:t>
            </a:r>
          </a:p>
          <a:p>
            <a:endParaRPr lang="en-GB" sz="1700" dirty="0"/>
          </a:p>
          <a:p>
            <a:r>
              <a:rPr lang="en-GB" sz="1700" dirty="0"/>
              <a:t>Binge eaters experience low levels of dopamine release (or insensitive to dopamine) when start eating</a:t>
            </a:r>
          </a:p>
          <a:p>
            <a:endParaRPr lang="en-GB" sz="1700" dirty="0"/>
          </a:p>
          <a:p>
            <a:r>
              <a:rPr lang="en-GB" sz="1700" dirty="0"/>
              <a:t>Binge eating may cause sudden increases in serotonin levels within the brain. Receptors become less sensitive to serotonin when released, requiring larger amounts of tryptophan to convert to serotonin in order to maintain emotional equilibrium.</a:t>
            </a:r>
          </a:p>
          <a:p>
            <a:endParaRPr lang="en-GB" sz="1700" dirty="0"/>
          </a:p>
          <a:p>
            <a:r>
              <a:rPr lang="en-GB" sz="1700" dirty="0"/>
              <a:t>Low levels of HVA (a metabolite of dopamine) in the cerebrospinal fluid of people with bulimia (Kaye and Weltzin 1991)</a:t>
            </a:r>
          </a:p>
        </p:txBody>
      </p:sp>
    </p:spTree>
    <p:extLst>
      <p:ext uri="{BB962C8B-B14F-4D97-AF65-F5344CB8AC3E}">
        <p14:creationId xmlns:p14="http://schemas.microsoft.com/office/powerpoint/2010/main" val="614365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Cognitive Distortions</a:t>
            </a:r>
          </a:p>
        </p:txBody>
      </p:sp>
      <p:sp>
        <p:nvSpPr>
          <p:cNvPr id="3" name="Content Placeholder 2"/>
          <p:cNvSpPr>
            <a:spLocks noGrp="1"/>
          </p:cNvSpPr>
          <p:nvPr>
            <p:ph sz="half" idx="1"/>
          </p:nvPr>
        </p:nvSpPr>
        <p:spPr/>
        <p:txBody>
          <a:bodyPr>
            <a:normAutofit/>
          </a:bodyPr>
          <a:lstStyle/>
          <a:p>
            <a:pPr lvl="1"/>
            <a:r>
              <a:rPr lang="en-GB" dirty="0"/>
              <a:t>Weight-related schemata</a:t>
            </a:r>
          </a:p>
          <a:p>
            <a:endParaRPr lang="en-GB" dirty="0"/>
          </a:p>
          <a:p>
            <a:pPr lvl="1"/>
            <a:r>
              <a:rPr lang="en-GB" dirty="0"/>
              <a:t>Fairburn (2008), similar cognitive disturbance in anorexia and bulimia:</a:t>
            </a:r>
          </a:p>
          <a:p>
            <a:pPr marL="800100" lvl="3" indent="-288925">
              <a:buFont typeface="Courier New" panose="02070309020205020404" pitchFamily="49" charset="0"/>
              <a:buChar char="o"/>
            </a:pPr>
            <a:r>
              <a:rPr lang="en-GB" dirty="0"/>
              <a:t>Judge self-worth through low body weight and being thin</a:t>
            </a:r>
          </a:p>
          <a:p>
            <a:pPr marL="800100" lvl="3" indent="-288925">
              <a:buFont typeface="Courier New" panose="02070309020205020404" pitchFamily="49" charset="0"/>
              <a:buChar char="o"/>
            </a:pPr>
            <a:r>
              <a:rPr lang="en-GB" dirty="0"/>
              <a:t>Judge others’ worth through same mechanism</a:t>
            </a:r>
          </a:p>
          <a:p>
            <a:pPr marL="800100" lvl="3" indent="-288925">
              <a:buFont typeface="Courier New" panose="02070309020205020404" pitchFamily="49" charset="0"/>
              <a:buChar char="o"/>
            </a:pPr>
            <a:r>
              <a:rPr lang="en-GB" dirty="0"/>
              <a:t>Negative reinforcement of avoiding weight gain</a:t>
            </a:r>
          </a:p>
          <a:p>
            <a:pPr marL="800100" lvl="3" indent="-288925">
              <a:buFont typeface="Courier New" panose="02070309020205020404" pitchFamily="49" charset="0"/>
              <a:buChar char="o"/>
            </a:pPr>
            <a:endParaRPr lang="en-GB" dirty="0"/>
          </a:p>
          <a:p>
            <a:pPr marL="533400" lvl="3" indent="-288925"/>
            <a:r>
              <a:rPr lang="en-GB" dirty="0"/>
              <a:t>Stein and Corte (2003), some individuals may be particularly vulnerable to such cultural messages, and continuously work to reduce weight to gain self-esteem</a:t>
            </a:r>
          </a:p>
        </p:txBody>
      </p:sp>
    </p:spTree>
    <p:extLst>
      <p:ext uri="{BB962C8B-B14F-4D97-AF65-F5344CB8AC3E}">
        <p14:creationId xmlns:p14="http://schemas.microsoft.com/office/powerpoint/2010/main" val="1714870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Diet-Binge Cycle (Anorexia-Bulimia)</a:t>
            </a:r>
          </a:p>
        </p:txBody>
      </p:sp>
      <p:sp>
        <p:nvSpPr>
          <p:cNvPr id="3" name="Content Placeholder 2"/>
          <p:cNvSpPr>
            <a:spLocks noGrp="1"/>
          </p:cNvSpPr>
          <p:nvPr>
            <p:ph sz="half" idx="1"/>
          </p:nvPr>
        </p:nvSpPr>
        <p:spPr/>
        <p:txBody>
          <a:bodyPr>
            <a:normAutofit lnSpcReduction="10000"/>
          </a:bodyPr>
          <a:lstStyle/>
          <a:p>
            <a:pPr marL="0" indent="0">
              <a:buNone/>
            </a:pPr>
            <a:r>
              <a:rPr lang="en-GB" i="1" dirty="0"/>
              <a:t>Fairburn (2008)</a:t>
            </a:r>
          </a:p>
          <a:p>
            <a:endParaRPr lang="en-GB" dirty="0"/>
          </a:p>
          <a:p>
            <a:pPr lvl="1"/>
            <a:r>
              <a:rPr lang="en-GB" dirty="0"/>
              <a:t>Individuals with both anorexia and bulimia are under significant psychological and physiological pressure to binge eat</a:t>
            </a:r>
          </a:p>
          <a:p>
            <a:pPr lvl="1"/>
            <a:endParaRPr lang="en-GB" dirty="0"/>
          </a:p>
          <a:p>
            <a:pPr lvl="1"/>
            <a:r>
              <a:rPr lang="en-GB" dirty="0"/>
              <a:t>To cope with these demands, they set a series of rules to govern their eating: when they should eat, what they can and cannot eat, and so on. These rules are typically perfectionist and difficult to achieve.</a:t>
            </a:r>
          </a:p>
          <a:p>
            <a:pPr lvl="1"/>
            <a:endParaRPr lang="en-GB" dirty="0"/>
          </a:p>
          <a:p>
            <a:pPr lvl="1"/>
            <a:r>
              <a:rPr lang="en-GB" dirty="0"/>
              <a:t>People with anorexia have sufficient self-control to be able to follow the rules they have set; individuals with bulimia may on occasion fail to do so</a:t>
            </a:r>
          </a:p>
        </p:txBody>
      </p:sp>
      <p:sp>
        <p:nvSpPr>
          <p:cNvPr id="4" name="Content Placeholder 3">
            <a:extLst>
              <a:ext uri="{FF2B5EF4-FFF2-40B4-BE49-F238E27FC236}">
                <a16:creationId xmlns:a16="http://schemas.microsoft.com/office/drawing/2014/main" id="{C89B73DE-0891-4F29-9506-E15FAB2E2684}"/>
              </a:ext>
            </a:extLst>
          </p:cNvPr>
          <p:cNvSpPr>
            <a:spLocks noGrp="1"/>
          </p:cNvSpPr>
          <p:nvPr>
            <p:ph sz="half" idx="2"/>
          </p:nvPr>
        </p:nvSpPr>
        <p:spPr/>
        <p:txBody>
          <a:bodyPr>
            <a:normAutofit lnSpcReduction="10000"/>
          </a:bodyPr>
          <a:lstStyle/>
          <a:p>
            <a:r>
              <a:rPr lang="en-GB" dirty="0"/>
              <a:t>Once individual with bulimia starts to eat, they engage in dichotomous thinking (‘I’ve eaten, so that’s the end of my diet’) and a binge occurs</a:t>
            </a:r>
          </a:p>
          <a:p>
            <a:endParaRPr lang="en-GB" dirty="0"/>
          </a:p>
          <a:p>
            <a:r>
              <a:rPr lang="en-GB" dirty="0"/>
              <a:t>Binge eating tends to improve low mood, and therefore reinforcing as result of e.g. drowsiness that follows eating large quantities of food and, in those who vomit, the feeling of relief and release of tension</a:t>
            </a:r>
          </a:p>
          <a:p>
            <a:endParaRPr lang="en-GB" dirty="0"/>
          </a:p>
          <a:p>
            <a:r>
              <a:rPr lang="en-GB" dirty="0"/>
              <a:t>Initial positive feelings typically followed by feelings of disgust and shame at overeating; this results in a determined effort to follow the dietary rules set, which places the individual at risk of bingeing… and so the cycle continues</a:t>
            </a:r>
          </a:p>
        </p:txBody>
      </p:sp>
    </p:spTree>
    <p:extLst>
      <p:ext uri="{BB962C8B-B14F-4D97-AF65-F5344CB8AC3E}">
        <p14:creationId xmlns:p14="http://schemas.microsoft.com/office/powerpoint/2010/main" val="37435092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1343</TotalTime>
  <Words>1314</Words>
  <Application>Microsoft Office PowerPoint</Application>
  <PresentationFormat>On-screen Show (4:3)</PresentationFormat>
  <Paragraphs>144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 New</vt:lpstr>
      <vt:lpstr>Times New Roman</vt:lpstr>
      <vt:lpstr>Office Theme</vt:lpstr>
      <vt:lpstr>Bulimia Nervosa</vt:lpstr>
      <vt:lpstr>DSM-5</vt:lpstr>
      <vt:lpstr>The Experience</vt:lpstr>
      <vt:lpstr>Comparisons with Anorexia</vt:lpstr>
      <vt:lpstr>Prevalence</vt:lpstr>
      <vt:lpstr>Genetic Factors</vt:lpstr>
      <vt:lpstr>Neural Control</vt:lpstr>
      <vt:lpstr>Cognitive Distortions</vt:lpstr>
      <vt:lpstr>Diet-Binge Cycle (Anorexia-Bulimia)</vt:lpstr>
      <vt:lpstr>Treating Bulimia (Fairburn)</vt:lpstr>
      <vt:lpstr>Interventions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Bulimia nervosa</dc:title>
  <dc:creator>Paul</dc:creator>
  <cp:lastModifiedBy>Heathcock, Clara</cp:lastModifiedBy>
  <cp:revision>47</cp:revision>
  <dcterms:created xsi:type="dcterms:W3CDTF">2011-02-23T08:20:09Z</dcterms:created>
  <dcterms:modified xsi:type="dcterms:W3CDTF">2021-03-11T15:43:57Z</dcterms:modified>
</cp:coreProperties>
</file>