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9" r:id="rId4"/>
    <p:sldId id="261" r:id="rId5"/>
    <p:sldId id="262" r:id="rId6"/>
    <p:sldId id="265" r:id="rId7"/>
    <p:sldId id="263" r:id="rId8"/>
    <p:sldId id="266" r:id="rId9"/>
    <p:sldId id="270" r:id="rId10"/>
    <p:sldId id="273" r:id="rId11"/>
    <p:sldId id="293" r:id="rId12"/>
    <p:sldId id="277" r:id="rId13"/>
    <p:sldId id="279" r:id="rId14"/>
    <p:sldId id="280" r:id="rId15"/>
    <p:sldId id="282" r:id="rId16"/>
    <p:sldId id="283" r:id="rId17"/>
    <p:sldId id="285" r:id="rId18"/>
    <p:sldId id="288" r:id="rId19"/>
    <p:sldId id="29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nnett" userId="33a34068dc46463b" providerId="LiveId" clId="{F03C0182-82BE-4BEC-A87C-470D767313A1}"/>
    <pc:docChg chg="custSel modSld">
      <pc:chgData name="Paul Bennett" userId="33a34068dc46463b" providerId="LiveId" clId="{F03C0182-82BE-4BEC-A87C-470D767313A1}" dt="2021-03-03T11:47:08.265" v="9" actId="207"/>
      <pc:docMkLst>
        <pc:docMk/>
      </pc:docMkLst>
      <pc:sldChg chg="modSp mod">
        <pc:chgData name="Paul Bennett" userId="33a34068dc46463b" providerId="LiveId" clId="{F03C0182-82BE-4BEC-A87C-470D767313A1}" dt="2021-03-03T11:47:08.265" v="9" actId="207"/>
        <pc:sldMkLst>
          <pc:docMk/>
          <pc:sldMk cId="0" sldId="288"/>
        </pc:sldMkLst>
        <pc:graphicFrameChg chg="modGraphic">
          <ac:chgData name="Paul Bennett" userId="33a34068dc46463b" providerId="LiveId" clId="{F03C0182-82BE-4BEC-A87C-470D767313A1}" dt="2021-03-03T11:47:08.265" v="9" actId="207"/>
          <ac:graphicFrameMkLst>
            <pc:docMk/>
            <pc:sldMk cId="0" sldId="288"/>
            <ac:graphicFrameMk id="5" creationId="{00000000-0000-0000-0000-000000000000}"/>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843C8-D2CF-46CB-903A-46860AD031DA}"/>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3ADDFDDE-05A6-49A4-AE48-559A1938D76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30BA439-8E1B-4CDC-B099-959801A1282D}"/>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939FE958-2CEC-4E1D-8AE5-83547DF54D7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38FD45D-CC67-4342-B0B4-911A0130DA6A}"/>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86121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815FE-1D52-423C-A480-BE8B40D2426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C11F6-D2AB-4DFA-BA48-56E93222D9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606B7E-4748-49C1-B522-8E3B80E98049}"/>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9A203906-FE58-43FB-90E5-641FF8881DE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B300428-0019-4333-8E2E-D2835A9F14EE}"/>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613525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9F38BF-7D79-47EF-8CE7-40CD6A59FAFD}"/>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6570B2C-8B38-4B97-8FC5-BC8817C3F052}"/>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E2623D-2913-4CFB-9FB2-8FDCF5CA7499}"/>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CE0BB763-FE26-4BB1-84F3-33CECF91DAA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FC17E62-4E02-4800-A0CE-64E09E6B6494}"/>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2051269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FF925-32C6-43D7-AE32-5056147F5EE2}"/>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C7746002-87AF-411A-A845-3A39A8A9F01F}"/>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8EF4605-3655-467E-9089-325B2EA81548}"/>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805908F0-E5B2-4678-97CB-100CAF360F1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BF43EB95-609D-45D5-BEB1-BA5BC3C621CC}"/>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824473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FF01D-0C39-491C-A1F2-030DD4BFFD2B}"/>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DA16DA9-6846-4744-87A4-B1BE08FA7D5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E2E648-3E29-4697-9843-08C2A7C323E5}"/>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8C39FDEB-DA5E-4A73-8D97-7E7470DB79D7}"/>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96551E2-53B9-4153-9D4E-CFBB8BFB8FEF}"/>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3966803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0F37B-3634-4797-A81F-C88C36C23B90}"/>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0890FEA6-B6DD-4373-A238-3429BBEC8D55}"/>
              </a:ext>
            </a:extLst>
          </p:cNvPr>
          <p:cNvSpPr>
            <a:spLocks noGrp="1"/>
          </p:cNvSpPr>
          <p:nvPr>
            <p:ph sz="half" idx="1"/>
          </p:nvPr>
        </p:nvSpPr>
        <p:spPr>
          <a:xfrm>
            <a:off x="628650" y="1825625"/>
            <a:ext cx="38862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8A7A43CD-C626-4E4D-8360-EB6CBA38524E}"/>
              </a:ext>
            </a:extLst>
          </p:cNvPr>
          <p:cNvSpPr>
            <a:spLocks noGrp="1"/>
          </p:cNvSpPr>
          <p:nvPr>
            <p:ph sz="half" idx="2"/>
          </p:nvPr>
        </p:nvSpPr>
        <p:spPr>
          <a:xfrm>
            <a:off x="4629150" y="1825625"/>
            <a:ext cx="3886200" cy="435133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BB931E57-567B-4702-B379-2E6AB0B2D704}"/>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6" name="Footer Placeholder 5">
            <a:extLst>
              <a:ext uri="{FF2B5EF4-FFF2-40B4-BE49-F238E27FC236}">
                <a16:creationId xmlns:a16="http://schemas.microsoft.com/office/drawing/2014/main" id="{6DF04566-5F9F-4E5D-B0B4-DE9A1E194A2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F3BA4BC-84CC-4177-8798-5AD7FAA23DCF}"/>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3331006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5512E-6C92-4989-B3DF-27F25EBB2DAD}"/>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B5BB9A-97BF-436F-99A4-7430FE624095}"/>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EF643C28-9AF4-40CF-8367-BB583511EFE2}"/>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BA0842F-E15D-40B9-B1E8-C71B137E940E}"/>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94FF8DC-5615-4721-9BD0-A6E8980D1860}"/>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33AE717-E36B-46F2-A274-050B3903EFC4}"/>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8" name="Footer Placeholder 7">
            <a:extLst>
              <a:ext uri="{FF2B5EF4-FFF2-40B4-BE49-F238E27FC236}">
                <a16:creationId xmlns:a16="http://schemas.microsoft.com/office/drawing/2014/main" id="{07FF26DB-7EA0-4128-9EEB-12FEC7954B37}"/>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5FDE2CA7-6C97-404C-B2BB-683546ACD067}"/>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547089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78903-ED3B-482F-AC2E-B67DFE04014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B5151A-B3EE-4672-9431-7E53A010915D}"/>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4" name="Footer Placeholder 3">
            <a:extLst>
              <a:ext uri="{FF2B5EF4-FFF2-40B4-BE49-F238E27FC236}">
                <a16:creationId xmlns:a16="http://schemas.microsoft.com/office/drawing/2014/main" id="{8B10A908-0E96-41A1-BC15-858C6068843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1BCE5737-09CD-4267-BB7A-E588E3E9DF0B}"/>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3012697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39A1AC-2DE4-4730-8F5F-CA0148BFA75C}"/>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3" name="Footer Placeholder 2">
            <a:extLst>
              <a:ext uri="{FF2B5EF4-FFF2-40B4-BE49-F238E27FC236}">
                <a16:creationId xmlns:a16="http://schemas.microsoft.com/office/drawing/2014/main" id="{D2F72A1A-2247-4887-90A2-C2519057772E}"/>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4BF9DA49-921B-4911-B238-6F5365B49AB4}"/>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876321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87DED-0F5F-4238-8F96-4806AEB577C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0E396B8-6723-4900-A450-66478F37CE1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BBA5E21-3D01-482D-B589-C68B1932A9A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D2E1F56-DEF6-403E-828B-55D44585B86D}"/>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6" name="Footer Placeholder 5">
            <a:extLst>
              <a:ext uri="{FF2B5EF4-FFF2-40B4-BE49-F238E27FC236}">
                <a16:creationId xmlns:a16="http://schemas.microsoft.com/office/drawing/2014/main" id="{EAE83F92-56E7-4D2B-BD3C-E88B68F991C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BBE5109-7E82-4CFF-90D9-0FA50235AA81}"/>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2671635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A2643-CA4B-4BD2-ABC2-8AED51225DC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D8F4A00-24D7-40C4-A1F1-EC9F7DBC5E99}"/>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Text Placeholder 3">
            <a:extLst>
              <a:ext uri="{FF2B5EF4-FFF2-40B4-BE49-F238E27FC236}">
                <a16:creationId xmlns:a16="http://schemas.microsoft.com/office/drawing/2014/main" id="{50701B41-5F93-4B38-BAFB-7326698ED06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A94789C-389C-402E-959D-DF9303EA99EC}"/>
              </a:ext>
            </a:extLst>
          </p:cNvPr>
          <p:cNvSpPr>
            <a:spLocks noGrp="1"/>
          </p:cNvSpPr>
          <p:nvPr>
            <p:ph type="dt" sz="half" idx="10"/>
          </p:nvPr>
        </p:nvSpPr>
        <p:spPr/>
        <p:txBody>
          <a:bodyPr/>
          <a:lstStyle/>
          <a:p>
            <a:fld id="{DE31A97E-4D72-4F74-B854-56DC1330542D}" type="datetimeFigureOut">
              <a:rPr lang="en-GB" smtClean="0"/>
              <a:pPr/>
              <a:t>15/03/2021</a:t>
            </a:fld>
            <a:endParaRPr lang="en-GB" dirty="0"/>
          </a:p>
        </p:txBody>
      </p:sp>
      <p:sp>
        <p:nvSpPr>
          <p:cNvPr id="6" name="Footer Placeholder 5">
            <a:extLst>
              <a:ext uri="{FF2B5EF4-FFF2-40B4-BE49-F238E27FC236}">
                <a16:creationId xmlns:a16="http://schemas.microsoft.com/office/drawing/2014/main" id="{7A6C6121-C548-4960-82CE-5AAB5D9A70B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A2198DB-0CB7-4892-B87D-2F061548B465}"/>
              </a:ext>
            </a:extLst>
          </p:cNvPr>
          <p:cNvSpPr>
            <a:spLocks noGrp="1"/>
          </p:cNvSpPr>
          <p:nvPr>
            <p:ph type="sldNum" sz="quarter" idx="12"/>
          </p:nvPr>
        </p:nvSpPr>
        <p:spPr/>
        <p:txBody>
          <a:bodyPr/>
          <a:lstStyle/>
          <a:p>
            <a:fld id="{0FD39333-9D6A-497B-AD52-1AA2522D4AE2}" type="slidenum">
              <a:rPr lang="en-GB" smtClean="0"/>
              <a:pPr/>
              <a:t>‹#›</a:t>
            </a:fld>
            <a:endParaRPr lang="en-GB" dirty="0"/>
          </a:p>
        </p:txBody>
      </p:sp>
    </p:spTree>
    <p:extLst>
      <p:ext uri="{BB962C8B-B14F-4D97-AF65-F5344CB8AC3E}">
        <p14:creationId xmlns:p14="http://schemas.microsoft.com/office/powerpoint/2010/main" val="143310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9490E1-CE55-4925-906B-FACEF982B52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D954FB-ECA9-41CF-8645-A47403726D14}"/>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4F21AD-ADEE-4996-9044-86C52FC7F90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E31A97E-4D72-4F74-B854-56DC1330542D}" type="datetimeFigureOut">
              <a:rPr lang="en-GB" smtClean="0"/>
              <a:pPr/>
              <a:t>15/03/2021</a:t>
            </a:fld>
            <a:endParaRPr lang="en-GB" dirty="0"/>
          </a:p>
        </p:txBody>
      </p:sp>
      <p:sp>
        <p:nvSpPr>
          <p:cNvPr id="5" name="Footer Placeholder 4">
            <a:extLst>
              <a:ext uri="{FF2B5EF4-FFF2-40B4-BE49-F238E27FC236}">
                <a16:creationId xmlns:a16="http://schemas.microsoft.com/office/drawing/2014/main" id="{6EC9BA67-3F51-4218-BE14-E1891E7E709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9532063C-D1E7-42BD-A90E-CA571DACA87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D39333-9D6A-497B-AD52-1AA2522D4AE2}" type="slidenum">
              <a:rPr lang="en-GB" smtClean="0"/>
              <a:pPr/>
              <a:t>‹#›</a:t>
            </a:fld>
            <a:endParaRPr lang="en-GB" dirty="0"/>
          </a:p>
        </p:txBody>
      </p:sp>
      <p:pic>
        <p:nvPicPr>
          <p:cNvPr id="7" name="Picture 6">
            <a:extLst>
              <a:ext uri="{FF2B5EF4-FFF2-40B4-BE49-F238E27FC236}">
                <a16:creationId xmlns:a16="http://schemas.microsoft.com/office/drawing/2014/main" id="{4DD746A2-8BEA-4720-9253-0995821BB994}"/>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668343" y="0"/>
            <a:ext cx="1447583" cy="1440590"/>
          </a:xfrm>
          <a:prstGeom prst="rect">
            <a:avLst/>
          </a:prstGeom>
        </p:spPr>
      </p:pic>
    </p:spTree>
    <p:extLst>
      <p:ext uri="{BB962C8B-B14F-4D97-AF65-F5344CB8AC3E}">
        <p14:creationId xmlns:p14="http://schemas.microsoft.com/office/powerpoint/2010/main" val="242687793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Anorexia Nervosa</a:t>
            </a:r>
          </a:p>
        </p:txBody>
      </p:sp>
    </p:spTree>
    <p:extLst>
      <p:ext uri="{BB962C8B-B14F-4D97-AF65-F5344CB8AC3E}">
        <p14:creationId xmlns:p14="http://schemas.microsoft.com/office/powerpoint/2010/main" val="2966625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26E6BC-0800-4673-90C2-DDB7D8C5C633}"/>
              </a:ext>
            </a:extLst>
          </p:cNvPr>
          <p:cNvSpPr>
            <a:spLocks noGrp="1"/>
          </p:cNvSpPr>
          <p:nvPr>
            <p:ph type="title"/>
          </p:nvPr>
        </p:nvSpPr>
        <p:spPr/>
        <p:txBody>
          <a:bodyPr>
            <a:normAutofit/>
          </a:bodyPr>
          <a:lstStyle/>
          <a:p>
            <a:r>
              <a:rPr lang="en-GB" sz="3300" dirty="0"/>
              <a:t>Schema and Self-perception</a:t>
            </a:r>
          </a:p>
        </p:txBody>
      </p:sp>
      <p:sp>
        <p:nvSpPr>
          <p:cNvPr id="3" name="Content Placeholder 2"/>
          <p:cNvSpPr>
            <a:spLocks noGrp="1"/>
          </p:cNvSpPr>
          <p:nvPr>
            <p:ph sz="half" idx="1"/>
          </p:nvPr>
        </p:nvSpPr>
        <p:spPr/>
        <p:txBody>
          <a:bodyPr>
            <a:normAutofit lnSpcReduction="10000"/>
          </a:bodyPr>
          <a:lstStyle/>
          <a:p>
            <a:pPr marL="0" indent="0">
              <a:buNone/>
            </a:pPr>
            <a:r>
              <a:rPr lang="en-GB" i="1" dirty="0"/>
              <a:t>Distorted body image</a:t>
            </a:r>
          </a:p>
          <a:p>
            <a:endParaRPr lang="en-GB" dirty="0"/>
          </a:p>
          <a:p>
            <a:pPr marL="0" indent="0">
              <a:buNone/>
            </a:pPr>
            <a:r>
              <a:rPr lang="en-GB" dirty="0"/>
              <a:t>Bruch (1982): </a:t>
            </a:r>
          </a:p>
          <a:p>
            <a:r>
              <a:rPr lang="en-GB" dirty="0"/>
              <a:t>People believe themselves to be fat even when they are not</a:t>
            </a:r>
          </a:p>
          <a:p>
            <a:endParaRPr lang="en-GB" dirty="0"/>
          </a:p>
          <a:p>
            <a:pPr marL="0" indent="0">
              <a:buNone/>
            </a:pPr>
            <a:r>
              <a:rPr lang="en-GB" dirty="0"/>
              <a:t>Gupta and Johnson (2000): </a:t>
            </a:r>
          </a:p>
          <a:p>
            <a:r>
              <a:rPr lang="en-GB" dirty="0"/>
              <a:t>Overestimate body proportions</a:t>
            </a:r>
          </a:p>
          <a:p>
            <a:r>
              <a:rPr lang="en-GB" dirty="0"/>
              <a:t>Low opinion of body shape and consider themselves unattractive</a:t>
            </a:r>
          </a:p>
          <a:p>
            <a:endParaRPr lang="en-GB" dirty="0"/>
          </a:p>
          <a:p>
            <a:pPr marL="0" indent="0">
              <a:buNone/>
            </a:pPr>
            <a:r>
              <a:rPr lang="en-GB" dirty="0"/>
              <a:t>Skrzypek et al. (2001): </a:t>
            </a:r>
          </a:p>
          <a:p>
            <a:r>
              <a:rPr lang="en-GB" dirty="0"/>
              <a:t>Body image disturbance not due to any perceptual deficit – based on ‘cognitive-evaluative dissatisfaction’</a:t>
            </a:r>
          </a:p>
          <a:p>
            <a:pPr lvl="1"/>
            <a:endParaRPr lang="en-GB" dirty="0"/>
          </a:p>
        </p:txBody>
      </p:sp>
      <p:sp>
        <p:nvSpPr>
          <p:cNvPr id="5" name="Content Placeholder 4">
            <a:extLst>
              <a:ext uri="{FF2B5EF4-FFF2-40B4-BE49-F238E27FC236}">
                <a16:creationId xmlns:a16="http://schemas.microsoft.com/office/drawing/2014/main" id="{52C96B33-6307-4564-8A6F-5114EDA8DD61}"/>
              </a:ext>
            </a:extLst>
          </p:cNvPr>
          <p:cNvSpPr>
            <a:spLocks noGrp="1"/>
          </p:cNvSpPr>
          <p:nvPr>
            <p:ph sz="half" idx="2"/>
          </p:nvPr>
        </p:nvSpPr>
        <p:spPr/>
        <p:txBody>
          <a:bodyPr>
            <a:normAutofit lnSpcReduction="10000"/>
          </a:bodyPr>
          <a:lstStyle/>
          <a:p>
            <a:pPr marL="0" indent="0">
              <a:buNone/>
            </a:pPr>
            <a:r>
              <a:rPr lang="en-GB" dirty="0"/>
              <a:t>Whittal and Zaretsky (1996): </a:t>
            </a:r>
          </a:p>
          <a:p>
            <a:r>
              <a:rPr lang="en-GB" dirty="0"/>
              <a:t>Starvation affects a number of cognitive processes, resulting in poor concentration, concrete thinking, rigidity, withdrawal, obsessive-compulsive behaviour and depression</a:t>
            </a:r>
          </a:p>
          <a:p>
            <a:r>
              <a:rPr lang="en-GB" dirty="0"/>
              <a:t>Starvation may lead to a positive feedback loop, with increasingly rigid beliefs and inability to consider other ways of looking at problem</a:t>
            </a:r>
          </a:p>
          <a:p>
            <a:r>
              <a:rPr lang="en-GB" dirty="0"/>
              <a:t>Beliefs may be ‘delusional’ and more difficult to change than in OCD</a:t>
            </a:r>
          </a:p>
        </p:txBody>
      </p:sp>
    </p:spTree>
    <p:extLst>
      <p:ext uri="{BB962C8B-B14F-4D97-AF65-F5344CB8AC3E}">
        <p14:creationId xmlns:p14="http://schemas.microsoft.com/office/powerpoint/2010/main" val="572132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ADA335-44C0-4065-B253-E9A279EAA8F0}"/>
              </a:ext>
            </a:extLst>
          </p:cNvPr>
          <p:cNvSpPr>
            <a:spLocks noGrp="1"/>
          </p:cNvSpPr>
          <p:nvPr>
            <p:ph type="title"/>
          </p:nvPr>
        </p:nvSpPr>
        <p:spPr>
          <a:xfrm>
            <a:off x="628650" y="365127"/>
            <a:ext cx="7886700" cy="903634"/>
          </a:xfrm>
        </p:spPr>
        <p:txBody>
          <a:bodyPr>
            <a:noAutofit/>
          </a:bodyPr>
          <a:lstStyle/>
          <a:p>
            <a:r>
              <a:rPr lang="en-GB" sz="3300" dirty="0"/>
              <a:t>Weight-related Schemata</a:t>
            </a:r>
          </a:p>
        </p:txBody>
      </p:sp>
      <p:sp>
        <p:nvSpPr>
          <p:cNvPr id="5" name="Content Placeholder 4">
            <a:extLst>
              <a:ext uri="{FF2B5EF4-FFF2-40B4-BE49-F238E27FC236}">
                <a16:creationId xmlns:a16="http://schemas.microsoft.com/office/drawing/2014/main" id="{297224A8-230A-4B7C-8AE3-48223D8191E6}"/>
              </a:ext>
            </a:extLst>
          </p:cNvPr>
          <p:cNvSpPr>
            <a:spLocks noGrp="1"/>
          </p:cNvSpPr>
          <p:nvPr>
            <p:ph sz="half" idx="1"/>
          </p:nvPr>
        </p:nvSpPr>
        <p:spPr/>
        <p:txBody>
          <a:bodyPr>
            <a:normAutofit/>
          </a:bodyPr>
          <a:lstStyle/>
          <a:p>
            <a:pPr marL="0" indent="0">
              <a:buNone/>
            </a:pPr>
            <a:r>
              <a:rPr lang="en-GB" i="1" dirty="0"/>
              <a:t>Fairburn (2008) </a:t>
            </a:r>
          </a:p>
          <a:p>
            <a:endParaRPr lang="en-GB" dirty="0"/>
          </a:p>
          <a:p>
            <a:r>
              <a:rPr lang="en-GB" dirty="0"/>
              <a:t>Similar cognitive disturbance in anorexia and bulimia</a:t>
            </a:r>
          </a:p>
          <a:p>
            <a:r>
              <a:rPr lang="en-GB" dirty="0"/>
              <a:t>Judge self-worth through low body weight and being thin</a:t>
            </a:r>
          </a:p>
          <a:p>
            <a:r>
              <a:rPr lang="en-GB" dirty="0"/>
              <a:t>Judge others’ worth through same mechanism</a:t>
            </a:r>
          </a:p>
          <a:p>
            <a:r>
              <a:rPr lang="en-GB" dirty="0"/>
              <a:t>Negative reinforcement of avoiding weight gain</a:t>
            </a:r>
          </a:p>
          <a:p>
            <a:r>
              <a:rPr lang="en-GB" dirty="0"/>
              <a:t>Anorexics good at losing weight, bulimics not</a:t>
            </a:r>
          </a:p>
        </p:txBody>
      </p:sp>
      <p:sp>
        <p:nvSpPr>
          <p:cNvPr id="6" name="Content Placeholder 5">
            <a:extLst>
              <a:ext uri="{FF2B5EF4-FFF2-40B4-BE49-F238E27FC236}">
                <a16:creationId xmlns:a16="http://schemas.microsoft.com/office/drawing/2014/main" id="{40670AB3-0178-4BDF-9C86-F54009DBF061}"/>
              </a:ext>
            </a:extLst>
          </p:cNvPr>
          <p:cNvSpPr>
            <a:spLocks noGrp="1"/>
          </p:cNvSpPr>
          <p:nvPr>
            <p:ph sz="half" idx="2"/>
          </p:nvPr>
        </p:nvSpPr>
        <p:spPr/>
        <p:txBody>
          <a:bodyPr>
            <a:normAutofit/>
          </a:bodyPr>
          <a:lstStyle/>
          <a:p>
            <a:pPr marL="0" indent="0">
              <a:buNone/>
            </a:pPr>
            <a:r>
              <a:rPr lang="en-GB" i="1" dirty="0"/>
              <a:t>Exacerbated by …</a:t>
            </a:r>
          </a:p>
          <a:p>
            <a:endParaRPr lang="en-GB" i="1" dirty="0"/>
          </a:p>
          <a:p>
            <a:pPr lvl="1"/>
            <a:r>
              <a:rPr lang="en-GB" i="1" dirty="0"/>
              <a:t>Perfectionism</a:t>
            </a:r>
            <a:r>
              <a:rPr lang="en-GB" dirty="0"/>
              <a:t>: over-evaluation of, and striving for, attainment of personally demanding standards, despite potentially adverse consequences across a range of life contexts</a:t>
            </a:r>
          </a:p>
          <a:p>
            <a:pPr lvl="1"/>
            <a:endParaRPr lang="en-GB" dirty="0"/>
          </a:p>
          <a:p>
            <a:pPr lvl="1"/>
            <a:r>
              <a:rPr lang="en-GB" i="1" dirty="0"/>
              <a:t>Core low self-esteem</a:t>
            </a:r>
            <a:r>
              <a:rPr lang="en-GB" dirty="0"/>
              <a:t>: low efficacy beliefs in relation to change undermines engagement with treatment</a:t>
            </a:r>
          </a:p>
          <a:p>
            <a:pPr marL="342900" lvl="1" indent="0">
              <a:buNone/>
            </a:pPr>
            <a:endParaRPr lang="en-GB" dirty="0"/>
          </a:p>
          <a:p>
            <a:pPr lvl="1"/>
            <a:r>
              <a:rPr lang="en-GB" i="1" dirty="0"/>
              <a:t>Family tensions </a:t>
            </a:r>
            <a:r>
              <a:rPr lang="en-GB" dirty="0"/>
              <a:t>increase resistance to changes in eating patterns, particularly in younger people and those who are resisting eating</a:t>
            </a:r>
          </a:p>
        </p:txBody>
      </p:sp>
    </p:spTree>
    <p:extLst>
      <p:ext uri="{BB962C8B-B14F-4D97-AF65-F5344CB8AC3E}">
        <p14:creationId xmlns:p14="http://schemas.microsoft.com/office/powerpoint/2010/main" val="2643852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60179C-7D8B-40CC-81B7-63ACFE657325}"/>
              </a:ext>
            </a:extLst>
          </p:cNvPr>
          <p:cNvSpPr>
            <a:spLocks noGrp="1"/>
          </p:cNvSpPr>
          <p:nvPr>
            <p:ph type="title"/>
          </p:nvPr>
        </p:nvSpPr>
        <p:spPr/>
        <p:txBody>
          <a:bodyPr>
            <a:normAutofit/>
          </a:bodyPr>
          <a:lstStyle/>
          <a:p>
            <a:r>
              <a:rPr lang="en-GB" sz="3300" dirty="0"/>
              <a:t>Psychoanalytic Models</a:t>
            </a:r>
          </a:p>
        </p:txBody>
      </p:sp>
      <p:sp>
        <p:nvSpPr>
          <p:cNvPr id="2" name="Content Placeholder 1"/>
          <p:cNvSpPr>
            <a:spLocks noGrp="1"/>
          </p:cNvSpPr>
          <p:nvPr>
            <p:ph sz="half" idx="1"/>
          </p:nvPr>
        </p:nvSpPr>
        <p:spPr/>
        <p:txBody>
          <a:bodyPr>
            <a:normAutofit/>
          </a:bodyPr>
          <a:lstStyle/>
          <a:p>
            <a:pPr marL="0" indent="0">
              <a:buNone/>
            </a:pPr>
            <a:r>
              <a:rPr lang="en-GB" i="1" dirty="0"/>
              <a:t>Zerbe (2001)</a:t>
            </a:r>
          </a:p>
          <a:p>
            <a:endParaRPr lang="en-GB" dirty="0"/>
          </a:p>
          <a:p>
            <a:pPr lvl="1"/>
            <a:r>
              <a:rPr lang="en-GB" dirty="0"/>
              <a:t>Unconscious confusion between eating and sexual instinct – avoid eating as symbolic way of avoiding sex</a:t>
            </a:r>
          </a:p>
          <a:p>
            <a:pPr lvl="1"/>
            <a:endParaRPr lang="en-GB" dirty="0"/>
          </a:p>
          <a:p>
            <a:pPr lvl="1"/>
            <a:r>
              <a:rPr lang="en-GB" dirty="0"/>
              <a:t>Fantasies of oral impregnation – confuse fatness with pregnancy, ergo starvation reduces risk of pregnancy</a:t>
            </a:r>
          </a:p>
          <a:p>
            <a:pPr lvl="1"/>
            <a:endParaRPr lang="en-GB" dirty="0"/>
          </a:p>
          <a:p>
            <a:pPr lvl="1"/>
            <a:r>
              <a:rPr lang="en-GB" dirty="0"/>
              <a:t>Regression to an earlier stage of development; literally shrink back to a smaller person – a child</a:t>
            </a:r>
          </a:p>
        </p:txBody>
      </p:sp>
      <p:sp>
        <p:nvSpPr>
          <p:cNvPr id="5" name="Content Placeholder 4">
            <a:extLst>
              <a:ext uri="{FF2B5EF4-FFF2-40B4-BE49-F238E27FC236}">
                <a16:creationId xmlns:a16="http://schemas.microsoft.com/office/drawing/2014/main" id="{E183B507-3BE1-4A3D-B43E-D4C0B7100A90}"/>
              </a:ext>
            </a:extLst>
          </p:cNvPr>
          <p:cNvSpPr>
            <a:spLocks noGrp="1"/>
          </p:cNvSpPr>
          <p:nvPr>
            <p:ph sz="half" idx="2"/>
          </p:nvPr>
        </p:nvSpPr>
        <p:spPr/>
        <p:txBody>
          <a:bodyPr>
            <a:normAutofit/>
          </a:bodyPr>
          <a:lstStyle/>
          <a:p>
            <a:pPr marL="0" indent="0">
              <a:buNone/>
            </a:pPr>
            <a:r>
              <a:rPr lang="en-GB" i="1" dirty="0"/>
              <a:t>Bruch (1982)</a:t>
            </a:r>
          </a:p>
          <a:p>
            <a:endParaRPr lang="en-GB" dirty="0"/>
          </a:p>
          <a:p>
            <a:r>
              <a:rPr lang="en-GB" dirty="0"/>
              <a:t>Mother fails to attend appropriately to child’s needs – provides food and intimacy at times that suit them rather than the child</a:t>
            </a:r>
          </a:p>
          <a:p>
            <a:r>
              <a:rPr lang="en-GB" dirty="0"/>
              <a:t>Child grows up confused or misunderstanding of own needs</a:t>
            </a:r>
          </a:p>
          <a:p>
            <a:r>
              <a:rPr lang="en-GB" dirty="0"/>
              <a:t>Child becomes dependent on others to guide them – becomes ‘model child’, but feels they do not own their own body</a:t>
            </a:r>
          </a:p>
          <a:p>
            <a:r>
              <a:rPr lang="en-GB" dirty="0"/>
              <a:t>Adolescence increases innate need for autonomy</a:t>
            </a:r>
          </a:p>
          <a:p>
            <a:r>
              <a:rPr lang="en-GB" dirty="0"/>
              <a:t>To overcome their sense of helplessness they become over-controlling of body size and shape, and eating habits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300" dirty="0"/>
              <a:t>Emotions vs. Hunger</a:t>
            </a:r>
          </a:p>
        </p:txBody>
      </p:sp>
      <p:sp>
        <p:nvSpPr>
          <p:cNvPr id="2" name="Content Placeholder 1"/>
          <p:cNvSpPr>
            <a:spLocks noGrp="1"/>
          </p:cNvSpPr>
          <p:nvPr>
            <p:ph idx="1"/>
          </p:nvPr>
        </p:nvSpPr>
        <p:spPr/>
        <p:txBody>
          <a:bodyPr>
            <a:normAutofit/>
          </a:bodyPr>
          <a:lstStyle/>
          <a:p>
            <a:pPr marL="0" indent="0">
              <a:buNone/>
            </a:pPr>
            <a:r>
              <a:rPr lang="en-GB" i="1" dirty="0"/>
              <a:t>Steiner et al. (1991)</a:t>
            </a:r>
          </a:p>
          <a:p>
            <a:pPr marL="0" indent="0">
              <a:buNone/>
            </a:pPr>
            <a:endParaRPr lang="en-GB" dirty="0"/>
          </a:p>
          <a:p>
            <a:r>
              <a:rPr lang="en-GB" dirty="0"/>
              <a:t>Many parents of young girls with anorexia tended to have fed them as a baby on their schedule rather than that of the child</a:t>
            </a:r>
          </a:p>
          <a:p>
            <a:pPr marL="0" indent="0">
              <a:buNone/>
            </a:pPr>
            <a:endParaRPr lang="en-GB" dirty="0"/>
          </a:p>
          <a:p>
            <a:pPr marL="0" indent="0">
              <a:buNone/>
            </a:pPr>
            <a:r>
              <a:rPr lang="en-GB" i="1" dirty="0"/>
              <a:t>Fukunishi (1997)</a:t>
            </a:r>
          </a:p>
          <a:p>
            <a:pPr marL="0" indent="0">
              <a:buNone/>
            </a:pPr>
            <a:endParaRPr lang="en-GB" dirty="0"/>
          </a:p>
          <a:p>
            <a:r>
              <a:rPr lang="en-GB" dirty="0"/>
              <a:t>Many people with bulimia mistake emotions such as anxiety or upset as signs of hunger, and respond to them by eating</a:t>
            </a:r>
          </a:p>
          <a:p>
            <a:endParaRPr lang="en-GB" dirty="0"/>
          </a:p>
          <a:p>
            <a:pPr marL="0" indent="0">
              <a:buNone/>
            </a:pPr>
            <a:r>
              <a:rPr lang="en-GB" i="1" dirty="0"/>
              <a:t>Walters and Kendler (1995)</a:t>
            </a:r>
          </a:p>
          <a:p>
            <a:pPr marL="0" indent="0">
              <a:buNone/>
            </a:pPr>
            <a:endParaRPr lang="en-GB" dirty="0"/>
          </a:p>
          <a:p>
            <a:r>
              <a:rPr lang="en-GB" dirty="0"/>
              <a:t>People with eating disorders tend to rely excessively on the opinions of others, and worry about how other people view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GB" sz="3300" dirty="0"/>
              <a:t>Interventions in Anorexia</a:t>
            </a:r>
          </a:p>
        </p:txBody>
      </p:sp>
      <p:sp>
        <p:nvSpPr>
          <p:cNvPr id="2" name="Content Placeholder 1"/>
          <p:cNvSpPr>
            <a:spLocks noGrp="1"/>
          </p:cNvSpPr>
          <p:nvPr>
            <p:ph sz="half" idx="1"/>
          </p:nvPr>
        </p:nvSpPr>
        <p:spPr/>
        <p:txBody>
          <a:bodyPr>
            <a:noAutofit/>
          </a:bodyPr>
          <a:lstStyle/>
          <a:p>
            <a:pPr marL="0" indent="0">
              <a:buNone/>
            </a:pPr>
            <a:r>
              <a:rPr lang="en-GB" i="1" dirty="0"/>
              <a:t>In-patient, weight gain</a:t>
            </a:r>
          </a:p>
          <a:p>
            <a:endParaRPr lang="en-GB" dirty="0"/>
          </a:p>
          <a:p>
            <a:pPr lvl="1"/>
            <a:r>
              <a:rPr lang="en-GB" dirty="0"/>
              <a:t>If weight &lt;75% of ‘normal’</a:t>
            </a:r>
          </a:p>
          <a:p>
            <a:pPr lvl="1"/>
            <a:r>
              <a:rPr lang="en-GB" dirty="0"/>
              <a:t>Pre-specified rewards for gains in weight – leading up to discharge</a:t>
            </a:r>
          </a:p>
          <a:p>
            <a:pPr lvl="1"/>
            <a:r>
              <a:rPr lang="en-GB" dirty="0"/>
              <a:t>Rewards NOT telephone or television; ARE things like social privileges, exercise privileges, access to visitors, etc</a:t>
            </a:r>
          </a:p>
          <a:p>
            <a:pPr lvl="1"/>
            <a:r>
              <a:rPr lang="en-GB" dirty="0"/>
              <a:t>Calorific content gradually increased over time</a:t>
            </a:r>
          </a:p>
          <a:p>
            <a:pPr lvl="1"/>
            <a:r>
              <a:rPr lang="en-GB" dirty="0"/>
              <a:t>Nurses or therapists may educate individual about anorexia – reassure that will not result in being overweight in the long term. Can be time to get to know therapist.</a:t>
            </a:r>
          </a:p>
        </p:txBody>
      </p:sp>
      <p:sp>
        <p:nvSpPr>
          <p:cNvPr id="4" name="Content Placeholder 3">
            <a:extLst>
              <a:ext uri="{FF2B5EF4-FFF2-40B4-BE49-F238E27FC236}">
                <a16:creationId xmlns:a16="http://schemas.microsoft.com/office/drawing/2014/main" id="{1E1B6238-0AFC-4B8A-8D74-4857A5CDE5E1}"/>
              </a:ext>
            </a:extLst>
          </p:cNvPr>
          <p:cNvSpPr>
            <a:spLocks noGrp="1"/>
          </p:cNvSpPr>
          <p:nvPr>
            <p:ph sz="half" idx="2"/>
          </p:nvPr>
        </p:nvSpPr>
        <p:spPr/>
        <p:txBody>
          <a:bodyPr>
            <a:normAutofit/>
          </a:bodyPr>
          <a:lstStyle/>
          <a:p>
            <a:pPr marL="0" indent="0">
              <a:buNone/>
            </a:pPr>
            <a:r>
              <a:rPr lang="en-GB" dirty="0"/>
              <a:t>Gentile et al. (2008):</a:t>
            </a:r>
          </a:p>
          <a:p>
            <a:endParaRPr lang="en-GB" dirty="0"/>
          </a:p>
          <a:p>
            <a:pPr lvl="1"/>
            <a:r>
              <a:rPr lang="en-GB" dirty="0"/>
              <a:t>18% prematurely interrupted their treatment</a:t>
            </a:r>
          </a:p>
          <a:p>
            <a:pPr lvl="1"/>
            <a:r>
              <a:rPr lang="en-GB" dirty="0"/>
              <a:t>75% continued intensive in-patient treatment until they have achieved their required weight</a:t>
            </a:r>
          </a:p>
          <a:p>
            <a:pPr lvl="1"/>
            <a:r>
              <a:rPr lang="en-GB" dirty="0"/>
              <a:t>32% of people with severe malnutrition fed through nasogastric tube until weight increased and ‘they started to cooperate with treatment’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300" dirty="0"/>
              <a:t>Competent to Choose?</a:t>
            </a:r>
          </a:p>
        </p:txBody>
      </p:sp>
      <p:sp>
        <p:nvSpPr>
          <p:cNvPr id="2" name="Content Placeholder 1"/>
          <p:cNvSpPr>
            <a:spLocks noGrp="1"/>
          </p:cNvSpPr>
          <p:nvPr>
            <p:ph idx="1"/>
          </p:nvPr>
        </p:nvSpPr>
        <p:spPr/>
        <p:txBody>
          <a:bodyPr>
            <a:normAutofit lnSpcReduction="10000"/>
          </a:bodyPr>
          <a:lstStyle/>
          <a:p>
            <a:pPr marL="0" indent="0">
              <a:buNone/>
            </a:pPr>
            <a:r>
              <a:rPr lang="en-GB" sz="1800" i="1" dirty="0"/>
              <a:t>Treasure (2001), four general principles that define whether an individual is competent to make therapeutic choices or to refuse treatment</a:t>
            </a:r>
          </a:p>
          <a:p>
            <a:pPr marL="0" indent="0">
              <a:buNone/>
            </a:pPr>
            <a:endParaRPr lang="en-GB" sz="1800" dirty="0"/>
          </a:p>
          <a:p>
            <a:pPr marL="0" indent="0">
              <a:buNone/>
            </a:pPr>
            <a:r>
              <a:rPr lang="en-GB" sz="1800" dirty="0"/>
              <a:t>Able to:</a:t>
            </a:r>
          </a:p>
          <a:p>
            <a:pPr>
              <a:buNone/>
            </a:pPr>
            <a:r>
              <a:rPr lang="en-GB" sz="1800" dirty="0"/>
              <a:t> </a:t>
            </a:r>
          </a:p>
          <a:p>
            <a:pPr marL="800100" lvl="1" indent="-457200">
              <a:buFont typeface="+mj-lt"/>
              <a:buAutoNum type="arabicPeriod"/>
            </a:pPr>
            <a:r>
              <a:rPr lang="en-GB" sz="1800" dirty="0"/>
              <a:t>Take in and retain information relevant to their decision, and understand the likely consequences of having or not having the treatment</a:t>
            </a:r>
          </a:p>
          <a:p>
            <a:pPr marL="800100" lvl="1" indent="-457200">
              <a:buFont typeface="+mj-lt"/>
              <a:buAutoNum type="arabicPeriod"/>
            </a:pPr>
            <a:endParaRPr lang="en-GB" sz="1800" dirty="0"/>
          </a:p>
          <a:p>
            <a:pPr marL="800100" lvl="1" indent="-457200">
              <a:buFont typeface="+mj-lt"/>
              <a:buAutoNum type="arabicPeriod"/>
            </a:pPr>
            <a:r>
              <a:rPr lang="en-GB" sz="1800" dirty="0"/>
              <a:t>Believe the information</a:t>
            </a:r>
          </a:p>
          <a:p>
            <a:pPr marL="800100" lvl="1" indent="-457200">
              <a:buFont typeface="+mj-lt"/>
              <a:buAutoNum type="arabicPeriod"/>
            </a:pPr>
            <a:endParaRPr lang="en-GB" sz="1800" dirty="0"/>
          </a:p>
          <a:p>
            <a:pPr marL="800100" lvl="1" indent="-457200">
              <a:buFont typeface="+mj-lt"/>
              <a:buAutoNum type="arabicPeriod"/>
            </a:pPr>
            <a:r>
              <a:rPr lang="en-GB" sz="1800" dirty="0"/>
              <a:t>Weigh the information in the balance as part of the process of arriving at a decision</a:t>
            </a:r>
          </a:p>
          <a:p>
            <a:pPr marL="800100" lvl="1" indent="-457200">
              <a:buFont typeface="+mj-lt"/>
              <a:buAutoNum type="arabicPeriod"/>
            </a:pPr>
            <a:endParaRPr lang="en-GB" sz="1800" dirty="0"/>
          </a:p>
          <a:p>
            <a:pPr marL="800100" lvl="1" indent="-457200">
              <a:buFont typeface="+mj-lt"/>
              <a:buAutoNum type="arabicPeriod"/>
            </a:pPr>
            <a:r>
              <a:rPr lang="en-GB" sz="1800" dirty="0"/>
              <a:t>Recognize they have a health problem and take action to remedy their condition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4241BE-55B9-4F03-B2D5-9A9C5B458945}"/>
              </a:ext>
            </a:extLst>
          </p:cNvPr>
          <p:cNvSpPr>
            <a:spLocks noGrp="1"/>
          </p:cNvSpPr>
          <p:nvPr>
            <p:ph type="title"/>
          </p:nvPr>
        </p:nvSpPr>
        <p:spPr/>
        <p:txBody>
          <a:bodyPr>
            <a:normAutofit/>
          </a:bodyPr>
          <a:lstStyle/>
          <a:p>
            <a:r>
              <a:rPr lang="en-GB" sz="3300" dirty="0"/>
              <a:t>CBT Strategies</a:t>
            </a:r>
          </a:p>
        </p:txBody>
      </p:sp>
      <p:sp>
        <p:nvSpPr>
          <p:cNvPr id="2" name="Content Placeholder 1"/>
          <p:cNvSpPr>
            <a:spLocks noGrp="1"/>
          </p:cNvSpPr>
          <p:nvPr>
            <p:ph sz="half" idx="1"/>
          </p:nvPr>
        </p:nvSpPr>
        <p:spPr/>
        <p:txBody>
          <a:bodyPr>
            <a:normAutofit/>
          </a:bodyPr>
          <a:lstStyle/>
          <a:p>
            <a:pPr marL="0" indent="0">
              <a:buNone/>
            </a:pPr>
            <a:r>
              <a:rPr lang="en-GB" i="1" dirty="0"/>
              <a:t>Garner and Bemis (1985)</a:t>
            </a:r>
          </a:p>
          <a:p>
            <a:pPr marL="0" indent="0">
              <a:buNone/>
            </a:pPr>
            <a:endParaRPr lang="en-GB" i="1" dirty="0"/>
          </a:p>
          <a:p>
            <a:pPr marL="0" indent="0">
              <a:buNone/>
            </a:pPr>
            <a:r>
              <a:rPr lang="en-GB" dirty="0"/>
              <a:t>Establish working alliance:</a:t>
            </a:r>
          </a:p>
          <a:p>
            <a:pPr marL="0" indent="0">
              <a:buNone/>
            </a:pPr>
            <a:endParaRPr lang="en-GB" dirty="0"/>
          </a:p>
          <a:p>
            <a:pPr marL="404813" lvl="2"/>
            <a:r>
              <a:rPr lang="en-GB" dirty="0"/>
              <a:t>Align with person and learn how weight control strategies meet needs; evaluate emotional and physical costs of dieting – the </a:t>
            </a:r>
            <a:r>
              <a:rPr lang="en-GB" i="1" dirty="0"/>
              <a:t>motivational interview</a:t>
            </a:r>
            <a:endParaRPr lang="en-GB" dirty="0"/>
          </a:p>
          <a:p>
            <a:pPr marL="404813" lvl="2"/>
            <a:r>
              <a:rPr lang="en-GB" dirty="0"/>
              <a:t>Explore deep schemata underlying behaviour</a:t>
            </a:r>
          </a:p>
          <a:p>
            <a:pPr marL="404813" lvl="2"/>
            <a:r>
              <a:rPr lang="en-GB" dirty="0"/>
              <a:t>Homework involving exploration of how events influence thoughts and feelings</a:t>
            </a:r>
          </a:p>
          <a:p>
            <a:pPr marL="404813" lvl="2"/>
            <a:r>
              <a:rPr lang="en-GB" dirty="0"/>
              <a:t>‘Practise’ different ways of interpreting weight- and eating-related events</a:t>
            </a:r>
          </a:p>
        </p:txBody>
      </p:sp>
      <p:sp>
        <p:nvSpPr>
          <p:cNvPr id="5" name="Content Placeholder 4">
            <a:extLst>
              <a:ext uri="{FF2B5EF4-FFF2-40B4-BE49-F238E27FC236}">
                <a16:creationId xmlns:a16="http://schemas.microsoft.com/office/drawing/2014/main" id="{54C212D9-0F83-4CA4-B5D2-5FF594CC721B}"/>
              </a:ext>
            </a:extLst>
          </p:cNvPr>
          <p:cNvSpPr>
            <a:spLocks noGrp="1"/>
          </p:cNvSpPr>
          <p:nvPr>
            <p:ph sz="half" idx="2"/>
          </p:nvPr>
        </p:nvSpPr>
        <p:spPr/>
        <p:txBody>
          <a:bodyPr/>
          <a:lstStyle/>
          <a:p>
            <a:pPr marL="0" indent="0">
              <a:buNone/>
            </a:pPr>
            <a:r>
              <a:rPr lang="en-GB" dirty="0"/>
              <a:t>Then:</a:t>
            </a:r>
          </a:p>
          <a:p>
            <a:pPr marL="0" indent="0">
              <a:buNone/>
            </a:pPr>
            <a:endParaRPr lang="en-GB" dirty="0"/>
          </a:p>
          <a:p>
            <a:r>
              <a:rPr lang="en-GB" dirty="0"/>
              <a:t>Cognitive interventions – multiple targets; challenging perceptual/attitudinal distortions – the linking of self-worth to weight, the belief that eating small meal will result in weight gain</a:t>
            </a:r>
          </a:p>
          <a:p>
            <a:r>
              <a:rPr lang="en-GB" dirty="0"/>
              <a:t>Behavioural hypothesis testing</a:t>
            </a:r>
          </a:p>
          <a:p>
            <a:r>
              <a:rPr lang="en-GB" dirty="0"/>
              <a:t>Problem-solving techniques to help deal with crises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300" dirty="0"/>
              <a:t>Effectiveness of Cognitive Therapy</a:t>
            </a:r>
          </a:p>
        </p:txBody>
      </p:sp>
      <p:sp>
        <p:nvSpPr>
          <p:cNvPr id="2" name="Content Placeholder 1"/>
          <p:cNvSpPr>
            <a:spLocks noGrp="1"/>
          </p:cNvSpPr>
          <p:nvPr>
            <p:ph sz="half" idx="1"/>
          </p:nvPr>
        </p:nvSpPr>
        <p:spPr/>
        <p:txBody>
          <a:bodyPr>
            <a:normAutofit/>
          </a:bodyPr>
          <a:lstStyle/>
          <a:p>
            <a:pPr marL="0" indent="0">
              <a:buNone/>
            </a:pPr>
            <a:r>
              <a:rPr lang="en-GB" sz="1800" dirty="0"/>
              <a:t>Treasure et al. (1995):</a:t>
            </a:r>
          </a:p>
          <a:p>
            <a:pPr marL="0" indent="0">
              <a:buNone/>
            </a:pPr>
            <a:endParaRPr lang="en-GB" sz="1800" dirty="0"/>
          </a:p>
          <a:p>
            <a:pPr lvl="1"/>
            <a:r>
              <a:rPr lang="en-GB" sz="1800" dirty="0"/>
              <a:t>CBT versus CBT + psychoanalytic</a:t>
            </a:r>
          </a:p>
          <a:p>
            <a:pPr lvl="1"/>
            <a:r>
              <a:rPr lang="en-GB" sz="1800" dirty="0"/>
              <a:t>After one year, both 63% ‘good’ or ‘intermediate’ recovery</a:t>
            </a:r>
          </a:p>
          <a:p>
            <a:pPr lvl="1"/>
            <a:endParaRPr lang="en-GB" sz="1800" dirty="0"/>
          </a:p>
          <a:p>
            <a:pPr marL="0" indent="0">
              <a:buNone/>
            </a:pPr>
            <a:r>
              <a:rPr lang="en-GB" sz="1800" dirty="0"/>
              <a:t>Pike et al. (2003):</a:t>
            </a:r>
          </a:p>
          <a:p>
            <a:pPr marL="0" indent="0">
              <a:buNone/>
            </a:pPr>
            <a:endParaRPr lang="en-GB" sz="1800" dirty="0"/>
          </a:p>
          <a:p>
            <a:pPr lvl="1"/>
            <a:r>
              <a:rPr lang="en-GB" sz="1800" dirty="0"/>
              <a:t>CBT &gt; nutritional counselling</a:t>
            </a:r>
          </a:p>
          <a:p>
            <a:pPr lvl="1"/>
            <a:r>
              <a:rPr lang="en-GB" sz="1800" dirty="0"/>
              <a:t>One year relapse in ‘recovered’ anorexia 22% vs. 73%</a:t>
            </a:r>
          </a:p>
          <a:p>
            <a:pPr lvl="1"/>
            <a:endParaRPr lang="en-GB" dirty="0"/>
          </a:p>
          <a:p>
            <a:pPr lvl="1"/>
            <a:endParaRPr lang="en-GB" dirty="0"/>
          </a:p>
        </p:txBody>
      </p:sp>
      <p:sp>
        <p:nvSpPr>
          <p:cNvPr id="4" name="Content Placeholder 3">
            <a:extLst>
              <a:ext uri="{FF2B5EF4-FFF2-40B4-BE49-F238E27FC236}">
                <a16:creationId xmlns:a16="http://schemas.microsoft.com/office/drawing/2014/main" id="{C9FF62A7-94EA-4570-B76E-9D5571893568}"/>
              </a:ext>
            </a:extLst>
          </p:cNvPr>
          <p:cNvSpPr>
            <a:spLocks noGrp="1"/>
          </p:cNvSpPr>
          <p:nvPr>
            <p:ph sz="half" idx="2"/>
          </p:nvPr>
        </p:nvSpPr>
        <p:spPr/>
        <p:txBody>
          <a:bodyPr>
            <a:normAutofit/>
          </a:bodyPr>
          <a:lstStyle/>
          <a:p>
            <a:pPr marL="0" indent="0">
              <a:buNone/>
            </a:pPr>
            <a:r>
              <a:rPr lang="en-GB" sz="1800" dirty="0"/>
              <a:t>McIntosh et al. (2005):</a:t>
            </a:r>
          </a:p>
          <a:p>
            <a:pPr marL="0" indent="0">
              <a:buNone/>
            </a:pPr>
            <a:endParaRPr lang="en-GB" sz="1800" dirty="0"/>
          </a:p>
          <a:p>
            <a:pPr marL="533400"/>
            <a:r>
              <a:rPr lang="en-GB" sz="1800" dirty="0"/>
              <a:t>CBT vs. interpersonal therapy (IPT) vs. non-specific support</a:t>
            </a:r>
          </a:p>
          <a:p>
            <a:pPr marL="533400"/>
            <a:r>
              <a:rPr lang="en-GB" sz="1800" dirty="0"/>
              <a:t>Non-specific fared best!</a:t>
            </a:r>
          </a:p>
          <a:p>
            <a:pPr marL="361950" indent="0">
              <a:buNone/>
            </a:pPr>
            <a:endParaRPr lang="en-GB" sz="1800" dirty="0"/>
          </a:p>
          <a:p>
            <a:pPr marL="585788" indent="0">
              <a:buNone/>
            </a:pPr>
            <a:r>
              <a:rPr lang="en-GB" sz="1800" dirty="0"/>
              <a:t>Remission rates:</a:t>
            </a:r>
          </a:p>
          <a:p>
            <a:pPr marL="361950" indent="0">
              <a:buNone/>
            </a:pPr>
            <a:endParaRPr lang="en-GB" sz="1800" dirty="0"/>
          </a:p>
          <a:p>
            <a:pPr marL="628650" lvl="2" indent="0">
              <a:buNone/>
            </a:pPr>
            <a:r>
              <a:rPr lang="en-GB" sz="1800" dirty="0"/>
              <a:t>Non-specific 	56%</a:t>
            </a:r>
          </a:p>
          <a:p>
            <a:pPr marL="628650" lvl="2" indent="0">
              <a:buNone/>
            </a:pPr>
            <a:r>
              <a:rPr lang="en-GB" sz="1800" dirty="0"/>
              <a:t>CBT		32%</a:t>
            </a:r>
          </a:p>
          <a:p>
            <a:pPr marL="628650" lvl="2" indent="0">
              <a:buNone/>
            </a:pPr>
            <a:r>
              <a:rPr lang="en-GB" sz="1800" dirty="0"/>
              <a:t>IPT		10%</a:t>
            </a:r>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4966E-2B39-4CBC-BCA6-1C882EC08481}"/>
              </a:ext>
            </a:extLst>
          </p:cNvPr>
          <p:cNvSpPr>
            <a:spLocks noGrp="1"/>
          </p:cNvSpPr>
          <p:nvPr>
            <p:ph type="title"/>
          </p:nvPr>
        </p:nvSpPr>
        <p:spPr/>
        <p:txBody>
          <a:bodyPr>
            <a:normAutofit/>
          </a:bodyPr>
          <a:lstStyle/>
          <a:p>
            <a:r>
              <a:rPr lang="en-GB" sz="3300" dirty="0"/>
              <a:t>Combined Therapy</a:t>
            </a:r>
          </a:p>
        </p:txBody>
      </p:sp>
      <p:sp>
        <p:nvSpPr>
          <p:cNvPr id="3" name="Content Placeholder 2">
            <a:extLst>
              <a:ext uri="{FF2B5EF4-FFF2-40B4-BE49-F238E27FC236}">
                <a16:creationId xmlns:a16="http://schemas.microsoft.com/office/drawing/2014/main" id="{C8C770D9-12FA-4794-9953-840A8635D5F1}"/>
              </a:ext>
            </a:extLst>
          </p:cNvPr>
          <p:cNvSpPr>
            <a:spLocks noGrp="1"/>
          </p:cNvSpPr>
          <p:nvPr>
            <p:ph sz="half" idx="1"/>
          </p:nvPr>
        </p:nvSpPr>
        <p:spPr/>
        <p:txBody>
          <a:bodyPr>
            <a:normAutofit/>
          </a:bodyPr>
          <a:lstStyle/>
          <a:p>
            <a:pPr marL="0" indent="0">
              <a:buNone/>
            </a:pPr>
            <a:r>
              <a:rPr lang="en-GB" i="1" dirty="0"/>
              <a:t>Gowers et al. (2007)</a:t>
            </a:r>
          </a:p>
          <a:p>
            <a:endParaRPr lang="en-GB" dirty="0"/>
          </a:p>
          <a:p>
            <a:pPr marL="0" indent="0">
              <a:buNone/>
            </a:pPr>
            <a:r>
              <a:rPr lang="en-GB" dirty="0"/>
              <a:t>No differences between …</a:t>
            </a:r>
          </a:p>
          <a:p>
            <a:r>
              <a:rPr lang="en-GB" i="1" dirty="0"/>
              <a:t>In-patient treatment: </a:t>
            </a:r>
            <a:r>
              <a:rPr lang="en-GB" dirty="0"/>
              <a:t>6 weeks – individual supportive therapy plus either cognitive or family therapy; plus expectation to gain 1 kilo of weight per week</a:t>
            </a:r>
          </a:p>
          <a:p>
            <a:r>
              <a:rPr lang="en-GB" i="1" dirty="0"/>
              <a:t>Specialized out-patient treatment: </a:t>
            </a:r>
            <a:r>
              <a:rPr lang="en-GB" dirty="0"/>
              <a:t>motivational interview followed by 12 sessions of CBT, plus parental feedback and counselling, diet therapy and regular feedback on weight and mood</a:t>
            </a:r>
          </a:p>
          <a:p>
            <a:r>
              <a:rPr lang="en-GB" i="1" dirty="0"/>
              <a:t>Treatment as usual: </a:t>
            </a:r>
            <a:r>
              <a:rPr lang="en-GB" dirty="0"/>
              <a:t>multi-disciplinary family therapy based approach, with varying dietetic and medical support; this was not structured or prescribed by the research team</a:t>
            </a:r>
          </a:p>
        </p:txBody>
      </p:sp>
      <p:graphicFrame>
        <p:nvGraphicFramePr>
          <p:cNvPr id="5" name="Table 4"/>
          <p:cNvGraphicFramePr>
            <a:graphicFrameLocks noGrp="1"/>
          </p:cNvGraphicFramePr>
          <p:nvPr>
            <p:extLst>
              <p:ext uri="{D42A27DB-BD31-4B8C-83A1-F6EECF244321}">
                <p14:modId xmlns:p14="http://schemas.microsoft.com/office/powerpoint/2010/main" val="3077252878"/>
              </p:ext>
            </p:extLst>
          </p:nvPr>
        </p:nvGraphicFramePr>
        <p:xfrm>
          <a:off x="4427984" y="2780928"/>
          <a:ext cx="4443486" cy="2743172"/>
        </p:xfrm>
        <a:graphic>
          <a:graphicData uri="http://schemas.openxmlformats.org/drawingml/2006/table">
            <a:tbl>
              <a:tblPr/>
              <a:tblGrid>
                <a:gridCol w="792088">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710551">
                  <a:extLst>
                    <a:ext uri="{9D8B030D-6E8A-4147-A177-3AD203B41FA5}">
                      <a16:colId xmlns:a16="http://schemas.microsoft.com/office/drawing/2014/main" val="20002"/>
                    </a:ext>
                  </a:extLst>
                </a:gridCol>
                <a:gridCol w="472107">
                  <a:extLst>
                    <a:ext uri="{9D8B030D-6E8A-4147-A177-3AD203B41FA5}">
                      <a16:colId xmlns:a16="http://schemas.microsoft.com/office/drawing/2014/main" val="20003"/>
                    </a:ext>
                  </a:extLst>
                </a:gridCol>
                <a:gridCol w="524564">
                  <a:extLst>
                    <a:ext uri="{9D8B030D-6E8A-4147-A177-3AD203B41FA5}">
                      <a16:colId xmlns:a16="http://schemas.microsoft.com/office/drawing/2014/main" val="20004"/>
                    </a:ext>
                  </a:extLst>
                </a:gridCol>
                <a:gridCol w="741050">
                  <a:extLst>
                    <a:ext uri="{9D8B030D-6E8A-4147-A177-3AD203B41FA5}">
                      <a16:colId xmlns:a16="http://schemas.microsoft.com/office/drawing/2014/main" val="20005"/>
                    </a:ext>
                  </a:extLst>
                </a:gridCol>
                <a:gridCol w="555054">
                  <a:extLst>
                    <a:ext uri="{9D8B030D-6E8A-4147-A177-3AD203B41FA5}">
                      <a16:colId xmlns:a16="http://schemas.microsoft.com/office/drawing/2014/main" val="20006"/>
                    </a:ext>
                  </a:extLst>
                </a:gridCol>
              </a:tblGrid>
              <a:tr h="288032">
                <a:tc>
                  <a:txBody>
                    <a:bodyPr/>
                    <a:lstStyle/>
                    <a:p>
                      <a:pPr algn="just">
                        <a:spcAft>
                          <a:spcPts val="0"/>
                        </a:spcAft>
                      </a:pPr>
                      <a:endParaRPr lang="en-GB" sz="1200" dirty="0">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en-GB" sz="1200" b="1" dirty="0">
                          <a:latin typeface="FranklinGothic-Book"/>
                          <a:ea typeface="Times New Roman"/>
                          <a:cs typeface="Times New Roman"/>
                        </a:rPr>
                        <a:t>Year 1</a:t>
                      </a:r>
                      <a:endParaRPr lang="en-GB" sz="12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a:spcAft>
                          <a:spcPts val="0"/>
                        </a:spcAft>
                      </a:pPr>
                      <a:r>
                        <a:rPr lang="en-GB" sz="1200" b="1" dirty="0">
                          <a:latin typeface="FranklinGothic-Book"/>
                          <a:ea typeface="Times New Roman"/>
                          <a:cs typeface="Times New Roman"/>
                        </a:rPr>
                        <a:t>Year 2</a:t>
                      </a:r>
                      <a:endParaRPr lang="en-GB" sz="12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476625">
                <a:tc>
                  <a:txBody>
                    <a:bodyPr/>
                    <a:lstStyle/>
                    <a:p>
                      <a:pPr algn="just">
                        <a:spcAft>
                          <a:spcPts val="0"/>
                        </a:spcAft>
                      </a:pPr>
                      <a:endParaRPr lang="en-GB" sz="1200" dirty="0">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Good </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Medium</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Poor</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Good </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Medium</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Poor</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6625">
                <a:tc>
                  <a:txBody>
                    <a:bodyPr/>
                    <a:lstStyle/>
                    <a:p>
                      <a:pPr algn="just">
                        <a:spcAft>
                          <a:spcPts val="0"/>
                        </a:spcAft>
                      </a:pPr>
                      <a:endParaRPr lang="en-GB" sz="1200" dirty="0">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solidFill>
                          <a:schemeClr val="accent6">
                            <a:lumMod val="75000"/>
                          </a:schemeClr>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solidFill>
                          <a:schemeClr val="accent2"/>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solidFill>
                          <a:srgbClr val="FF0000"/>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solidFill>
                          <a:schemeClr val="accent6">
                            <a:lumMod val="75000"/>
                          </a:schemeClr>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solidFill>
                          <a:schemeClr val="accent2"/>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solidFill>
                          <a:srgbClr val="FF0000"/>
                        </a:solidFill>
                        <a:latin typeface="FranklinGothic-Book"/>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76625">
                <a:tc>
                  <a:txBody>
                    <a:bodyPr/>
                    <a:lstStyle/>
                    <a:p>
                      <a:pPr algn="just">
                        <a:spcAft>
                          <a:spcPts val="0"/>
                        </a:spcAft>
                      </a:pPr>
                      <a:r>
                        <a:rPr lang="en-GB" sz="1200" dirty="0">
                          <a:latin typeface="FranklinGothic-Book"/>
                          <a:ea typeface="Times New Roman"/>
                          <a:cs typeface="Times New Roman"/>
                        </a:rPr>
                        <a:t>Usual</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21</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57</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21</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39</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32</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26</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76625">
                <a:tc>
                  <a:txBody>
                    <a:bodyPr/>
                    <a:lstStyle/>
                    <a:p>
                      <a:pPr algn="just">
                        <a:spcAft>
                          <a:spcPts val="0"/>
                        </a:spcAft>
                      </a:pPr>
                      <a:r>
                        <a:rPr lang="en-GB" sz="1200" dirty="0">
                          <a:latin typeface="FranklinGothic-Book"/>
                          <a:ea typeface="Times New Roman"/>
                          <a:cs typeface="Times New Roman"/>
                        </a:rPr>
                        <a:t>Specialist out-patient</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19</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37</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44</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27</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53</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17</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76625">
                <a:tc>
                  <a:txBody>
                    <a:bodyPr/>
                    <a:lstStyle/>
                    <a:p>
                      <a:pPr algn="just">
                        <a:spcAft>
                          <a:spcPts val="0"/>
                        </a:spcAft>
                      </a:pPr>
                      <a:r>
                        <a:rPr lang="en-GB" sz="1200" dirty="0">
                          <a:latin typeface="FranklinGothic-Book"/>
                          <a:ea typeface="Times New Roman"/>
                          <a:cs typeface="Times New Roman"/>
                        </a:rPr>
                        <a:t>In-patient</a:t>
                      </a:r>
                      <a:endParaRPr lang="en-GB"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10</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32</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53</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6">
                              <a:lumMod val="75000"/>
                            </a:schemeClr>
                          </a:solidFill>
                          <a:latin typeface="FranklinGothic-Book"/>
                          <a:ea typeface="Times New Roman"/>
                          <a:cs typeface="Times New Roman"/>
                        </a:rPr>
                        <a:t>21</a:t>
                      </a:r>
                      <a:endParaRPr lang="en-GB" sz="1200" dirty="0">
                        <a:solidFill>
                          <a:schemeClr val="accent6">
                            <a:lumMod val="75000"/>
                          </a:schemeClr>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chemeClr val="accent2"/>
                          </a:solidFill>
                          <a:latin typeface="FranklinGothic-Book"/>
                          <a:ea typeface="Times New Roman"/>
                          <a:cs typeface="Times New Roman"/>
                        </a:rPr>
                        <a:t>32</a:t>
                      </a:r>
                      <a:endParaRPr lang="en-GB" sz="1200" dirty="0">
                        <a:solidFill>
                          <a:schemeClr val="accent2"/>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solidFill>
                            <a:srgbClr val="FF0000"/>
                          </a:solidFill>
                          <a:latin typeface="FranklinGothic-Book"/>
                          <a:ea typeface="Times New Roman"/>
                          <a:cs typeface="Times New Roman"/>
                        </a:rPr>
                        <a:t>39</a:t>
                      </a:r>
                      <a:endParaRPr lang="en-GB" sz="12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8589D0-0AA1-49B0-96E4-2310FC43D252}"/>
              </a:ext>
            </a:extLst>
          </p:cNvPr>
          <p:cNvSpPr>
            <a:spLocks noGrp="1"/>
          </p:cNvSpPr>
          <p:nvPr>
            <p:ph type="title"/>
          </p:nvPr>
        </p:nvSpPr>
        <p:spPr/>
        <p:txBody>
          <a:bodyPr>
            <a:normAutofit/>
          </a:bodyPr>
          <a:lstStyle/>
          <a:p>
            <a:r>
              <a:rPr lang="en-GB" sz="3300" dirty="0"/>
              <a:t>Family Therapy</a:t>
            </a:r>
          </a:p>
        </p:txBody>
      </p:sp>
      <p:sp>
        <p:nvSpPr>
          <p:cNvPr id="2" name="Content Placeholder 1"/>
          <p:cNvSpPr>
            <a:spLocks noGrp="1"/>
          </p:cNvSpPr>
          <p:nvPr>
            <p:ph sz="half" idx="1"/>
          </p:nvPr>
        </p:nvSpPr>
        <p:spPr/>
        <p:txBody>
          <a:bodyPr>
            <a:normAutofit fontScale="92500"/>
          </a:bodyPr>
          <a:lstStyle/>
          <a:p>
            <a:pPr marL="9525" lvl="1" indent="0">
              <a:buNone/>
            </a:pPr>
            <a:r>
              <a:rPr lang="en-GB" sz="1600" i="1" dirty="0"/>
              <a:t>Russell et al. (1987) </a:t>
            </a:r>
          </a:p>
          <a:p>
            <a:pPr lvl="1"/>
            <a:endParaRPr lang="en-GB" sz="1600" dirty="0"/>
          </a:p>
          <a:p>
            <a:pPr marL="404813" lvl="2" indent="-180975">
              <a:buNone/>
            </a:pPr>
            <a:r>
              <a:rPr lang="en-GB" sz="1600" dirty="0"/>
              <a:t>(i) Engaging the family in the therapy process</a:t>
            </a:r>
          </a:p>
          <a:p>
            <a:pPr marL="404813" lvl="2" indent="-180975"/>
            <a:endParaRPr lang="en-GB" sz="1600" dirty="0"/>
          </a:p>
          <a:p>
            <a:pPr marL="404813" lvl="2" indent="-180975">
              <a:buNone/>
            </a:pPr>
            <a:r>
              <a:rPr lang="en-GB" sz="1600" dirty="0"/>
              <a:t>(ii) Re-feeding phase – family observed eating together to identify relationships, communication of support, and rules about food and eating. Identified patient and their siblings encouraged to align, to reinforce appropriate boundaries within the family. </a:t>
            </a:r>
          </a:p>
          <a:p>
            <a:pPr marL="404813" lvl="2" indent="-180975"/>
            <a:endParaRPr lang="en-GB" sz="1600" dirty="0"/>
          </a:p>
          <a:p>
            <a:pPr marL="404813" lvl="2" indent="0">
              <a:buNone/>
            </a:pPr>
            <a:r>
              <a:rPr lang="en-GB" sz="1600" dirty="0"/>
              <a:t>Changes in the family system, including return of control over eating to parents, working to support cooperation between parents, and stopping alignments or collusion between one or other parent and the person with the eating disorder.</a:t>
            </a:r>
          </a:p>
          <a:p>
            <a:endParaRPr lang="en-GB" dirty="0"/>
          </a:p>
        </p:txBody>
      </p:sp>
      <p:sp>
        <p:nvSpPr>
          <p:cNvPr id="5" name="Content Placeholder 4">
            <a:extLst>
              <a:ext uri="{FF2B5EF4-FFF2-40B4-BE49-F238E27FC236}">
                <a16:creationId xmlns:a16="http://schemas.microsoft.com/office/drawing/2014/main" id="{B68C5889-B099-40C0-B97E-F2619CF6AE91}"/>
              </a:ext>
            </a:extLst>
          </p:cNvPr>
          <p:cNvSpPr>
            <a:spLocks noGrp="1"/>
          </p:cNvSpPr>
          <p:nvPr>
            <p:ph sz="half" idx="2"/>
          </p:nvPr>
        </p:nvSpPr>
        <p:spPr/>
        <p:txBody>
          <a:bodyPr>
            <a:normAutofit fontScale="92500"/>
          </a:bodyPr>
          <a:lstStyle/>
          <a:p>
            <a:pPr marL="685800" lvl="2" indent="0">
              <a:buNone/>
            </a:pPr>
            <a:endParaRPr lang="en-GB" sz="1800" dirty="0"/>
          </a:p>
          <a:p>
            <a:pPr marL="319088" lvl="2" indent="366713">
              <a:buNone/>
            </a:pPr>
            <a:r>
              <a:rPr lang="en-GB" sz="1800" dirty="0"/>
              <a:t>One-year outcome:</a:t>
            </a:r>
          </a:p>
          <a:p>
            <a:pPr marL="319088" lvl="2" indent="366713">
              <a:buNone/>
            </a:pPr>
            <a:endParaRPr lang="en-GB" sz="1800" dirty="0"/>
          </a:p>
          <a:p>
            <a:pPr lvl="2"/>
            <a:r>
              <a:rPr lang="en-GB" sz="1800" dirty="0"/>
              <a:t>23% good</a:t>
            </a:r>
          </a:p>
          <a:p>
            <a:pPr lvl="2"/>
            <a:r>
              <a:rPr lang="en-GB" sz="1800" dirty="0"/>
              <a:t>16% moderate</a:t>
            </a:r>
          </a:p>
          <a:p>
            <a:pPr lvl="2"/>
            <a:r>
              <a:rPr lang="en-GB" sz="1800" dirty="0"/>
              <a:t>61% poor outcome</a:t>
            </a:r>
          </a:p>
          <a:p>
            <a:pPr marL="685800" lvl="2" indent="0">
              <a:buNone/>
            </a:pPr>
            <a:endParaRPr lang="en-GB" sz="1800" dirty="0"/>
          </a:p>
          <a:p>
            <a:pPr marL="685800" lvl="2" indent="0">
              <a:buNone/>
            </a:pPr>
            <a:r>
              <a:rPr lang="en-GB" sz="1800" dirty="0"/>
              <a:t>Better with those who &lt;19 years and duration &lt;3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DSM-5</a:t>
            </a:r>
          </a:p>
        </p:txBody>
      </p:sp>
      <p:sp>
        <p:nvSpPr>
          <p:cNvPr id="3" name="Content Placeholder 2"/>
          <p:cNvSpPr>
            <a:spLocks noGrp="1"/>
          </p:cNvSpPr>
          <p:nvPr>
            <p:ph idx="1"/>
          </p:nvPr>
        </p:nvSpPr>
        <p:spPr/>
        <p:txBody>
          <a:bodyPr>
            <a:normAutofit/>
          </a:bodyPr>
          <a:lstStyle/>
          <a:p>
            <a:r>
              <a:rPr lang="en-GB" sz="1800" dirty="0"/>
              <a:t>Consistent reduction in energy intake below that required, leading to a significantly low body weight inconsistent with age, developmental stage, gender and physical health</a:t>
            </a:r>
          </a:p>
          <a:p>
            <a:endParaRPr lang="en-GB" sz="1800" dirty="0"/>
          </a:p>
          <a:p>
            <a:r>
              <a:rPr lang="en-GB" sz="1800" dirty="0"/>
              <a:t>Intense fear of gaining weight or becoming fat, or persistent behaviour that prevents weight gain and maintains significantly low weight</a:t>
            </a:r>
          </a:p>
          <a:p>
            <a:endParaRPr lang="en-GB" sz="1800" dirty="0"/>
          </a:p>
          <a:p>
            <a:r>
              <a:rPr lang="en-GB" sz="1800" dirty="0"/>
              <a:t>Distorted view of body weight and shape, or persistent failure to recognize the seriousness of low body weight</a:t>
            </a:r>
          </a:p>
          <a:p>
            <a:endParaRPr lang="en-GB" sz="1800" dirty="0"/>
          </a:p>
          <a:p>
            <a:pPr lvl="1">
              <a:buFont typeface="Courier New" panose="02070309020205020404" pitchFamily="49" charset="0"/>
              <a:buChar char="o"/>
            </a:pPr>
            <a:r>
              <a:rPr lang="en-GB" sz="1800" dirty="0"/>
              <a:t>Restricting type</a:t>
            </a:r>
          </a:p>
          <a:p>
            <a:pPr lvl="1">
              <a:buFont typeface="Courier New" panose="02070309020205020404" pitchFamily="49" charset="0"/>
              <a:buChar char="o"/>
            </a:pPr>
            <a:r>
              <a:rPr lang="en-GB" sz="1800" dirty="0"/>
              <a:t>Binge-eating/purging type</a:t>
            </a:r>
          </a:p>
        </p:txBody>
      </p:sp>
    </p:spTree>
    <p:extLst>
      <p:ext uri="{BB962C8B-B14F-4D97-AF65-F5344CB8AC3E}">
        <p14:creationId xmlns:p14="http://schemas.microsoft.com/office/powerpoint/2010/main" val="3788569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Some Demographics</a:t>
            </a:r>
          </a:p>
        </p:txBody>
      </p:sp>
      <p:sp>
        <p:nvSpPr>
          <p:cNvPr id="3" name="Content Placeholder 2"/>
          <p:cNvSpPr>
            <a:spLocks noGrp="1"/>
          </p:cNvSpPr>
          <p:nvPr>
            <p:ph sz="half" idx="1"/>
          </p:nvPr>
        </p:nvSpPr>
        <p:spPr/>
        <p:txBody>
          <a:bodyPr>
            <a:noAutofit/>
          </a:bodyPr>
          <a:lstStyle/>
          <a:p>
            <a:r>
              <a:rPr lang="en-GB" sz="1500" dirty="0"/>
              <a:t>80–90% female; around 0.5–2% of women likely to develop anorexia in lifetime</a:t>
            </a:r>
          </a:p>
          <a:p>
            <a:endParaRPr lang="en-GB" sz="1500" dirty="0"/>
          </a:p>
          <a:p>
            <a:r>
              <a:rPr lang="en-GB" sz="1500" dirty="0"/>
              <a:t>Age of onset typically between 14 and 18 years</a:t>
            </a:r>
          </a:p>
          <a:p>
            <a:endParaRPr lang="en-GB" sz="1500" dirty="0"/>
          </a:p>
          <a:p>
            <a:pPr marL="0" indent="0">
              <a:buNone/>
            </a:pPr>
            <a:r>
              <a:rPr lang="en-GB" sz="1500" i="1" dirty="0"/>
              <a:t>Loewe et al. (2001)</a:t>
            </a:r>
          </a:p>
          <a:p>
            <a:pPr marL="0" indent="0">
              <a:buNone/>
            </a:pPr>
            <a:r>
              <a:rPr lang="en-GB" sz="1500" dirty="0"/>
              <a:t>21 years after initial diagnosis:</a:t>
            </a:r>
          </a:p>
          <a:p>
            <a:pPr lvl="1"/>
            <a:r>
              <a:rPr lang="en-GB" sz="1500" dirty="0"/>
              <a:t>50% fully recovered</a:t>
            </a:r>
          </a:p>
          <a:p>
            <a:pPr lvl="1"/>
            <a:r>
              <a:rPr lang="en-GB" sz="1500" dirty="0"/>
              <a:t>21% partially recovered</a:t>
            </a:r>
          </a:p>
          <a:p>
            <a:pPr lvl="1"/>
            <a:r>
              <a:rPr lang="en-GB" sz="1500" dirty="0"/>
              <a:t>10% still met full criteria</a:t>
            </a:r>
          </a:p>
          <a:p>
            <a:pPr lvl="1"/>
            <a:r>
              <a:rPr lang="en-GB" sz="1500" dirty="0"/>
              <a:t>16% dead due to anorexia</a:t>
            </a:r>
          </a:p>
          <a:p>
            <a:pPr marL="52388" lvl="1" indent="0">
              <a:buNone/>
            </a:pPr>
            <a:endParaRPr lang="en-GB" sz="1500" dirty="0"/>
          </a:p>
          <a:p>
            <a:pPr marL="52388" lvl="1" indent="0">
              <a:buNone/>
            </a:pPr>
            <a:r>
              <a:rPr lang="en-GB" sz="1500" dirty="0"/>
              <a:t>Many go on to develop symptoms of bulimia nervosa (same disorder? Fairburn et al. 2008).</a:t>
            </a:r>
          </a:p>
        </p:txBody>
      </p:sp>
      <p:sp>
        <p:nvSpPr>
          <p:cNvPr id="4" name="Content Placeholder 3">
            <a:extLst>
              <a:ext uri="{FF2B5EF4-FFF2-40B4-BE49-F238E27FC236}">
                <a16:creationId xmlns:a16="http://schemas.microsoft.com/office/drawing/2014/main" id="{5D75897A-B205-4BF7-B7E0-62C55BF821CA}"/>
              </a:ext>
            </a:extLst>
          </p:cNvPr>
          <p:cNvSpPr>
            <a:spLocks noGrp="1"/>
          </p:cNvSpPr>
          <p:nvPr>
            <p:ph sz="half" idx="2"/>
          </p:nvPr>
        </p:nvSpPr>
        <p:spPr/>
        <p:txBody>
          <a:bodyPr>
            <a:normAutofit lnSpcReduction="10000"/>
          </a:bodyPr>
          <a:lstStyle/>
          <a:p>
            <a:pPr marL="0" lvl="1" indent="0">
              <a:buNone/>
            </a:pPr>
            <a:r>
              <a:rPr lang="en-GB" i="1" dirty="0"/>
              <a:t>Jagielska and Kacperska (2017)</a:t>
            </a:r>
            <a:endParaRPr lang="en-GB" dirty="0"/>
          </a:p>
          <a:p>
            <a:r>
              <a:rPr lang="en-GB" dirty="0"/>
              <a:t>Significant co-morbidity with depression and OCD</a:t>
            </a:r>
          </a:p>
          <a:p>
            <a:pPr marL="0" indent="0">
              <a:buNone/>
            </a:pPr>
            <a:endParaRPr lang="en-GB" dirty="0"/>
          </a:p>
          <a:p>
            <a:pPr marL="0" indent="0">
              <a:buNone/>
            </a:pPr>
            <a:r>
              <a:rPr lang="en-GB" i="1" dirty="0"/>
              <a:t>Arcelus et al. (2011)</a:t>
            </a:r>
          </a:p>
          <a:p>
            <a:pPr lvl="1"/>
            <a:r>
              <a:rPr lang="en-GB" dirty="0"/>
              <a:t>6 x death rate of general population</a:t>
            </a:r>
          </a:p>
          <a:p>
            <a:pPr lvl="1"/>
            <a:r>
              <a:rPr lang="en-GB" dirty="0"/>
              <a:t>Most common cause of death suicide</a:t>
            </a:r>
          </a:p>
          <a:p>
            <a:pPr marL="342900" lvl="1" indent="0">
              <a:buNone/>
            </a:pPr>
            <a:endParaRPr lang="en-GB" dirty="0"/>
          </a:p>
          <a:p>
            <a:pPr marL="0" lvl="1" indent="0">
              <a:buNone/>
            </a:pPr>
            <a:r>
              <a:rPr lang="en-GB" dirty="0"/>
              <a:t>Higher prevalence among:</a:t>
            </a:r>
          </a:p>
          <a:p>
            <a:pPr lvl="1"/>
            <a:endParaRPr lang="en-GB" dirty="0"/>
          </a:p>
          <a:p>
            <a:pPr lvl="1"/>
            <a:r>
              <a:rPr lang="en-GB" dirty="0"/>
              <a:t>Educated, intelligent, high socio-economic class</a:t>
            </a:r>
          </a:p>
          <a:p>
            <a:pPr lvl="1"/>
            <a:r>
              <a:rPr lang="en-GB" dirty="0"/>
              <a:t>High academic achievers</a:t>
            </a:r>
          </a:p>
          <a:p>
            <a:pPr lvl="1"/>
            <a:r>
              <a:rPr lang="en-GB" dirty="0"/>
              <a:t>High hostility (internally directed)</a:t>
            </a:r>
          </a:p>
          <a:p>
            <a:pPr lvl="1"/>
            <a:r>
              <a:rPr lang="en-GB" dirty="0"/>
              <a:t>Low self-esteem and assertiveness</a:t>
            </a:r>
          </a:p>
          <a:p>
            <a:pPr lvl="1"/>
            <a:r>
              <a:rPr lang="en-GB" dirty="0"/>
              <a:t>high perfectionism</a:t>
            </a:r>
          </a:p>
          <a:p>
            <a:pPr lvl="1"/>
            <a:endParaRPr lang="en-GB" dirty="0"/>
          </a:p>
          <a:p>
            <a:pPr marL="628650" lvl="2" indent="-285750"/>
            <a:endParaRPr lang="en-GB" dirty="0"/>
          </a:p>
        </p:txBody>
      </p:sp>
    </p:spTree>
    <p:extLst>
      <p:ext uri="{BB962C8B-B14F-4D97-AF65-F5344CB8AC3E}">
        <p14:creationId xmlns:p14="http://schemas.microsoft.com/office/powerpoint/2010/main" val="845109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300" dirty="0"/>
              <a:t>Outcomes</a:t>
            </a:r>
          </a:p>
        </p:txBody>
      </p:sp>
      <p:sp>
        <p:nvSpPr>
          <p:cNvPr id="3" name="Content Placeholder 2"/>
          <p:cNvSpPr>
            <a:spLocks noGrp="1"/>
          </p:cNvSpPr>
          <p:nvPr>
            <p:ph sz="half" idx="1"/>
          </p:nvPr>
        </p:nvSpPr>
        <p:spPr/>
        <p:txBody>
          <a:bodyPr>
            <a:normAutofit/>
          </a:bodyPr>
          <a:lstStyle/>
          <a:p>
            <a:r>
              <a:rPr lang="en-GB" sz="1800" dirty="0"/>
              <a:t>Cessation of menstruation</a:t>
            </a:r>
          </a:p>
          <a:p>
            <a:r>
              <a:rPr lang="en-GB" sz="1800" dirty="0"/>
              <a:t>Anaemia</a:t>
            </a:r>
          </a:p>
          <a:p>
            <a:r>
              <a:rPr lang="en-GB" sz="1800" dirty="0"/>
              <a:t>Increased tooth cavities and gum infections</a:t>
            </a:r>
          </a:p>
          <a:p>
            <a:r>
              <a:rPr lang="en-GB" sz="1800" dirty="0"/>
              <a:t>High blood pressure</a:t>
            </a:r>
          </a:p>
          <a:p>
            <a:r>
              <a:rPr lang="en-GB" sz="1800" dirty="0"/>
              <a:t>Reduced bone mineral density</a:t>
            </a:r>
          </a:p>
          <a:p>
            <a:r>
              <a:rPr lang="en-GB" sz="1800" dirty="0"/>
              <a:t>Rough and cracked skin</a:t>
            </a:r>
          </a:p>
          <a:p>
            <a:r>
              <a:rPr lang="en-GB" sz="1800" dirty="0"/>
              <a:t>Dry and brittle skin</a:t>
            </a:r>
          </a:p>
        </p:txBody>
      </p:sp>
      <p:sp>
        <p:nvSpPr>
          <p:cNvPr id="4" name="Content Placeholder 3">
            <a:extLst>
              <a:ext uri="{FF2B5EF4-FFF2-40B4-BE49-F238E27FC236}">
                <a16:creationId xmlns:a16="http://schemas.microsoft.com/office/drawing/2014/main" id="{76BFD35D-9678-402E-9DF6-485AC19CFDE7}"/>
              </a:ext>
            </a:extLst>
          </p:cNvPr>
          <p:cNvSpPr>
            <a:spLocks noGrp="1"/>
          </p:cNvSpPr>
          <p:nvPr>
            <p:ph sz="half" idx="2"/>
          </p:nvPr>
        </p:nvSpPr>
        <p:spPr/>
        <p:txBody>
          <a:bodyPr>
            <a:normAutofit/>
          </a:bodyPr>
          <a:lstStyle/>
          <a:p>
            <a:pPr>
              <a:lnSpc>
                <a:spcPct val="100000"/>
              </a:lnSpc>
            </a:pPr>
            <a:r>
              <a:rPr lang="en-GB" sz="1800" dirty="0"/>
              <a:t>Neurological changes – reductions in brain volume and increases in cerebrospinal fluid</a:t>
            </a:r>
          </a:p>
          <a:p>
            <a:pPr>
              <a:lnSpc>
                <a:spcPct val="100000"/>
              </a:lnSpc>
            </a:pPr>
            <a:r>
              <a:rPr lang="en-GB" sz="1800" dirty="0"/>
              <a:t>Metabolic and electrolyte disorders leading to life-threatening health states</a:t>
            </a:r>
          </a:p>
          <a:p>
            <a:pPr>
              <a:lnSpc>
                <a:spcPct val="100000"/>
              </a:lnSpc>
            </a:pPr>
            <a:r>
              <a:rPr lang="en-GB" sz="1800" dirty="0"/>
              <a:t>0–21% die of anorexia</a:t>
            </a:r>
          </a:p>
        </p:txBody>
      </p:sp>
    </p:spTree>
    <p:extLst>
      <p:ext uri="{BB962C8B-B14F-4D97-AF65-F5344CB8AC3E}">
        <p14:creationId xmlns:p14="http://schemas.microsoft.com/office/powerpoint/2010/main" val="3862957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l"/>
            <a:r>
              <a:rPr lang="en-GB" dirty="0"/>
              <a:t>Comparison with Bulimia</a:t>
            </a:r>
          </a:p>
        </p:txBody>
      </p:sp>
      <p:grpSp>
        <p:nvGrpSpPr>
          <p:cNvPr id="1028" name="Group 4"/>
          <p:cNvGrpSpPr>
            <a:grpSpLocks noChangeAspect="1"/>
          </p:cNvGrpSpPr>
          <p:nvPr/>
        </p:nvGrpSpPr>
        <p:grpSpPr bwMode="auto">
          <a:xfrm>
            <a:off x="1331913" y="2060575"/>
            <a:ext cx="8135937" cy="4183063"/>
            <a:chOff x="839" y="1298"/>
            <a:chExt cx="5125" cy="2635"/>
          </a:xfrm>
        </p:grpSpPr>
        <p:sp>
          <p:nvSpPr>
            <p:cNvPr id="1027" name="AutoShape 3"/>
            <p:cNvSpPr>
              <a:spLocks noChangeAspect="1" noChangeArrowheads="1" noTextEdit="1"/>
            </p:cNvSpPr>
            <p:nvPr/>
          </p:nvSpPr>
          <p:spPr bwMode="auto">
            <a:xfrm>
              <a:off x="839" y="1298"/>
              <a:ext cx="5125" cy="26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1029" name="Rectangle 5"/>
            <p:cNvSpPr>
              <a:spLocks noChangeArrowheads="1"/>
            </p:cNvSpPr>
            <p:nvPr/>
          </p:nvSpPr>
          <p:spPr bwMode="auto">
            <a:xfrm>
              <a:off x="987" y="1362"/>
              <a:ext cx="1056"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1" u="none" strike="noStrike" cap="none" normalizeH="0" baseline="0" dirty="0">
                  <a:ln>
                    <a:noFill/>
                  </a:ln>
                  <a:solidFill>
                    <a:srgbClr val="000000"/>
                  </a:solidFill>
                  <a:effectLst/>
                  <a:latin typeface="Arial" pitchFamily="34" charset="0"/>
                </a:rPr>
                <a:t>Restrictive anorexia </a:t>
              </a:r>
              <a:endParaRPr kumimoji="0" lang="en-US" sz="1800" b="0" i="0" u="none" strike="noStrike" cap="none" normalizeH="0" baseline="0" dirty="0">
                <a:ln>
                  <a:noFill/>
                </a:ln>
                <a:solidFill>
                  <a:schemeClr val="tx1"/>
                </a:solidFill>
                <a:effectLst/>
                <a:latin typeface="Arial" pitchFamily="34" charset="0"/>
              </a:endParaRPr>
            </a:p>
          </p:txBody>
        </p:sp>
        <p:sp>
          <p:nvSpPr>
            <p:cNvPr id="1030" name="Rectangle 6"/>
            <p:cNvSpPr>
              <a:spLocks noChangeArrowheads="1"/>
            </p:cNvSpPr>
            <p:nvPr/>
          </p:nvSpPr>
          <p:spPr bwMode="auto">
            <a:xfrm>
              <a:off x="1963" y="1362"/>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1"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31" name="Rectangle 7"/>
            <p:cNvSpPr>
              <a:spLocks noChangeArrowheads="1"/>
            </p:cNvSpPr>
            <p:nvPr/>
          </p:nvSpPr>
          <p:spPr bwMode="auto">
            <a:xfrm>
              <a:off x="924" y="1298"/>
              <a:ext cx="2575"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1032" name="Line 8"/>
            <p:cNvSpPr>
              <a:spLocks noChangeShapeType="1"/>
            </p:cNvSpPr>
            <p:nvPr/>
          </p:nvSpPr>
          <p:spPr bwMode="auto">
            <a:xfrm>
              <a:off x="924" y="1298"/>
              <a:ext cx="257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033" name="Rectangle 9"/>
            <p:cNvSpPr>
              <a:spLocks noChangeArrowheads="1"/>
            </p:cNvSpPr>
            <p:nvPr/>
          </p:nvSpPr>
          <p:spPr bwMode="auto">
            <a:xfrm>
              <a:off x="987" y="1564"/>
              <a:ext cx="2474"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Body weight significantly below age/height norms</a:t>
              </a:r>
              <a:endParaRPr kumimoji="0" lang="en-US" sz="1800" b="0" i="0" u="none" strike="noStrike" cap="none" normalizeH="0" baseline="0" dirty="0">
                <a:ln>
                  <a:noFill/>
                </a:ln>
                <a:solidFill>
                  <a:schemeClr val="tx1"/>
                </a:solidFill>
                <a:effectLst/>
                <a:latin typeface="Arial" pitchFamily="34" charset="0"/>
              </a:endParaRPr>
            </a:p>
          </p:txBody>
        </p:sp>
        <p:sp>
          <p:nvSpPr>
            <p:cNvPr id="1034" name="Rectangle 10"/>
            <p:cNvSpPr>
              <a:spLocks noChangeArrowheads="1"/>
            </p:cNvSpPr>
            <p:nvPr/>
          </p:nvSpPr>
          <p:spPr bwMode="auto">
            <a:xfrm>
              <a:off x="3336" y="1564"/>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35" name="Rectangle 11"/>
            <p:cNvSpPr>
              <a:spLocks noChangeArrowheads="1"/>
            </p:cNvSpPr>
            <p:nvPr/>
          </p:nvSpPr>
          <p:spPr bwMode="auto">
            <a:xfrm>
              <a:off x="924" y="1533"/>
              <a:ext cx="2575"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1036" name="Line 12"/>
            <p:cNvSpPr>
              <a:spLocks noChangeShapeType="1"/>
            </p:cNvSpPr>
            <p:nvPr/>
          </p:nvSpPr>
          <p:spPr bwMode="auto">
            <a:xfrm>
              <a:off x="924" y="1533"/>
              <a:ext cx="257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037" name="Rectangle 13"/>
            <p:cNvSpPr>
              <a:spLocks noChangeArrowheads="1"/>
            </p:cNvSpPr>
            <p:nvPr/>
          </p:nvSpPr>
          <p:spPr bwMode="auto">
            <a:xfrm>
              <a:off x="987" y="1725"/>
              <a:ext cx="1872"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experience intense hunger</a:t>
              </a:r>
              <a:endParaRPr kumimoji="0" lang="en-US" sz="1800" b="0" i="0" u="none" strike="noStrike" cap="none" normalizeH="0" baseline="0" dirty="0">
                <a:ln>
                  <a:noFill/>
                </a:ln>
                <a:solidFill>
                  <a:schemeClr val="tx1"/>
                </a:solidFill>
                <a:effectLst/>
                <a:latin typeface="Arial" pitchFamily="34" charset="0"/>
              </a:endParaRPr>
            </a:p>
          </p:txBody>
        </p:sp>
        <p:sp>
          <p:nvSpPr>
            <p:cNvPr id="1039" name="Rectangle 15"/>
            <p:cNvSpPr>
              <a:spLocks noChangeArrowheads="1"/>
            </p:cNvSpPr>
            <p:nvPr/>
          </p:nvSpPr>
          <p:spPr bwMode="auto">
            <a:xfrm>
              <a:off x="2905" y="1725"/>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40" name="Rectangle 16"/>
            <p:cNvSpPr>
              <a:spLocks noChangeArrowheads="1"/>
            </p:cNvSpPr>
            <p:nvPr/>
          </p:nvSpPr>
          <p:spPr bwMode="auto">
            <a:xfrm>
              <a:off x="987" y="1887"/>
              <a:ext cx="2381"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have been overweight in the past </a:t>
              </a:r>
              <a:endParaRPr kumimoji="0" lang="en-US" sz="1800" b="0" i="0" u="none" strike="noStrike" cap="none" normalizeH="0" baseline="0" dirty="0">
                <a:ln>
                  <a:noFill/>
                </a:ln>
                <a:solidFill>
                  <a:schemeClr val="tx1"/>
                </a:solidFill>
                <a:effectLst/>
                <a:latin typeface="Arial" pitchFamily="34" charset="0"/>
              </a:endParaRPr>
            </a:p>
          </p:txBody>
        </p:sp>
        <p:sp>
          <p:nvSpPr>
            <p:cNvPr id="1041" name="Rectangle 17"/>
            <p:cNvSpPr>
              <a:spLocks noChangeArrowheads="1"/>
            </p:cNvSpPr>
            <p:nvPr/>
          </p:nvSpPr>
          <p:spPr bwMode="auto">
            <a:xfrm>
              <a:off x="3244" y="1887"/>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42" name="Rectangle 18"/>
            <p:cNvSpPr>
              <a:spLocks noChangeArrowheads="1"/>
            </p:cNvSpPr>
            <p:nvPr/>
          </p:nvSpPr>
          <p:spPr bwMode="auto">
            <a:xfrm>
              <a:off x="987" y="2049"/>
              <a:ext cx="2033"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More likely to be sexually immature and </a:t>
              </a:r>
              <a:endParaRPr kumimoji="0" lang="en-US" sz="1800" b="0" i="0" u="none" strike="noStrike" cap="none" normalizeH="0" baseline="0" dirty="0">
                <a:ln>
                  <a:noFill/>
                </a:ln>
                <a:solidFill>
                  <a:schemeClr val="tx1"/>
                </a:solidFill>
                <a:effectLst/>
                <a:latin typeface="Arial" pitchFamily="34" charset="0"/>
              </a:endParaRPr>
            </a:p>
          </p:txBody>
        </p:sp>
        <p:sp>
          <p:nvSpPr>
            <p:cNvPr id="1043" name="Rectangle 19"/>
            <p:cNvSpPr>
              <a:spLocks noChangeArrowheads="1"/>
            </p:cNvSpPr>
            <p:nvPr/>
          </p:nvSpPr>
          <p:spPr bwMode="auto">
            <a:xfrm>
              <a:off x="987" y="2165"/>
              <a:ext cx="773"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inexperienced </a:t>
              </a:r>
              <a:endParaRPr kumimoji="0" lang="en-US" sz="1800" b="0" i="0" u="none" strike="noStrike" cap="none" normalizeH="0" baseline="0" dirty="0">
                <a:ln>
                  <a:noFill/>
                </a:ln>
                <a:solidFill>
                  <a:schemeClr val="tx1"/>
                </a:solidFill>
                <a:effectLst/>
                <a:latin typeface="Arial" pitchFamily="34" charset="0"/>
              </a:endParaRPr>
            </a:p>
          </p:txBody>
        </p:sp>
        <p:sp>
          <p:nvSpPr>
            <p:cNvPr id="1044" name="Rectangle 20"/>
            <p:cNvSpPr>
              <a:spLocks noChangeArrowheads="1"/>
            </p:cNvSpPr>
            <p:nvPr/>
          </p:nvSpPr>
          <p:spPr bwMode="auto">
            <a:xfrm>
              <a:off x="1688" y="2165"/>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45" name="Rectangle 21"/>
            <p:cNvSpPr>
              <a:spLocks noChangeArrowheads="1"/>
            </p:cNvSpPr>
            <p:nvPr/>
          </p:nvSpPr>
          <p:spPr bwMode="auto">
            <a:xfrm>
              <a:off x="987" y="2325"/>
              <a:ext cx="2259"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lvl="0" fontAlgn="base">
                <a:spcBef>
                  <a:spcPct val="0"/>
                </a:spcBef>
                <a:spcAft>
                  <a:spcPct val="0"/>
                </a:spcAft>
              </a:pPr>
              <a:r>
                <a:rPr kumimoji="0" lang="en-US" sz="1300" b="0" i="0" u="none" strike="noStrike" cap="none" normalizeH="0" baseline="0" dirty="0">
                  <a:ln>
                    <a:noFill/>
                  </a:ln>
                  <a:solidFill>
                    <a:srgbClr val="000000"/>
                  </a:solidFill>
                  <a:effectLst/>
                  <a:latin typeface="Arial" pitchFamily="34" charset="0"/>
                </a:rPr>
                <a:t>Considers behaviour </a:t>
              </a:r>
              <a:r>
                <a:rPr lang="en-US" sz="1300" dirty="0">
                  <a:solidFill>
                    <a:srgbClr val="000000"/>
                  </a:solidFill>
                  <a:latin typeface="Arial" pitchFamily="34" charset="0"/>
                </a:rPr>
                <a:t>as reasonable and ‘normal’</a:t>
              </a:r>
              <a:endParaRPr kumimoji="0" lang="en-US" sz="1300" b="0" i="0" u="none" strike="noStrike" cap="none" normalizeH="0" baseline="0" dirty="0">
                <a:ln>
                  <a:noFill/>
                </a:ln>
                <a:solidFill>
                  <a:schemeClr val="tx1"/>
                </a:solidFill>
                <a:effectLst/>
                <a:latin typeface="Arial" pitchFamily="34" charset="0"/>
              </a:endParaRPr>
            </a:p>
          </p:txBody>
        </p:sp>
        <p:sp>
          <p:nvSpPr>
            <p:cNvPr id="1047" name="Rectangle 23"/>
            <p:cNvSpPr>
              <a:spLocks noChangeArrowheads="1"/>
            </p:cNvSpPr>
            <p:nvPr/>
          </p:nvSpPr>
          <p:spPr bwMode="auto">
            <a:xfrm>
              <a:off x="3299" y="2325"/>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48" name="Rectangle 24"/>
            <p:cNvSpPr>
              <a:spLocks noChangeArrowheads="1"/>
            </p:cNvSpPr>
            <p:nvPr/>
          </p:nvSpPr>
          <p:spPr bwMode="auto">
            <a:xfrm>
              <a:off x="987" y="2487"/>
              <a:ext cx="1872"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abuse drugs or alcohol </a:t>
              </a:r>
              <a:endParaRPr kumimoji="0" lang="en-US" sz="1800" b="0" i="0" u="none" strike="noStrike" cap="none" normalizeH="0" baseline="0" dirty="0">
                <a:ln>
                  <a:noFill/>
                </a:ln>
                <a:solidFill>
                  <a:schemeClr val="tx1"/>
                </a:solidFill>
                <a:effectLst/>
                <a:latin typeface="Arial" pitchFamily="34" charset="0"/>
              </a:endParaRPr>
            </a:p>
          </p:txBody>
        </p:sp>
        <p:sp>
          <p:nvSpPr>
            <p:cNvPr id="1049" name="Rectangle 25"/>
            <p:cNvSpPr>
              <a:spLocks noChangeArrowheads="1"/>
            </p:cNvSpPr>
            <p:nvPr/>
          </p:nvSpPr>
          <p:spPr bwMode="auto">
            <a:xfrm>
              <a:off x="2754" y="2487"/>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50" name="Rectangle 26"/>
            <p:cNvSpPr>
              <a:spLocks noChangeArrowheads="1"/>
            </p:cNvSpPr>
            <p:nvPr/>
          </p:nvSpPr>
          <p:spPr bwMode="auto">
            <a:xfrm>
              <a:off x="987" y="2649"/>
              <a:ext cx="2054" cy="12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Less likely to engage in deliberate self-harm</a:t>
              </a:r>
              <a:endParaRPr kumimoji="0" lang="en-US" sz="1800" b="0" i="0" u="none" strike="noStrike" cap="none" normalizeH="0" baseline="0" dirty="0">
                <a:ln>
                  <a:noFill/>
                </a:ln>
                <a:solidFill>
                  <a:schemeClr val="tx1"/>
                </a:solidFill>
                <a:effectLst/>
                <a:latin typeface="Arial" pitchFamily="34" charset="0"/>
              </a:endParaRPr>
            </a:p>
          </p:txBody>
        </p:sp>
        <p:sp>
          <p:nvSpPr>
            <p:cNvPr id="1051" name="Rectangle 27"/>
            <p:cNvSpPr>
              <a:spLocks noChangeArrowheads="1"/>
            </p:cNvSpPr>
            <p:nvPr/>
          </p:nvSpPr>
          <p:spPr bwMode="auto">
            <a:xfrm>
              <a:off x="2810" y="2649"/>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endParaRPr>
            </a:p>
          </p:txBody>
        </p:sp>
        <p:sp>
          <p:nvSpPr>
            <p:cNvPr id="1053" name="Rectangle 29"/>
            <p:cNvSpPr>
              <a:spLocks noChangeArrowheads="1"/>
            </p:cNvSpPr>
            <p:nvPr/>
          </p:nvSpPr>
          <p:spPr bwMode="auto">
            <a:xfrm>
              <a:off x="3121" y="2649"/>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54" name="Rectangle 30"/>
            <p:cNvSpPr>
              <a:spLocks noChangeArrowheads="1"/>
            </p:cNvSpPr>
            <p:nvPr/>
          </p:nvSpPr>
          <p:spPr bwMode="auto">
            <a:xfrm>
              <a:off x="987" y="2810"/>
              <a:ext cx="1515"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Tendency to deny family conflict </a:t>
              </a:r>
              <a:endParaRPr kumimoji="0" lang="en-US" sz="1800" b="0" i="0" u="none" strike="noStrike" cap="none" normalizeH="0" baseline="0" dirty="0">
                <a:ln>
                  <a:noFill/>
                </a:ln>
                <a:solidFill>
                  <a:schemeClr val="tx1"/>
                </a:solidFill>
                <a:effectLst/>
                <a:latin typeface="Arial" pitchFamily="34" charset="0"/>
              </a:endParaRPr>
            </a:p>
          </p:txBody>
        </p:sp>
        <p:sp>
          <p:nvSpPr>
            <p:cNvPr id="1055" name="Rectangle 31"/>
            <p:cNvSpPr>
              <a:spLocks noChangeArrowheads="1"/>
            </p:cNvSpPr>
            <p:nvPr/>
          </p:nvSpPr>
          <p:spPr bwMode="auto">
            <a:xfrm>
              <a:off x="1845" y="2810"/>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57" name="Rectangle 33"/>
            <p:cNvSpPr>
              <a:spLocks noChangeArrowheads="1"/>
            </p:cNvSpPr>
            <p:nvPr/>
          </p:nvSpPr>
          <p:spPr bwMode="auto">
            <a:xfrm>
              <a:off x="2550" y="2810"/>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58" name="Rectangle 34"/>
            <p:cNvSpPr>
              <a:spLocks noChangeArrowheads="1"/>
            </p:cNvSpPr>
            <p:nvPr/>
          </p:nvSpPr>
          <p:spPr bwMode="auto">
            <a:xfrm>
              <a:off x="987" y="2971"/>
              <a:ext cx="1986"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Age of onset between 14 and 18 years </a:t>
              </a:r>
              <a:endParaRPr kumimoji="0" lang="en-US" sz="1800" b="0" i="0" u="none" strike="noStrike" cap="none" normalizeH="0" baseline="0" dirty="0">
                <a:ln>
                  <a:noFill/>
                </a:ln>
                <a:solidFill>
                  <a:schemeClr val="tx1"/>
                </a:solidFill>
                <a:effectLst/>
                <a:latin typeface="Arial" pitchFamily="34" charset="0"/>
              </a:endParaRPr>
            </a:p>
          </p:txBody>
        </p:sp>
        <p:sp>
          <p:nvSpPr>
            <p:cNvPr id="1059" name="Rectangle 35"/>
            <p:cNvSpPr>
              <a:spLocks noChangeArrowheads="1"/>
            </p:cNvSpPr>
            <p:nvPr/>
          </p:nvSpPr>
          <p:spPr bwMode="auto">
            <a:xfrm>
              <a:off x="2863" y="2971"/>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60" name="Rectangle 36"/>
            <p:cNvSpPr>
              <a:spLocks noChangeArrowheads="1"/>
            </p:cNvSpPr>
            <p:nvPr/>
          </p:nvSpPr>
          <p:spPr bwMode="auto">
            <a:xfrm>
              <a:off x="987" y="3132"/>
              <a:ext cx="1207"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Relatively independent </a:t>
              </a:r>
              <a:endParaRPr kumimoji="0" lang="en-US" sz="1800" b="0" i="0" u="none" strike="noStrike" cap="none" normalizeH="0" baseline="0" dirty="0">
                <a:ln>
                  <a:noFill/>
                </a:ln>
                <a:solidFill>
                  <a:schemeClr val="tx1"/>
                </a:solidFill>
                <a:effectLst/>
                <a:latin typeface="Arial" pitchFamily="34" charset="0"/>
              </a:endParaRPr>
            </a:p>
          </p:txBody>
        </p:sp>
        <p:sp>
          <p:nvSpPr>
            <p:cNvPr id="1061" name="Rectangle 37"/>
            <p:cNvSpPr>
              <a:spLocks noChangeArrowheads="1"/>
            </p:cNvSpPr>
            <p:nvPr/>
          </p:nvSpPr>
          <p:spPr bwMode="auto">
            <a:xfrm>
              <a:off x="2108" y="3132"/>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62" name="Rectangle 38"/>
            <p:cNvSpPr>
              <a:spLocks noChangeArrowheads="1"/>
            </p:cNvSpPr>
            <p:nvPr/>
          </p:nvSpPr>
          <p:spPr bwMode="auto">
            <a:xfrm>
              <a:off x="987" y="3294"/>
              <a:ext cx="2419"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Weight loss is not driven by a wish to look ‘feminine’</a:t>
              </a:r>
              <a:endParaRPr kumimoji="0" lang="en-US" sz="1800" b="0" i="0" u="none" strike="noStrike" cap="none" normalizeH="0" baseline="0" dirty="0">
                <a:ln>
                  <a:noFill/>
                </a:ln>
                <a:solidFill>
                  <a:schemeClr val="tx1"/>
                </a:solidFill>
                <a:effectLst/>
                <a:latin typeface="Arial" pitchFamily="34" charset="0"/>
              </a:endParaRPr>
            </a:p>
          </p:txBody>
        </p:sp>
        <p:sp>
          <p:nvSpPr>
            <p:cNvPr id="1065" name="Rectangle 41"/>
            <p:cNvSpPr>
              <a:spLocks noChangeArrowheads="1"/>
            </p:cNvSpPr>
            <p:nvPr/>
          </p:nvSpPr>
          <p:spPr bwMode="auto">
            <a:xfrm>
              <a:off x="1442" y="3410"/>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66" name="Rectangle 42"/>
            <p:cNvSpPr>
              <a:spLocks noChangeArrowheads="1"/>
            </p:cNvSpPr>
            <p:nvPr/>
          </p:nvSpPr>
          <p:spPr bwMode="auto">
            <a:xfrm>
              <a:off x="993" y="3455"/>
              <a:ext cx="760" cy="12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High self-control</a:t>
              </a:r>
              <a:endParaRPr kumimoji="0" lang="en-US" sz="1800" b="0" i="0" u="none" strike="noStrike" cap="none" normalizeH="0" baseline="0" dirty="0">
                <a:ln>
                  <a:noFill/>
                </a:ln>
                <a:solidFill>
                  <a:schemeClr val="tx1"/>
                </a:solidFill>
                <a:effectLst/>
                <a:latin typeface="Arial" pitchFamily="34" charset="0"/>
              </a:endParaRPr>
            </a:p>
          </p:txBody>
        </p:sp>
        <p:sp>
          <p:nvSpPr>
            <p:cNvPr id="1069" name="Rectangle 45"/>
            <p:cNvSpPr>
              <a:spLocks noChangeArrowheads="1"/>
            </p:cNvSpPr>
            <p:nvPr/>
          </p:nvSpPr>
          <p:spPr bwMode="auto">
            <a:xfrm>
              <a:off x="1796" y="3572"/>
              <a:ext cx="80" cy="1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000000"/>
                  </a:solidFill>
                  <a:effectLst/>
                  <a:latin typeface="Arial" pitchFamily="34" charset="0"/>
                </a:rPr>
                <a:t> </a:t>
              </a:r>
              <a:endParaRPr kumimoji="0" lang="en-US" sz="1800" b="0" i="0" u="none" strike="noStrike" cap="none" normalizeH="0" baseline="0" dirty="0">
                <a:ln>
                  <a:noFill/>
                </a:ln>
                <a:solidFill>
                  <a:schemeClr val="tx1"/>
                </a:solidFill>
                <a:effectLst/>
                <a:latin typeface="Arial" pitchFamily="34" charset="0"/>
              </a:endParaRPr>
            </a:p>
          </p:txBody>
        </p:sp>
        <p:sp>
          <p:nvSpPr>
            <p:cNvPr id="1070" name="Rectangle 46"/>
            <p:cNvSpPr>
              <a:spLocks noChangeArrowheads="1"/>
            </p:cNvSpPr>
            <p:nvPr/>
          </p:nvSpPr>
          <p:spPr bwMode="auto">
            <a:xfrm>
              <a:off x="915" y="3740"/>
              <a:ext cx="2584"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1071" name="Line 47"/>
            <p:cNvSpPr>
              <a:spLocks noChangeShapeType="1"/>
            </p:cNvSpPr>
            <p:nvPr/>
          </p:nvSpPr>
          <p:spPr bwMode="auto">
            <a:xfrm>
              <a:off x="915" y="3740"/>
              <a:ext cx="2584"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072" name="Rectangle 48"/>
            <p:cNvSpPr>
              <a:spLocks noChangeArrowheads="1"/>
            </p:cNvSpPr>
            <p:nvPr/>
          </p:nvSpPr>
          <p:spPr bwMode="auto">
            <a:xfrm>
              <a:off x="912" y="3747"/>
              <a:ext cx="93" cy="18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rgbClr val="000000"/>
                  </a:solidFill>
                  <a:effectLst/>
                  <a:latin typeface="Times New Roman" pitchFamily="18" charset="0"/>
                </a:rPr>
                <a:t> </a:t>
              </a:r>
              <a:endParaRPr kumimoji="0" lang="en-US" sz="1800" b="0" i="0" u="none" strike="noStrike" cap="none" normalizeH="0" baseline="0" dirty="0">
                <a:ln>
                  <a:noFill/>
                </a:ln>
                <a:solidFill>
                  <a:schemeClr val="tx1"/>
                </a:solidFill>
                <a:effectLst/>
                <a:latin typeface="Arial" pitchFamily="34" charset="0"/>
              </a:endParaRPr>
            </a:p>
          </p:txBody>
        </p:sp>
      </p:grpSp>
    </p:spTree>
    <p:extLst>
      <p:ext uri="{BB962C8B-B14F-4D97-AF65-F5344CB8AC3E}">
        <p14:creationId xmlns:p14="http://schemas.microsoft.com/office/powerpoint/2010/main" val="268226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43D2BB3-73F6-431B-AEC9-FE79A5215C09}"/>
              </a:ext>
            </a:extLst>
          </p:cNvPr>
          <p:cNvSpPr>
            <a:spLocks noGrp="1"/>
          </p:cNvSpPr>
          <p:nvPr>
            <p:ph type="title"/>
          </p:nvPr>
        </p:nvSpPr>
        <p:spPr/>
        <p:txBody>
          <a:bodyPr>
            <a:normAutofit/>
          </a:bodyPr>
          <a:lstStyle/>
          <a:p>
            <a:r>
              <a:rPr lang="en-GB" sz="3300" dirty="0"/>
              <a:t>Neural Control</a:t>
            </a:r>
          </a:p>
        </p:txBody>
      </p:sp>
      <p:sp>
        <p:nvSpPr>
          <p:cNvPr id="3" name="Content Placeholder 2"/>
          <p:cNvSpPr>
            <a:spLocks noGrp="1"/>
          </p:cNvSpPr>
          <p:nvPr>
            <p:ph sz="half" idx="1"/>
          </p:nvPr>
        </p:nvSpPr>
        <p:spPr/>
        <p:txBody>
          <a:bodyPr>
            <a:normAutofit lnSpcReduction="10000"/>
          </a:bodyPr>
          <a:lstStyle/>
          <a:p>
            <a:pPr marL="0" indent="0">
              <a:lnSpc>
                <a:spcPct val="110000"/>
              </a:lnSpc>
              <a:spcBef>
                <a:spcPts val="400"/>
              </a:spcBef>
              <a:buNone/>
            </a:pPr>
            <a:r>
              <a:rPr lang="en-GB" dirty="0"/>
              <a:t>Eating controlled by hypothalamus:</a:t>
            </a:r>
          </a:p>
          <a:p>
            <a:pPr lvl="1">
              <a:lnSpc>
                <a:spcPct val="110000"/>
              </a:lnSpc>
              <a:spcBef>
                <a:spcPts val="400"/>
              </a:spcBef>
            </a:pPr>
            <a:r>
              <a:rPr lang="en-GB" dirty="0"/>
              <a:t>Lateral hypothalamus instigates feelings of hunger</a:t>
            </a:r>
          </a:p>
          <a:p>
            <a:pPr lvl="1">
              <a:lnSpc>
                <a:spcPct val="110000"/>
              </a:lnSpc>
              <a:spcBef>
                <a:spcPts val="400"/>
              </a:spcBef>
            </a:pPr>
            <a:r>
              <a:rPr lang="en-GB" dirty="0"/>
              <a:t>At onset of eating, dopamine activity in lateral hypothalamus and mesolimbic dopamine system – the primary reward system – gives feeling of pleasure</a:t>
            </a:r>
          </a:p>
          <a:p>
            <a:pPr lvl="1">
              <a:lnSpc>
                <a:spcPct val="110000"/>
              </a:lnSpc>
              <a:spcBef>
                <a:spcPts val="400"/>
              </a:spcBef>
            </a:pPr>
            <a:r>
              <a:rPr lang="en-GB" dirty="0"/>
              <a:t>As continue eating, serotinergic activity dominates – increases satiation, reduces appetite and inhibits eating</a:t>
            </a:r>
          </a:p>
        </p:txBody>
      </p:sp>
      <p:sp>
        <p:nvSpPr>
          <p:cNvPr id="7" name="Content Placeholder 6">
            <a:extLst>
              <a:ext uri="{FF2B5EF4-FFF2-40B4-BE49-F238E27FC236}">
                <a16:creationId xmlns:a16="http://schemas.microsoft.com/office/drawing/2014/main" id="{D6631BF2-0374-4458-A31F-42D404F4A0FC}"/>
              </a:ext>
            </a:extLst>
          </p:cNvPr>
          <p:cNvSpPr>
            <a:spLocks noGrp="1"/>
          </p:cNvSpPr>
          <p:nvPr>
            <p:ph sz="half" idx="2"/>
          </p:nvPr>
        </p:nvSpPr>
        <p:spPr>
          <a:xfrm>
            <a:off x="4629150" y="1412776"/>
            <a:ext cx="3886200" cy="4764187"/>
          </a:xfrm>
        </p:spPr>
        <p:txBody>
          <a:bodyPr>
            <a:normAutofit lnSpcReduction="10000"/>
          </a:bodyPr>
          <a:lstStyle/>
          <a:p>
            <a:pPr marL="0" indent="0">
              <a:buNone/>
            </a:pPr>
            <a:r>
              <a:rPr lang="en-GB" dirty="0"/>
              <a:t>Kaye et al. (1988), serotinergic dysregulation:</a:t>
            </a:r>
          </a:p>
          <a:p>
            <a:r>
              <a:rPr lang="en-GB" dirty="0"/>
              <a:t>People with anorexia have lower levels of serotonin metabolites in their cerebrospinal fluid than controls</a:t>
            </a:r>
          </a:p>
          <a:p>
            <a:endParaRPr lang="en-GB" dirty="0"/>
          </a:p>
          <a:p>
            <a:pPr marL="0" indent="0">
              <a:buNone/>
            </a:pPr>
            <a:r>
              <a:rPr lang="en-GB" dirty="0"/>
              <a:t>Kaye et al. (2009):</a:t>
            </a:r>
          </a:p>
          <a:p>
            <a:r>
              <a:rPr lang="en-GB" dirty="0"/>
              <a:t>Anorexia consequence of too high levels of serotonin – leave the individual feeling nervous and jittery</a:t>
            </a:r>
          </a:p>
          <a:p>
            <a:r>
              <a:rPr lang="en-GB" dirty="0"/>
              <a:t>Decreased by reducing food intake, and thereby reducing tryptophan, and then serotonin levels</a:t>
            </a:r>
          </a:p>
          <a:p>
            <a:endParaRPr lang="en-GB" dirty="0"/>
          </a:p>
          <a:p>
            <a:pPr marL="0" indent="0">
              <a:buNone/>
            </a:pPr>
            <a:r>
              <a:rPr lang="en-GB" dirty="0"/>
              <a:t>Kaye et al. (2005):</a:t>
            </a:r>
          </a:p>
          <a:p>
            <a:r>
              <a:rPr lang="en-GB" dirty="0"/>
              <a:t>Lower levels of serotonergic activity during periods of both starving and recovery among people with anorexia than among ‘normal’ controls</a:t>
            </a:r>
          </a:p>
        </p:txBody>
      </p:sp>
    </p:spTree>
    <p:extLst>
      <p:ext uri="{BB962C8B-B14F-4D97-AF65-F5344CB8AC3E}">
        <p14:creationId xmlns:p14="http://schemas.microsoft.com/office/powerpoint/2010/main" val="439634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300" dirty="0"/>
              <a:t>Psychobiological Influences</a:t>
            </a:r>
          </a:p>
        </p:txBody>
      </p:sp>
      <p:sp>
        <p:nvSpPr>
          <p:cNvPr id="4" name="Content Placeholder 3"/>
          <p:cNvSpPr>
            <a:spLocks noGrp="1"/>
          </p:cNvSpPr>
          <p:nvPr>
            <p:ph sz="half" idx="1"/>
          </p:nvPr>
        </p:nvSpPr>
        <p:spPr/>
        <p:txBody>
          <a:bodyPr>
            <a:normAutofit lnSpcReduction="10000"/>
          </a:bodyPr>
          <a:lstStyle/>
          <a:p>
            <a:pPr marL="0" indent="0">
              <a:buNone/>
            </a:pPr>
            <a:r>
              <a:rPr lang="en-GB" i="1" dirty="0"/>
              <a:t>Genes</a:t>
            </a:r>
          </a:p>
          <a:p>
            <a:pPr marL="0" indent="0">
              <a:buNone/>
            </a:pPr>
            <a:endParaRPr lang="en-GB" dirty="0"/>
          </a:p>
          <a:p>
            <a:pPr marL="0" indent="0">
              <a:buNone/>
            </a:pPr>
            <a:r>
              <a:rPr lang="en-GB" i="1" dirty="0"/>
              <a:t>Family studies</a:t>
            </a:r>
          </a:p>
          <a:p>
            <a:pPr marL="342900" lvl="1" indent="0">
              <a:buNone/>
            </a:pPr>
            <a:endParaRPr lang="en-GB" dirty="0"/>
          </a:p>
          <a:p>
            <a:pPr marL="9525" lvl="1" indent="0">
              <a:buNone/>
            </a:pPr>
            <a:r>
              <a:rPr lang="en-GB" dirty="0"/>
              <a:t>Klump et al. (2001):</a:t>
            </a:r>
          </a:p>
          <a:p>
            <a:pPr lvl="1"/>
            <a:r>
              <a:rPr lang="en-GB" dirty="0"/>
              <a:t>50 per cent of MZ twins and no DZ twins concordant for anorexia</a:t>
            </a:r>
          </a:p>
          <a:p>
            <a:pPr lvl="1"/>
            <a:r>
              <a:rPr lang="en-GB" dirty="0"/>
              <a:t>Estimated 74% variance in anorexic behaviours attributable to genetic factors</a:t>
            </a:r>
          </a:p>
          <a:p>
            <a:pPr lvl="1"/>
            <a:endParaRPr lang="en-GB" dirty="0"/>
          </a:p>
          <a:p>
            <a:pPr marL="0" indent="0">
              <a:buNone/>
            </a:pPr>
            <a:r>
              <a:rPr lang="en-GB" i="1" dirty="0"/>
              <a:t>Phenotype studies</a:t>
            </a:r>
          </a:p>
          <a:p>
            <a:pPr marL="0" indent="0">
              <a:buNone/>
            </a:pPr>
            <a:endParaRPr lang="en-GB" dirty="0"/>
          </a:p>
          <a:p>
            <a:pPr marL="9525" lvl="1" indent="0">
              <a:buNone/>
            </a:pPr>
            <a:r>
              <a:rPr lang="en-GB" dirty="0">
                <a:effectLst/>
                <a:ea typeface="Times New Roman"/>
                <a:cs typeface="Times New Roman"/>
              </a:rPr>
              <a:t>Bulik et al. (2019):</a:t>
            </a:r>
          </a:p>
          <a:p>
            <a:pPr lvl="1"/>
            <a:r>
              <a:rPr lang="en-GB" dirty="0">
                <a:effectLst/>
                <a:ea typeface="Times New Roman"/>
                <a:cs typeface="Times New Roman"/>
              </a:rPr>
              <a:t>Serotonin 5-HT(2A) receptor gene and dopamine receptor genes D2/D3 and DRD4 implicated</a:t>
            </a:r>
            <a:endParaRPr lang="en-GB" dirty="0"/>
          </a:p>
        </p:txBody>
      </p:sp>
      <p:sp>
        <p:nvSpPr>
          <p:cNvPr id="2" name="Content Placeholder 1">
            <a:extLst>
              <a:ext uri="{FF2B5EF4-FFF2-40B4-BE49-F238E27FC236}">
                <a16:creationId xmlns:a16="http://schemas.microsoft.com/office/drawing/2014/main" id="{762B702A-8465-48F7-9A99-8D418E961F80}"/>
              </a:ext>
            </a:extLst>
          </p:cNvPr>
          <p:cNvSpPr>
            <a:spLocks noGrp="1"/>
          </p:cNvSpPr>
          <p:nvPr>
            <p:ph sz="half" idx="2"/>
          </p:nvPr>
        </p:nvSpPr>
        <p:spPr/>
        <p:txBody>
          <a:bodyPr>
            <a:normAutofit lnSpcReduction="10000"/>
          </a:bodyPr>
          <a:lstStyle/>
          <a:p>
            <a:pPr marL="0" indent="0">
              <a:buNone/>
            </a:pPr>
            <a:r>
              <a:rPr lang="en-GB" i="1" dirty="0"/>
              <a:t>Gut biome</a:t>
            </a:r>
          </a:p>
          <a:p>
            <a:pPr marL="0" indent="0">
              <a:buNone/>
            </a:pPr>
            <a:endParaRPr lang="en-GB" dirty="0"/>
          </a:p>
          <a:p>
            <a:pPr marL="0" indent="0">
              <a:buNone/>
            </a:pPr>
            <a:r>
              <a:rPr lang="en-GB" dirty="0"/>
              <a:t>Microbiota produce serotonin and GABA. Starvation reduces production, influencing mood and food intake.</a:t>
            </a:r>
          </a:p>
          <a:p>
            <a:pPr marL="0" indent="0">
              <a:buNone/>
            </a:pPr>
            <a:endParaRPr lang="en-GB" dirty="0"/>
          </a:p>
          <a:p>
            <a:pPr marL="0" indent="0">
              <a:buNone/>
            </a:pPr>
            <a:r>
              <a:rPr lang="en-GB" dirty="0"/>
              <a:t>Short-chain peptides within the microbiome facilitate secretion of satiety hormones (Alcock et al. 2014).</a:t>
            </a:r>
          </a:p>
          <a:p>
            <a:pPr marL="0" indent="0">
              <a:buNone/>
            </a:pPr>
            <a:endParaRPr lang="en-GB" dirty="0"/>
          </a:p>
          <a:p>
            <a:pPr marL="0" indent="0">
              <a:buNone/>
            </a:pPr>
            <a:r>
              <a:rPr lang="en-GB" dirty="0"/>
              <a:t>Enterobacteriaceae within gut produce ClpB – an anorexigenic protein:</a:t>
            </a:r>
          </a:p>
          <a:p>
            <a:r>
              <a:rPr lang="en-GB" dirty="0"/>
              <a:t>Levels of ClpB correlate with α-melanocyte-stimulating hormone levels involved in satiety (Adan and </a:t>
            </a:r>
            <a:r>
              <a:rPr lang="en-GB" dirty="0" err="1"/>
              <a:t>Vink</a:t>
            </a:r>
            <a:r>
              <a:rPr lang="en-GB" dirty="0"/>
              <a:t> 2001)</a:t>
            </a:r>
          </a:p>
        </p:txBody>
      </p:sp>
    </p:spTree>
    <p:extLst>
      <p:ext uri="{BB962C8B-B14F-4D97-AF65-F5344CB8AC3E}">
        <p14:creationId xmlns:p14="http://schemas.microsoft.com/office/powerpoint/2010/main" val="3938540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F678C75-986D-464E-AD2C-BBBEF3223038}"/>
              </a:ext>
            </a:extLst>
          </p:cNvPr>
          <p:cNvSpPr>
            <a:spLocks noGrp="1"/>
          </p:cNvSpPr>
          <p:nvPr>
            <p:ph type="title"/>
          </p:nvPr>
        </p:nvSpPr>
        <p:spPr/>
        <p:txBody>
          <a:bodyPr>
            <a:normAutofit/>
          </a:bodyPr>
          <a:lstStyle/>
          <a:p>
            <a:r>
              <a:rPr lang="en-GB" sz="3300" dirty="0"/>
              <a:t>Psychosocial Influences</a:t>
            </a:r>
          </a:p>
        </p:txBody>
      </p:sp>
      <p:sp>
        <p:nvSpPr>
          <p:cNvPr id="3" name="Content Placeholder 2"/>
          <p:cNvSpPr>
            <a:spLocks noGrp="1"/>
          </p:cNvSpPr>
          <p:nvPr>
            <p:ph sz="half" idx="1"/>
          </p:nvPr>
        </p:nvSpPr>
        <p:spPr>
          <a:xfrm>
            <a:off x="613349" y="1556792"/>
            <a:ext cx="3886200" cy="4557364"/>
          </a:xfrm>
        </p:spPr>
        <p:txBody>
          <a:bodyPr>
            <a:noAutofit/>
          </a:bodyPr>
          <a:lstStyle/>
          <a:p>
            <a:pPr marL="0" indent="0">
              <a:buNone/>
            </a:pPr>
            <a:r>
              <a:rPr lang="en-GB" sz="1800" i="1" dirty="0"/>
              <a:t>Socio-cultural (for eating disorders)</a:t>
            </a:r>
          </a:p>
          <a:p>
            <a:endParaRPr lang="en-GB" sz="1800" dirty="0"/>
          </a:p>
          <a:p>
            <a:pPr marL="52388" lvl="1" indent="0">
              <a:buNone/>
            </a:pPr>
            <a:r>
              <a:rPr lang="en-GB" sz="1800" dirty="0"/>
              <a:t>Rubinstein and Caballero (2000):</a:t>
            </a:r>
          </a:p>
          <a:p>
            <a:pPr marL="338138" lvl="1" indent="-285750"/>
            <a:r>
              <a:rPr lang="en-GB" sz="1800" dirty="0"/>
              <a:t>Slimmer and smaller all round in </a:t>
            </a:r>
            <a:r>
              <a:rPr lang="en-GB" sz="1800" i="1" dirty="0"/>
              <a:t>Playboy</a:t>
            </a:r>
            <a:r>
              <a:rPr lang="en-GB" sz="1800" dirty="0"/>
              <a:t> magazine</a:t>
            </a:r>
          </a:p>
          <a:p>
            <a:pPr marL="52388" lvl="1" indent="0">
              <a:buNone/>
            </a:pPr>
            <a:endParaRPr lang="en-GB" sz="1800" dirty="0"/>
          </a:p>
          <a:p>
            <a:pPr marL="52388" lvl="1" indent="0">
              <a:buNone/>
            </a:pPr>
            <a:r>
              <a:rPr lang="en-GB" sz="1800" dirty="0"/>
              <a:t>Striegel-Moore and Smolak (2000):</a:t>
            </a:r>
          </a:p>
          <a:p>
            <a:pPr marL="338138" lvl="1" indent="-285750"/>
            <a:r>
              <a:rPr lang="en-GB" sz="1800" dirty="0"/>
              <a:t>Prevalence of eating disorders mirrors social group individual is in – higher among dancers, models, athletes, and drifts down SES scale in USA</a:t>
            </a:r>
          </a:p>
          <a:p>
            <a:pPr marL="52388" lvl="1" indent="0">
              <a:buNone/>
            </a:pPr>
            <a:endParaRPr lang="en-GB" sz="1800" dirty="0"/>
          </a:p>
          <a:p>
            <a:pPr marL="52388" lvl="1" indent="0">
              <a:buNone/>
            </a:pPr>
            <a:r>
              <a:rPr lang="en-GB" sz="1800" dirty="0"/>
              <a:t>Wardle and Marsland (1990):</a:t>
            </a:r>
          </a:p>
          <a:p>
            <a:pPr marL="338138" lvl="1" indent="-285750"/>
            <a:r>
              <a:rPr lang="en-GB" sz="1800" dirty="0"/>
              <a:t>Societal negative response to people being overweight</a:t>
            </a:r>
          </a:p>
        </p:txBody>
      </p:sp>
      <p:sp>
        <p:nvSpPr>
          <p:cNvPr id="5" name="Content Placeholder 4">
            <a:extLst>
              <a:ext uri="{FF2B5EF4-FFF2-40B4-BE49-F238E27FC236}">
                <a16:creationId xmlns:a16="http://schemas.microsoft.com/office/drawing/2014/main" id="{7998FAE1-E6D0-4534-91C1-91E295AF6814}"/>
              </a:ext>
            </a:extLst>
          </p:cNvPr>
          <p:cNvSpPr>
            <a:spLocks noGrp="1"/>
          </p:cNvSpPr>
          <p:nvPr>
            <p:ph sz="half" idx="2"/>
          </p:nvPr>
        </p:nvSpPr>
        <p:spPr/>
        <p:txBody>
          <a:bodyPr>
            <a:normAutofit/>
          </a:bodyPr>
          <a:lstStyle/>
          <a:p>
            <a:pPr marL="0" indent="0">
              <a:buNone/>
            </a:pPr>
            <a:r>
              <a:rPr lang="en-GB" sz="1800" dirty="0"/>
              <a:t>Oppenheimer et al. (1985):</a:t>
            </a:r>
          </a:p>
          <a:p>
            <a:r>
              <a:rPr lang="en-GB" sz="1800" dirty="0"/>
              <a:t>Abuse results in the adolescent girl having strong negative attitudes towards her femininity, resulting in a rejection of the typical feminine shape and attempts to avoid it</a:t>
            </a:r>
          </a:p>
          <a:p>
            <a:r>
              <a:rPr lang="en-GB" sz="1800" dirty="0"/>
              <a:t>Evidence not strong – rates of sexual abuse no higher than those among people with mood, anxiety and other psychological disorders (e.g. Rayworth et al. 2004)</a:t>
            </a:r>
          </a:p>
        </p:txBody>
      </p:sp>
    </p:spTree>
    <p:extLst>
      <p:ext uri="{BB962C8B-B14F-4D97-AF65-F5344CB8AC3E}">
        <p14:creationId xmlns:p14="http://schemas.microsoft.com/office/powerpoint/2010/main" val="1028902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6A8998-C787-4014-B62E-BE1143862571}"/>
              </a:ext>
            </a:extLst>
          </p:cNvPr>
          <p:cNvSpPr>
            <a:spLocks noGrp="1"/>
          </p:cNvSpPr>
          <p:nvPr>
            <p:ph type="title"/>
          </p:nvPr>
        </p:nvSpPr>
        <p:spPr/>
        <p:txBody>
          <a:bodyPr>
            <a:normAutofit/>
          </a:bodyPr>
          <a:lstStyle/>
          <a:p>
            <a:r>
              <a:rPr lang="en-GB" sz="3300" dirty="0"/>
              <a:t>Family Influences</a:t>
            </a:r>
          </a:p>
        </p:txBody>
      </p:sp>
      <p:sp>
        <p:nvSpPr>
          <p:cNvPr id="3" name="Content Placeholder 2"/>
          <p:cNvSpPr>
            <a:spLocks noGrp="1"/>
          </p:cNvSpPr>
          <p:nvPr>
            <p:ph sz="half" idx="1"/>
          </p:nvPr>
        </p:nvSpPr>
        <p:spPr>
          <a:xfrm>
            <a:off x="4597063" y="1124744"/>
            <a:ext cx="3886200" cy="5215434"/>
          </a:xfrm>
        </p:spPr>
        <p:txBody>
          <a:bodyPr>
            <a:noAutofit/>
          </a:bodyPr>
          <a:lstStyle/>
          <a:p>
            <a:pPr marL="0" indent="0">
              <a:buNone/>
            </a:pPr>
            <a:r>
              <a:rPr lang="en-GB" i="1" dirty="0"/>
              <a:t>Functional</a:t>
            </a:r>
          </a:p>
          <a:p>
            <a:pPr marL="0" indent="0">
              <a:buNone/>
            </a:pPr>
            <a:endParaRPr lang="en-GB" dirty="0"/>
          </a:p>
          <a:p>
            <a:pPr marL="0" indent="0">
              <a:buNone/>
            </a:pPr>
            <a:r>
              <a:rPr lang="en-GB" dirty="0"/>
              <a:t>Minuchin et al. (1978):</a:t>
            </a:r>
          </a:p>
          <a:p>
            <a:pPr>
              <a:lnSpc>
                <a:spcPct val="100000"/>
              </a:lnSpc>
            </a:pPr>
            <a:r>
              <a:rPr lang="en-GB" dirty="0"/>
              <a:t>‘Anorexic families’ – enmeshed, overprotective, rigid and conflict-avoidant; conflict between parents controlled and hidden</a:t>
            </a:r>
          </a:p>
          <a:p>
            <a:pPr>
              <a:lnSpc>
                <a:spcPct val="100000"/>
              </a:lnSpc>
            </a:pPr>
            <a:r>
              <a:rPr lang="en-GB" dirty="0"/>
              <a:t>Push for adolescent independence increases risk of parental conflict being exposed</a:t>
            </a:r>
          </a:p>
          <a:p>
            <a:pPr>
              <a:lnSpc>
                <a:spcPct val="100000"/>
              </a:lnSpc>
            </a:pPr>
            <a:r>
              <a:rPr lang="en-GB" dirty="0"/>
              <a:t>Anorexia holds family together as unite around ‘identified patient’</a:t>
            </a:r>
          </a:p>
          <a:p>
            <a:pPr>
              <a:lnSpc>
                <a:spcPct val="100000"/>
              </a:lnSpc>
            </a:pPr>
            <a:r>
              <a:rPr lang="en-GB" dirty="0"/>
              <a:t>Presentation of young person as weak and needing family support ensures they become the focus of family attention and deflects from parental conflict</a:t>
            </a:r>
          </a:p>
        </p:txBody>
      </p:sp>
      <p:sp>
        <p:nvSpPr>
          <p:cNvPr id="5" name="Content Placeholder 4">
            <a:extLst>
              <a:ext uri="{FF2B5EF4-FFF2-40B4-BE49-F238E27FC236}">
                <a16:creationId xmlns:a16="http://schemas.microsoft.com/office/drawing/2014/main" id="{9AD4EC0A-04D0-4F2B-95CA-6E6876E5D569}"/>
              </a:ext>
            </a:extLst>
          </p:cNvPr>
          <p:cNvSpPr>
            <a:spLocks noGrp="1"/>
          </p:cNvSpPr>
          <p:nvPr>
            <p:ph sz="half" idx="2"/>
          </p:nvPr>
        </p:nvSpPr>
        <p:spPr>
          <a:xfrm>
            <a:off x="628650" y="1916832"/>
            <a:ext cx="3886200" cy="4351338"/>
          </a:xfrm>
        </p:spPr>
        <p:txBody>
          <a:bodyPr>
            <a:normAutofit fontScale="25000" lnSpcReduction="20000"/>
          </a:bodyPr>
          <a:lstStyle/>
          <a:p>
            <a:pPr marL="0" indent="0">
              <a:buNone/>
            </a:pPr>
            <a:r>
              <a:rPr lang="en-GB" sz="6400" dirty="0"/>
              <a:t>Haworth-Hoeppner (2000): </a:t>
            </a:r>
          </a:p>
          <a:p>
            <a:r>
              <a:rPr lang="en-GB" sz="6400" dirty="0"/>
              <a:t>Families place a strong emphasis on weight and shape</a:t>
            </a:r>
          </a:p>
          <a:p>
            <a:endParaRPr lang="en-GB" sz="6400" dirty="0"/>
          </a:p>
          <a:p>
            <a:pPr marL="0" indent="0">
              <a:buNone/>
            </a:pPr>
            <a:r>
              <a:rPr lang="en-GB" sz="6400" dirty="0"/>
              <a:t>Pike et al. (2009): </a:t>
            </a:r>
          </a:p>
          <a:p>
            <a:r>
              <a:rPr lang="en-GB" sz="6400" dirty="0"/>
              <a:t>Families with high levels of negative affect and discord and/or perfectionist mothers</a:t>
            </a:r>
          </a:p>
          <a:p>
            <a:endParaRPr lang="en-GB" sz="6400" dirty="0"/>
          </a:p>
          <a:p>
            <a:pPr marL="0" indent="0">
              <a:buNone/>
            </a:pPr>
            <a:r>
              <a:rPr lang="en-GB" sz="6400" i="1" dirty="0"/>
              <a:t>Dieting as functional</a:t>
            </a:r>
          </a:p>
          <a:p>
            <a:pPr marL="0" indent="0">
              <a:buNone/>
            </a:pPr>
            <a:endParaRPr lang="en-GB" sz="6400" dirty="0"/>
          </a:p>
          <a:p>
            <a:r>
              <a:rPr lang="en-GB" sz="6400" dirty="0"/>
              <a:t>Successful dieting way of gaining acceptance from parents with high aspirations, particularly if child has not ‘succeeded’ in other domains</a:t>
            </a:r>
          </a:p>
          <a:p>
            <a:r>
              <a:rPr lang="en-GB" sz="6400" dirty="0"/>
              <a:t>Dieting may punish family – ‘I’m not eating because of you …’</a:t>
            </a:r>
          </a:p>
          <a:p>
            <a:r>
              <a:rPr lang="en-GB" sz="6400" dirty="0"/>
              <a:t>Where high emphasis on achievement, infantilizes the individual and reduces demands placed on them</a:t>
            </a:r>
          </a:p>
        </p:txBody>
      </p:sp>
    </p:spTree>
    <p:extLst>
      <p:ext uri="{BB962C8B-B14F-4D97-AF65-F5344CB8AC3E}">
        <p14:creationId xmlns:p14="http://schemas.microsoft.com/office/powerpoint/2010/main" val="10942827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951</TotalTime>
  <Words>2064</Words>
  <Application>Microsoft Office PowerPoint</Application>
  <PresentationFormat>On-screen Show (4:3)</PresentationFormat>
  <Paragraphs>315</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Courier New</vt:lpstr>
      <vt:lpstr>FranklinGothic-Book</vt:lpstr>
      <vt:lpstr>Times New Roman</vt:lpstr>
      <vt:lpstr>Office Theme</vt:lpstr>
      <vt:lpstr>Anorexia Nervosa</vt:lpstr>
      <vt:lpstr>DSM-5</vt:lpstr>
      <vt:lpstr>Some Demographics</vt:lpstr>
      <vt:lpstr>Outcomes</vt:lpstr>
      <vt:lpstr>Comparison with Bulimia</vt:lpstr>
      <vt:lpstr>Neural Control</vt:lpstr>
      <vt:lpstr>Psychobiological Influences</vt:lpstr>
      <vt:lpstr>Psychosocial Influences</vt:lpstr>
      <vt:lpstr>Family Influences</vt:lpstr>
      <vt:lpstr>Schema and Self-perception</vt:lpstr>
      <vt:lpstr>Weight-related Schemata</vt:lpstr>
      <vt:lpstr>Psychoanalytic Models</vt:lpstr>
      <vt:lpstr>Emotions vs. Hunger</vt:lpstr>
      <vt:lpstr>Interventions in Anorexia</vt:lpstr>
      <vt:lpstr>Competent to Choose?</vt:lpstr>
      <vt:lpstr>CBT Strategies</vt:lpstr>
      <vt:lpstr>Effectiveness of Cognitive Therapy</vt:lpstr>
      <vt:lpstr>Combined Therapy</vt:lpstr>
      <vt:lpstr>Family Therapy</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Anorexia nervosa</dc:title>
  <dc:creator>Paul</dc:creator>
  <cp:lastModifiedBy>Heathcock, Clara</cp:lastModifiedBy>
  <cp:revision>116</cp:revision>
  <dcterms:created xsi:type="dcterms:W3CDTF">2011-01-18T13:16:27Z</dcterms:created>
  <dcterms:modified xsi:type="dcterms:W3CDTF">2021-03-15T11:11:01Z</dcterms:modified>
</cp:coreProperties>
</file>