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6"/>
  </p:notesMasterIdLst>
  <p:sldIdLst>
    <p:sldId id="256" r:id="rId2"/>
    <p:sldId id="275" r:id="rId3"/>
    <p:sldId id="257" r:id="rId4"/>
    <p:sldId id="258" r:id="rId5"/>
    <p:sldId id="261" r:id="rId6"/>
    <p:sldId id="259" r:id="rId7"/>
    <p:sldId id="260" r:id="rId8"/>
    <p:sldId id="262" r:id="rId9"/>
    <p:sldId id="263" r:id="rId10"/>
    <p:sldId id="265" r:id="rId11"/>
    <p:sldId id="264" r:id="rId12"/>
    <p:sldId id="266" r:id="rId13"/>
    <p:sldId id="268" r:id="rId14"/>
    <p:sldId id="270" r:id="rId15"/>
    <p:sldId id="276" r:id="rId16"/>
    <p:sldId id="272" r:id="rId17"/>
    <p:sldId id="271" r:id="rId18"/>
    <p:sldId id="273" r:id="rId19"/>
    <p:sldId id="274"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90" r:id="rId33"/>
    <p:sldId id="292" r:id="rId34"/>
    <p:sldId id="2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4"/>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370F9400-C73F-4029-90D2-E38D25B94350}"/>
    <pc:docChg chg="custSel delSld modSld">
      <pc:chgData name="Paul Bennett" userId="33a34068dc46463b" providerId="LiveId" clId="{370F9400-C73F-4029-90D2-E38D25B94350}" dt="2021-03-03T11:48:42.767" v="30" actId="207"/>
      <pc:docMkLst>
        <pc:docMk/>
      </pc:docMkLst>
      <pc:sldChg chg="del">
        <pc:chgData name="Paul Bennett" userId="33a34068dc46463b" providerId="LiveId" clId="{370F9400-C73F-4029-90D2-E38D25B94350}" dt="2021-03-03T11:47:37.179" v="23" actId="2696"/>
        <pc:sldMkLst>
          <pc:docMk/>
          <pc:sldMk cId="2310091873" sldId="267"/>
        </pc:sldMkLst>
      </pc:sldChg>
      <pc:sldChg chg="modSp mod">
        <pc:chgData name="Paul Bennett" userId="33a34068dc46463b" providerId="LiveId" clId="{370F9400-C73F-4029-90D2-E38D25B94350}" dt="2021-03-03T10:38:23.976" v="0" actId="20577"/>
        <pc:sldMkLst>
          <pc:docMk/>
          <pc:sldMk cId="175472356" sldId="268"/>
        </pc:sldMkLst>
        <pc:spChg chg="mod">
          <ac:chgData name="Paul Bennett" userId="33a34068dc46463b" providerId="LiveId" clId="{370F9400-C73F-4029-90D2-E38D25B94350}" dt="2021-03-03T10:38:23.976" v="0" actId="20577"/>
          <ac:spMkLst>
            <pc:docMk/>
            <pc:sldMk cId="175472356" sldId="268"/>
            <ac:spMk id="3" creationId="{00000000-0000-0000-0000-000000000000}"/>
          </ac:spMkLst>
        </pc:spChg>
      </pc:sldChg>
      <pc:sldChg chg="modSp mod">
        <pc:chgData name="Paul Bennett" userId="33a34068dc46463b" providerId="LiveId" clId="{370F9400-C73F-4029-90D2-E38D25B94350}" dt="2021-03-03T10:40:25.835" v="22" actId="5793"/>
        <pc:sldMkLst>
          <pc:docMk/>
          <pc:sldMk cId="3172335738" sldId="275"/>
        </pc:sldMkLst>
        <pc:spChg chg="mod">
          <ac:chgData name="Paul Bennett" userId="33a34068dc46463b" providerId="LiveId" clId="{370F9400-C73F-4029-90D2-E38D25B94350}" dt="2021-03-03T10:40:25.835" v="22" actId="5793"/>
          <ac:spMkLst>
            <pc:docMk/>
            <pc:sldMk cId="3172335738" sldId="275"/>
            <ac:spMk id="2" creationId="{00000000-0000-0000-0000-000000000000}"/>
          </ac:spMkLst>
        </pc:spChg>
      </pc:sldChg>
      <pc:sldChg chg="modSp mod">
        <pc:chgData name="Paul Bennett" userId="33a34068dc46463b" providerId="LiveId" clId="{370F9400-C73F-4029-90D2-E38D25B94350}" dt="2021-03-03T11:48:42.767" v="30" actId="207"/>
        <pc:sldMkLst>
          <pc:docMk/>
          <pc:sldMk cId="0" sldId="288"/>
        </pc:sldMkLst>
        <pc:graphicFrameChg chg="mod modGraphic">
          <ac:chgData name="Paul Bennett" userId="33a34068dc46463b" providerId="LiveId" clId="{370F9400-C73F-4029-90D2-E38D25B94350}" dt="2021-03-03T11:48:42.767" v="30" actId="207"/>
          <ac:graphicFrameMkLst>
            <pc:docMk/>
            <pc:sldMk cId="0" sldId="288"/>
            <ac:graphicFrameMk id="5"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4C86A8-BD5B-4302-A094-04D187FBED08}" type="datetimeFigureOut">
              <a:rPr lang="en-GB" smtClean="0"/>
              <a:t>15/03/2021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9DA65F-E9CC-4F05-B57C-4376B23BB0E6}" type="slidenum">
              <a:rPr lang="en-GB" smtClean="0"/>
              <a:t>‹#›</a:t>
            </a:fld>
            <a:endParaRPr lang="en-GB"/>
          </a:p>
        </p:txBody>
      </p:sp>
    </p:spTree>
    <p:extLst>
      <p:ext uri="{BB962C8B-B14F-4D97-AF65-F5344CB8AC3E}">
        <p14:creationId xmlns:p14="http://schemas.microsoft.com/office/powerpoint/2010/main" val="2366365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59DA65F-E9CC-4F05-B57C-4376B23BB0E6}" type="slidenum">
              <a:rPr lang="en-GB" smtClean="0"/>
              <a:t>16</a:t>
            </a:fld>
            <a:endParaRPr lang="en-GB"/>
          </a:p>
        </p:txBody>
      </p:sp>
    </p:spTree>
    <p:extLst>
      <p:ext uri="{BB962C8B-B14F-4D97-AF65-F5344CB8AC3E}">
        <p14:creationId xmlns:p14="http://schemas.microsoft.com/office/powerpoint/2010/main" val="2796816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59DA65F-E9CC-4F05-B57C-4376B23BB0E6}" type="slidenum">
              <a:rPr lang="en-GB" smtClean="0"/>
              <a:t>34</a:t>
            </a:fld>
            <a:endParaRPr lang="en-GB"/>
          </a:p>
        </p:txBody>
      </p:sp>
    </p:spTree>
    <p:extLst>
      <p:ext uri="{BB962C8B-B14F-4D97-AF65-F5344CB8AC3E}">
        <p14:creationId xmlns:p14="http://schemas.microsoft.com/office/powerpoint/2010/main" val="3024729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843C8-D2CF-46CB-903A-46860AD031D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ADDFDDE-05A6-49A4-AE48-559A1938D76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0BA439-8E1B-4CDC-B099-959801A1282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939FE958-2CEC-4E1D-8AE5-83547DF54D7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38FD45D-CC67-4342-B0B4-911A0130DA6A}"/>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86121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815FE-1D52-423C-A480-BE8B40D2426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C11F6-D2AB-4DFA-BA48-56E93222D9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606B7E-4748-49C1-B522-8E3B80E98049}"/>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9A203906-FE58-43FB-90E5-641FF8881DE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B300428-0019-4333-8E2E-D2835A9F14EE}"/>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613525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9F38BF-7D79-47EF-8CE7-40CD6A59FAFD}"/>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6570B2C-8B38-4B97-8FC5-BC8817C3F05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E2623D-2913-4CFB-9FB2-8FDCF5CA7499}"/>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CE0BB763-FE26-4BB1-84F3-33CECF91DAA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FC17E62-4E02-4800-A0CE-64E09E6B6494}"/>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2051269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FF925-32C6-43D7-AE32-5056147F5EE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746002-87AF-411A-A845-3A39A8A9F0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EF4605-3655-467E-9089-325B2EA81548}"/>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805908F0-E5B2-4678-97CB-100CAF360F1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F43EB95-609D-45D5-BEB1-BA5BC3C621CC}"/>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824473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FF01D-0C39-491C-A1F2-030DD4BFFD2B}"/>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DA16DA9-6846-4744-87A4-B1BE08FA7D5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E2E648-3E29-4697-9843-08C2A7C323E5}"/>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8C39FDEB-DA5E-4A73-8D97-7E7470DB79D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96551E2-53B9-4153-9D4E-CFBB8BFB8FEF}"/>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96680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0F37B-3634-4797-A81F-C88C36C23B9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90FEA6-B6DD-4373-A238-3429BBEC8D55}"/>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7A43CD-C626-4E4D-8360-EB6CBA38524E}"/>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931E57-567B-4702-B379-2E6AB0B2D704}"/>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6DF04566-5F9F-4E5D-B0B4-DE9A1E194A2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F3BA4BC-84CC-4177-8798-5AD7FAA23DCF}"/>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331006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5512E-6C92-4989-B3DF-27F25EBB2DAD}"/>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B5BB9A-97BF-436F-99A4-7430FE62409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F643C28-9AF4-40CF-8367-BB583511EFE2}"/>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A0842F-E15D-40B9-B1E8-C71B137E940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94FF8DC-5615-4721-9BD0-A6E8980D186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33AE717-E36B-46F2-A274-050B3903EFC4}"/>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8" name="Footer Placeholder 7">
            <a:extLst>
              <a:ext uri="{FF2B5EF4-FFF2-40B4-BE49-F238E27FC236}">
                <a16:creationId xmlns:a16="http://schemas.microsoft.com/office/drawing/2014/main" id="{07FF26DB-7EA0-4128-9EEB-12FEC7954B3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5FDE2CA7-6C97-404C-B2BB-683546ACD067}"/>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547089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78903-ED3B-482F-AC2E-B67DFE0401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B5151A-B3EE-4672-9431-7E53A010915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4" name="Footer Placeholder 3">
            <a:extLst>
              <a:ext uri="{FF2B5EF4-FFF2-40B4-BE49-F238E27FC236}">
                <a16:creationId xmlns:a16="http://schemas.microsoft.com/office/drawing/2014/main" id="{8B10A908-0E96-41A1-BC15-858C6068843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1BCE5737-09CD-4267-BB7A-E588E3E9DF0B}"/>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012697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39A1AC-2DE4-4730-8F5F-CA0148BFA75C}"/>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3" name="Footer Placeholder 2">
            <a:extLst>
              <a:ext uri="{FF2B5EF4-FFF2-40B4-BE49-F238E27FC236}">
                <a16:creationId xmlns:a16="http://schemas.microsoft.com/office/drawing/2014/main" id="{D2F72A1A-2247-4887-90A2-C2519057772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BF9DA49-921B-4911-B238-6F5365B49AB4}"/>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876321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87DED-0F5F-4238-8F96-4806AEB577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0E396B8-6723-4900-A450-66478F37CE1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BA5E21-3D01-482D-B589-C68B1932A9A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D2E1F56-DEF6-403E-828B-55D44585B86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EAE83F92-56E7-4D2B-BD3C-E88B68F991C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BBE5109-7E82-4CFF-90D9-0FA50235AA81}"/>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2671635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A2643-CA4B-4BD2-ABC2-8AED51225DC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D8F4A00-24D7-40C4-A1F1-EC9F7DBC5E9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50701B41-5F93-4B38-BAFB-7326698ED06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A94789C-389C-402E-959D-DF9303EA99EC}"/>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7A6C6121-C548-4960-82CE-5AAB5D9A70B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A2198DB-0CB7-4892-B87D-2F061548B465}"/>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43310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9490E1-CE55-4925-906B-FACEF982B52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D954FB-ECA9-41CF-8645-A47403726D1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4F21AD-ADEE-4996-9044-86C52FC7F9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6EC9BA67-3F51-4218-BE14-E1891E7E709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9532063C-D1E7-42BD-A90E-CA571DACA87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D39333-9D6A-497B-AD52-1AA2522D4AE2}" type="slidenum">
              <a:rPr lang="en-GB" smtClean="0"/>
              <a:pPr/>
              <a:t>‹#›</a:t>
            </a:fld>
            <a:endParaRPr lang="en-GB" dirty="0"/>
          </a:p>
        </p:txBody>
      </p:sp>
      <p:pic>
        <p:nvPicPr>
          <p:cNvPr id="7" name="Picture 6">
            <a:extLst>
              <a:ext uri="{FF2B5EF4-FFF2-40B4-BE49-F238E27FC236}">
                <a16:creationId xmlns:a16="http://schemas.microsoft.com/office/drawing/2014/main" id="{D1C9BC91-2220-4391-BD41-7830D1737BB9}"/>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68343" y="0"/>
            <a:ext cx="1447583" cy="1440590"/>
          </a:xfrm>
          <a:prstGeom prst="rect">
            <a:avLst/>
          </a:prstGeom>
        </p:spPr>
      </p:pic>
    </p:spTree>
    <p:extLst>
      <p:ext uri="{BB962C8B-B14F-4D97-AF65-F5344CB8AC3E}">
        <p14:creationId xmlns:p14="http://schemas.microsoft.com/office/powerpoint/2010/main" val="242687793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Eating Disorders</a:t>
            </a:r>
          </a:p>
        </p:txBody>
      </p:sp>
    </p:spTree>
    <p:extLst>
      <p:ext uri="{BB962C8B-B14F-4D97-AF65-F5344CB8AC3E}">
        <p14:creationId xmlns:p14="http://schemas.microsoft.com/office/powerpoint/2010/main" val="2966625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Causes Continued</a:t>
            </a:r>
          </a:p>
        </p:txBody>
      </p:sp>
      <p:sp>
        <p:nvSpPr>
          <p:cNvPr id="3" name="Content Placeholder 2"/>
          <p:cNvSpPr>
            <a:spLocks noGrp="1"/>
          </p:cNvSpPr>
          <p:nvPr>
            <p:ph idx="1"/>
          </p:nvPr>
        </p:nvSpPr>
        <p:spPr/>
        <p:txBody>
          <a:bodyPr>
            <a:normAutofit/>
          </a:bodyPr>
          <a:lstStyle/>
          <a:p>
            <a:pPr marL="0" indent="0">
              <a:buNone/>
            </a:pPr>
            <a:r>
              <a:rPr lang="en-GB" sz="1800" i="1" dirty="0"/>
              <a:t>Normal neurochemistry of eating…</a:t>
            </a:r>
          </a:p>
          <a:p>
            <a:endParaRPr lang="en-GB" sz="1800" dirty="0"/>
          </a:p>
          <a:p>
            <a:pPr marL="0" indent="0">
              <a:buNone/>
            </a:pPr>
            <a:r>
              <a:rPr lang="en-GB" sz="1800" dirty="0"/>
              <a:t>Controlled by the hypothalamus:</a:t>
            </a:r>
          </a:p>
          <a:p>
            <a:pPr marL="0" indent="0">
              <a:buNone/>
            </a:pPr>
            <a:endParaRPr lang="en-GB" sz="1800" dirty="0"/>
          </a:p>
          <a:p>
            <a:pPr lvl="1"/>
            <a:r>
              <a:rPr lang="en-GB" dirty="0"/>
              <a:t>Lateral hypothalamus instigates feelings of hunger</a:t>
            </a:r>
          </a:p>
          <a:p>
            <a:pPr lvl="1"/>
            <a:endParaRPr lang="en-GB" dirty="0"/>
          </a:p>
          <a:p>
            <a:pPr lvl="1"/>
            <a:r>
              <a:rPr lang="en-GB" dirty="0"/>
              <a:t>At onset of eating (or anticipation) dopamine activity in lateral hypothalamus and mesolimbic dopamine system (incl. the nucleus accumbens and amygdala) – the primary reward system – gives feeling of pleasure</a:t>
            </a:r>
          </a:p>
          <a:p>
            <a:pPr lvl="1"/>
            <a:endParaRPr lang="en-GB" dirty="0"/>
          </a:p>
          <a:p>
            <a:pPr lvl="1"/>
            <a:r>
              <a:rPr lang="en-GB" dirty="0"/>
              <a:t>As continue eating, serotinergic activity dominates – increases satiation, reduces appetite and inhibits eating</a:t>
            </a:r>
          </a:p>
        </p:txBody>
      </p:sp>
    </p:spTree>
    <p:extLst>
      <p:ext uri="{BB962C8B-B14F-4D97-AF65-F5344CB8AC3E}">
        <p14:creationId xmlns:p14="http://schemas.microsoft.com/office/powerpoint/2010/main" val="43963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353" y="404664"/>
            <a:ext cx="7886700" cy="1325563"/>
          </a:xfrm>
        </p:spPr>
        <p:txBody>
          <a:bodyPr/>
          <a:lstStyle/>
          <a:p>
            <a:r>
              <a:rPr lang="en-GB" dirty="0"/>
              <a:t>Causes Continued</a:t>
            </a:r>
          </a:p>
        </p:txBody>
      </p:sp>
      <p:sp>
        <p:nvSpPr>
          <p:cNvPr id="3" name="Content Placeholder 2"/>
          <p:cNvSpPr>
            <a:spLocks noGrp="1"/>
          </p:cNvSpPr>
          <p:nvPr>
            <p:ph idx="1"/>
          </p:nvPr>
        </p:nvSpPr>
        <p:spPr>
          <a:xfrm>
            <a:off x="624353" y="1916832"/>
            <a:ext cx="7886700" cy="4351338"/>
          </a:xfrm>
        </p:spPr>
        <p:txBody>
          <a:bodyPr>
            <a:normAutofit/>
          </a:bodyPr>
          <a:lstStyle/>
          <a:p>
            <a:pPr marL="0" indent="0">
              <a:buNone/>
            </a:pPr>
            <a:r>
              <a:rPr lang="en-GB" sz="1800" i="1" dirty="0"/>
              <a:t>Serotonin dysregulation</a:t>
            </a:r>
          </a:p>
          <a:p>
            <a:endParaRPr lang="en-GB" sz="1800" dirty="0"/>
          </a:p>
          <a:p>
            <a:pPr lvl="1"/>
            <a:r>
              <a:rPr lang="en-GB" dirty="0"/>
              <a:t>Kaye et al. (1988) found people with anorexia to have lower levels of serotonin metabolites in their cerebrospinal fluid than controls</a:t>
            </a:r>
          </a:p>
          <a:p>
            <a:pPr lvl="1"/>
            <a:endParaRPr lang="en-GB" dirty="0"/>
          </a:p>
          <a:p>
            <a:pPr lvl="1"/>
            <a:r>
              <a:rPr lang="en-GB" dirty="0"/>
              <a:t>Kaye (2008) found anorexia may be the result of </a:t>
            </a:r>
            <a:r>
              <a:rPr lang="en-GB" i="1" dirty="0"/>
              <a:t>too high </a:t>
            </a:r>
            <a:r>
              <a:rPr lang="en-GB" dirty="0"/>
              <a:t>levels of serotonin rather than too low levels – high levels of serotonin may leave the individual feeling nervous and jittery, feelings that may be decreased by reducing food intake, and thereby reducing tryptophan and then serotonin levels</a:t>
            </a:r>
          </a:p>
          <a:p>
            <a:pPr lvl="1"/>
            <a:endParaRPr lang="en-GB" dirty="0"/>
          </a:p>
          <a:p>
            <a:pPr lvl="1"/>
            <a:r>
              <a:rPr lang="en-GB" dirty="0"/>
              <a:t>Kaye et al. (2005) – lower levels of serotonergic activity during periods of both starving and recovery among people with anorexia than among ‘normal’ controls</a:t>
            </a:r>
          </a:p>
        </p:txBody>
      </p:sp>
    </p:spTree>
    <p:extLst>
      <p:ext uri="{BB962C8B-B14F-4D97-AF65-F5344CB8AC3E}">
        <p14:creationId xmlns:p14="http://schemas.microsoft.com/office/powerpoint/2010/main" val="4165729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Causes Continued</a:t>
            </a:r>
          </a:p>
        </p:txBody>
      </p:sp>
      <p:sp>
        <p:nvSpPr>
          <p:cNvPr id="3" name="Content Placeholder 2"/>
          <p:cNvSpPr>
            <a:spLocks noGrp="1"/>
          </p:cNvSpPr>
          <p:nvPr>
            <p:ph idx="1"/>
          </p:nvPr>
        </p:nvSpPr>
        <p:spPr/>
        <p:txBody>
          <a:bodyPr>
            <a:normAutofit/>
          </a:bodyPr>
          <a:lstStyle/>
          <a:p>
            <a:pPr marL="0" indent="0">
              <a:buNone/>
            </a:pPr>
            <a:r>
              <a:rPr lang="en-GB" sz="1800" i="1" dirty="0"/>
              <a:t>Socio-cultural (for eating disorders)</a:t>
            </a:r>
          </a:p>
          <a:p>
            <a:endParaRPr lang="en-GB" sz="1800" dirty="0"/>
          </a:p>
          <a:p>
            <a:pPr lvl="1"/>
            <a:r>
              <a:rPr lang="en-GB" dirty="0"/>
              <a:t>Rubinstein and Caballero (2000) – slimmer and smaller all round in </a:t>
            </a:r>
            <a:r>
              <a:rPr lang="en-GB" i="1" dirty="0"/>
              <a:t>Playboy</a:t>
            </a:r>
            <a:r>
              <a:rPr lang="en-GB" dirty="0"/>
              <a:t> magazine</a:t>
            </a:r>
          </a:p>
          <a:p>
            <a:pPr lvl="1"/>
            <a:endParaRPr lang="en-GB" dirty="0"/>
          </a:p>
          <a:p>
            <a:pPr lvl="1"/>
            <a:r>
              <a:rPr lang="en-GB" dirty="0"/>
              <a:t>Striegel-Moore and Smolak (2000) – prevalence of eating disorders mirrors social group the individual is in. Higher among dancers, models, athletes, and drifts down SES scale in USA.</a:t>
            </a:r>
          </a:p>
          <a:p>
            <a:pPr lvl="1"/>
            <a:endParaRPr lang="en-GB" dirty="0"/>
          </a:p>
          <a:p>
            <a:pPr lvl="1"/>
            <a:r>
              <a:rPr lang="en-GB" dirty="0"/>
              <a:t>Wardle and Marsland (1990) – societal negative response to people being overweight</a:t>
            </a:r>
          </a:p>
        </p:txBody>
      </p:sp>
    </p:spTree>
    <p:extLst>
      <p:ext uri="{BB962C8B-B14F-4D97-AF65-F5344CB8AC3E}">
        <p14:creationId xmlns:p14="http://schemas.microsoft.com/office/powerpoint/2010/main" val="10289027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Causes Continued</a:t>
            </a:r>
          </a:p>
        </p:txBody>
      </p:sp>
      <p:sp>
        <p:nvSpPr>
          <p:cNvPr id="3" name="Content Placeholder 2"/>
          <p:cNvSpPr>
            <a:spLocks noGrp="1"/>
          </p:cNvSpPr>
          <p:nvPr>
            <p:ph idx="1"/>
          </p:nvPr>
        </p:nvSpPr>
        <p:spPr/>
        <p:txBody>
          <a:bodyPr>
            <a:normAutofit/>
          </a:bodyPr>
          <a:lstStyle/>
          <a:p>
            <a:pPr marL="0" indent="0">
              <a:buNone/>
            </a:pPr>
            <a:r>
              <a:rPr lang="en-GB" sz="1800" i="1" dirty="0"/>
              <a:t>Family influences</a:t>
            </a:r>
          </a:p>
          <a:p>
            <a:endParaRPr lang="en-GB" sz="1800" dirty="0"/>
          </a:p>
          <a:p>
            <a:pPr lvl="1"/>
            <a:r>
              <a:rPr lang="en-GB" dirty="0"/>
              <a:t>Haworth-Hoeppner (2000) – families place a strong emphasis on weight and shape</a:t>
            </a:r>
          </a:p>
          <a:p>
            <a:pPr lvl="1"/>
            <a:endParaRPr lang="en-GB" dirty="0"/>
          </a:p>
          <a:p>
            <a:pPr lvl="1"/>
            <a:r>
              <a:rPr lang="en-GB" dirty="0"/>
              <a:t>Pike et al. (2008) – families with high levels of negative affect and discord, with perfectionist mothers:</a:t>
            </a:r>
          </a:p>
          <a:p>
            <a:pPr lvl="2"/>
            <a:endParaRPr lang="en-GB" sz="1800" dirty="0"/>
          </a:p>
          <a:p>
            <a:pPr lvl="2">
              <a:buFont typeface="Courier New" panose="02070309020205020404" pitchFamily="49" charset="0"/>
              <a:buChar char="o"/>
            </a:pPr>
            <a:r>
              <a:rPr lang="en-GB" sz="1800" dirty="0"/>
              <a:t>Dieting as functional</a:t>
            </a:r>
          </a:p>
          <a:p>
            <a:pPr lvl="2">
              <a:buFont typeface="Courier New" panose="02070309020205020404" pitchFamily="49" charset="0"/>
              <a:buChar char="o"/>
            </a:pPr>
            <a:r>
              <a:rPr lang="en-GB" sz="1800" dirty="0"/>
              <a:t>Successful dieting may be a way of gaining acceptance from parents with high aspirations, particularly if child has not ‘succeeded’ in other domains</a:t>
            </a:r>
          </a:p>
          <a:p>
            <a:pPr lvl="2">
              <a:buFont typeface="Courier New" panose="02070309020205020404" pitchFamily="49" charset="0"/>
              <a:buChar char="o"/>
            </a:pPr>
            <a:r>
              <a:rPr lang="en-GB" sz="1800" dirty="0"/>
              <a:t>Dieting may punish family – ‘I’m not eating because of you…’</a:t>
            </a:r>
          </a:p>
          <a:p>
            <a:pPr lvl="2">
              <a:buFont typeface="Courier New" panose="02070309020205020404" pitchFamily="49" charset="0"/>
              <a:buChar char="o"/>
            </a:pPr>
            <a:r>
              <a:rPr lang="en-GB" sz="1800" dirty="0"/>
              <a:t>Where high emphasis on achievement infantilizes the individual and reduces demands placed on them</a:t>
            </a:r>
          </a:p>
        </p:txBody>
      </p:sp>
    </p:spTree>
    <p:extLst>
      <p:ext uri="{BB962C8B-B14F-4D97-AF65-F5344CB8AC3E}">
        <p14:creationId xmlns:p14="http://schemas.microsoft.com/office/powerpoint/2010/main" val="175472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Causes Continued</a:t>
            </a:r>
          </a:p>
        </p:txBody>
      </p:sp>
      <p:sp>
        <p:nvSpPr>
          <p:cNvPr id="3" name="Content Placeholder 2"/>
          <p:cNvSpPr>
            <a:spLocks noGrp="1"/>
          </p:cNvSpPr>
          <p:nvPr>
            <p:ph idx="1"/>
          </p:nvPr>
        </p:nvSpPr>
        <p:spPr>
          <a:xfrm>
            <a:off x="611560" y="2276872"/>
            <a:ext cx="7745505" cy="3877815"/>
          </a:xfrm>
        </p:spPr>
        <p:txBody>
          <a:bodyPr>
            <a:normAutofit fontScale="32500" lnSpcReduction="20000"/>
          </a:bodyPr>
          <a:lstStyle/>
          <a:p>
            <a:pPr marL="0" indent="0">
              <a:buNone/>
            </a:pPr>
            <a:r>
              <a:rPr lang="en-GB" sz="5600" i="1" dirty="0"/>
              <a:t>Functional – Minuchin et al. (1978)</a:t>
            </a:r>
          </a:p>
          <a:p>
            <a:pPr marL="0" indent="0">
              <a:buNone/>
            </a:pPr>
            <a:endParaRPr lang="en-GB" sz="5600" dirty="0"/>
          </a:p>
          <a:p>
            <a:pPr>
              <a:lnSpc>
                <a:spcPct val="120000"/>
              </a:lnSpc>
            </a:pPr>
            <a:r>
              <a:rPr lang="en-GB" sz="5600" dirty="0"/>
              <a:t>‘Anorexic families’ – enmeshed, overprotective, rigid and conflict-avoidant; conflict between parents which is controlled and hidden</a:t>
            </a:r>
          </a:p>
          <a:p>
            <a:pPr>
              <a:lnSpc>
                <a:spcPct val="120000"/>
              </a:lnSpc>
            </a:pPr>
            <a:r>
              <a:rPr lang="en-GB" sz="5600" dirty="0"/>
              <a:t>Adolescence is a stressful time for such families, as the adolescent’s push for their independence increases the risk of the parental conflict being exposed</a:t>
            </a:r>
          </a:p>
          <a:p>
            <a:pPr>
              <a:lnSpc>
                <a:spcPct val="120000"/>
              </a:lnSpc>
            </a:pPr>
            <a:r>
              <a:rPr lang="en-GB" sz="5600" dirty="0"/>
              <a:t>The development of anorexia prevents total dissension within the family, and may even hold it together as the family unites around the ‘identified patient’</a:t>
            </a:r>
          </a:p>
          <a:p>
            <a:pPr>
              <a:lnSpc>
                <a:spcPct val="120000"/>
              </a:lnSpc>
            </a:pPr>
            <a:r>
              <a:rPr lang="en-GB" sz="5600" dirty="0"/>
              <a:t>Presentation of the young person as weak and in need of family support ensures they become the focus of family attention and deflects from parental conflict</a:t>
            </a:r>
            <a:endParaRPr lang="en-GB" sz="4500" dirty="0"/>
          </a:p>
        </p:txBody>
      </p:sp>
    </p:spTree>
    <p:extLst>
      <p:ext uri="{BB962C8B-B14F-4D97-AF65-F5344CB8AC3E}">
        <p14:creationId xmlns:p14="http://schemas.microsoft.com/office/powerpoint/2010/main" val="1094282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Case Example</a:t>
            </a:r>
          </a:p>
        </p:txBody>
      </p:sp>
      <p:sp>
        <p:nvSpPr>
          <p:cNvPr id="2" name="Content Placeholder 1"/>
          <p:cNvSpPr>
            <a:spLocks noGrp="1"/>
          </p:cNvSpPr>
          <p:nvPr>
            <p:ph idx="1"/>
          </p:nvPr>
        </p:nvSpPr>
        <p:spPr/>
        <p:txBody>
          <a:bodyPr>
            <a:normAutofit fontScale="85000" lnSpcReduction="10000"/>
          </a:bodyPr>
          <a:lstStyle/>
          <a:p>
            <a:pPr marL="0" indent="0">
              <a:buNone/>
            </a:pPr>
            <a:r>
              <a:rPr lang="en-GB" dirty="0"/>
              <a:t>My anorexia kicked in at age 13. I battled food issues for years before that. Mum was always on a diet – and I was often hooked into being her dieting partner, and sometimes competitor. Both our food struggles – I see now – only diverted our and the family’s attention from the emotional turmoil permeating our household. I became the convenient whipping post of my parents’ outbursts of anger, insecurities … I was hit a lot and verbally abused. At age 13, my parents cracked down and tried to totally control my life – friends, boyfriends – everything. That control pushed me over the edge … Dieting became an obsession for me. I dropped two stone in a month! The hunger was still there. Some days, all I thought about was food. But I was determined to conquer it. I strove for complete control – perhaps the only control I had. I felt repulsed if I ate – I had let myself down, lost control. I wanted to look good, to fit the ideal of womanhood. But a large part of the drive was revenge! I loved to see my parents’ reactions to me starving. Dieting was no longer good, something to do with my mother … it was a weapon. Turning her own behaviour on her. They were partly angry because they could not control this part of me, and partly fear and worry. But I had control. They ranted, they shouted, and tried to get me to eat. But I wouldn’t – not for them. I began to lose contact with my feelings. I wanted to starve to be in control, to prove I could do it, but also because I deserved to … because I hated myself.</a:t>
            </a:r>
          </a:p>
        </p:txBody>
      </p:sp>
    </p:spTree>
    <p:extLst>
      <p:ext uri="{BB962C8B-B14F-4D97-AF65-F5344CB8AC3E}">
        <p14:creationId xmlns:p14="http://schemas.microsoft.com/office/powerpoint/2010/main" val="408402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Desire to ‘Not Grow Up’</a:t>
            </a:r>
          </a:p>
        </p:txBody>
      </p:sp>
      <p:sp>
        <p:nvSpPr>
          <p:cNvPr id="3" name="Content Placeholder 2"/>
          <p:cNvSpPr>
            <a:spLocks noGrp="1"/>
          </p:cNvSpPr>
          <p:nvPr>
            <p:ph idx="1"/>
          </p:nvPr>
        </p:nvSpPr>
        <p:spPr/>
        <p:txBody>
          <a:bodyPr>
            <a:normAutofit/>
          </a:bodyPr>
          <a:lstStyle/>
          <a:p>
            <a:pPr marL="0" indent="0">
              <a:buNone/>
            </a:pPr>
            <a:r>
              <a:rPr lang="en-GB" sz="1800" i="1" dirty="0"/>
              <a:t>Oppenheimer et al. (1985)</a:t>
            </a:r>
          </a:p>
          <a:p>
            <a:endParaRPr lang="en-GB" sz="1800" dirty="0"/>
          </a:p>
          <a:p>
            <a:pPr lvl="1"/>
            <a:r>
              <a:rPr lang="en-GB" dirty="0"/>
              <a:t>Abuse results in the adolescent girl having strong negative attitudes towards her femininity, resulting in a rejection of the typical feminine shape and attempts to avoid it</a:t>
            </a:r>
          </a:p>
          <a:p>
            <a:pPr lvl="1"/>
            <a:endParaRPr lang="en-GB" sz="1800" dirty="0"/>
          </a:p>
          <a:p>
            <a:pPr lvl="1"/>
            <a:r>
              <a:rPr lang="en-GB" sz="1800" dirty="0"/>
              <a:t>Evidence not strong – rates of sexual abuse no higher than those among people with mood, anxiety and other psychological disorders (e.g. Rayworth et al. 2004)</a:t>
            </a:r>
          </a:p>
        </p:txBody>
      </p:sp>
    </p:spTree>
    <p:extLst>
      <p:ext uri="{BB962C8B-B14F-4D97-AF65-F5344CB8AC3E}">
        <p14:creationId xmlns:p14="http://schemas.microsoft.com/office/powerpoint/2010/main" val="1276344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Weight-related Schemata</a:t>
            </a:r>
          </a:p>
        </p:txBody>
      </p:sp>
      <p:sp>
        <p:nvSpPr>
          <p:cNvPr id="3" name="Content Placeholder 2"/>
          <p:cNvSpPr>
            <a:spLocks noGrp="1"/>
          </p:cNvSpPr>
          <p:nvPr>
            <p:ph idx="1"/>
          </p:nvPr>
        </p:nvSpPr>
        <p:spPr/>
        <p:txBody>
          <a:bodyPr>
            <a:normAutofit/>
          </a:bodyPr>
          <a:lstStyle/>
          <a:p>
            <a:pPr marL="52388" lvl="1" indent="0">
              <a:buNone/>
            </a:pPr>
            <a:r>
              <a:rPr lang="en-GB" i="1" dirty="0"/>
              <a:t>Fairburn (2008), similar cognitive disturbance in anorexia and bulimia:</a:t>
            </a:r>
          </a:p>
          <a:p>
            <a:pPr lvl="1"/>
            <a:endParaRPr lang="en-GB" dirty="0"/>
          </a:p>
          <a:p>
            <a:pPr lvl="3"/>
            <a:r>
              <a:rPr lang="en-GB" sz="1800" dirty="0"/>
              <a:t>Judge self-worth through low body weight and being thin</a:t>
            </a:r>
          </a:p>
          <a:p>
            <a:pPr lvl="3"/>
            <a:endParaRPr lang="en-GB" sz="1800" dirty="0"/>
          </a:p>
          <a:p>
            <a:pPr lvl="3"/>
            <a:r>
              <a:rPr lang="en-GB" sz="1800" dirty="0"/>
              <a:t>Judge others’ worth through same mechanism</a:t>
            </a:r>
          </a:p>
          <a:p>
            <a:pPr lvl="3"/>
            <a:endParaRPr lang="en-GB" sz="1800" dirty="0"/>
          </a:p>
          <a:p>
            <a:pPr lvl="3"/>
            <a:r>
              <a:rPr lang="en-GB" sz="1800" dirty="0"/>
              <a:t>Negative reinforcement of avoiding weight gain</a:t>
            </a:r>
          </a:p>
          <a:p>
            <a:pPr lvl="3"/>
            <a:endParaRPr lang="en-GB" sz="1800" dirty="0"/>
          </a:p>
          <a:p>
            <a:pPr lvl="3"/>
            <a:r>
              <a:rPr lang="en-GB" sz="1800" dirty="0"/>
              <a:t>Stein and Corte (2003) – some individuals may be particularly vulnerable to such cultural messages, and continuously work to reduce weight to gain self-esteem</a:t>
            </a:r>
          </a:p>
          <a:p>
            <a:pPr lvl="3"/>
            <a:endParaRPr lang="en-GB" sz="1800" dirty="0"/>
          </a:p>
          <a:p>
            <a:pPr lvl="3"/>
            <a:r>
              <a:rPr lang="en-GB" sz="1800" dirty="0"/>
              <a:t>Anorexics good at losing weight, bulimics not (see later)</a:t>
            </a:r>
          </a:p>
        </p:txBody>
      </p:sp>
    </p:spTree>
    <p:extLst>
      <p:ext uri="{BB962C8B-B14F-4D97-AF65-F5344CB8AC3E}">
        <p14:creationId xmlns:p14="http://schemas.microsoft.com/office/powerpoint/2010/main" val="1714870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Distorted Body Image</a:t>
            </a:r>
            <a:br>
              <a:rPr lang="en-GB" sz="3600" dirty="0"/>
            </a:br>
            <a:endParaRPr lang="en-GB" dirty="0"/>
          </a:p>
        </p:txBody>
      </p:sp>
      <p:sp>
        <p:nvSpPr>
          <p:cNvPr id="3" name="Content Placeholder 2"/>
          <p:cNvSpPr>
            <a:spLocks noGrp="1"/>
          </p:cNvSpPr>
          <p:nvPr>
            <p:ph idx="1"/>
          </p:nvPr>
        </p:nvSpPr>
        <p:spPr/>
        <p:txBody>
          <a:bodyPr>
            <a:normAutofit/>
          </a:bodyPr>
          <a:lstStyle/>
          <a:p>
            <a:pPr lvl="1"/>
            <a:r>
              <a:rPr lang="en-GB" dirty="0"/>
              <a:t>Bruch (1982) – people believe themselves to be fat even when they are not</a:t>
            </a:r>
          </a:p>
          <a:p>
            <a:pPr lvl="1"/>
            <a:endParaRPr lang="en-GB" dirty="0"/>
          </a:p>
          <a:p>
            <a:pPr lvl="1"/>
            <a:r>
              <a:rPr lang="en-GB" dirty="0"/>
              <a:t>Gupta and Johnson (2000) – many people with anorexia considerably overestimate their body proportions, have a low opinion of their body shape and consider themselves to be unattractive</a:t>
            </a:r>
          </a:p>
          <a:p>
            <a:pPr lvl="1"/>
            <a:endParaRPr lang="en-GB" dirty="0"/>
          </a:p>
          <a:p>
            <a:pPr lvl="1"/>
            <a:r>
              <a:rPr lang="en-GB" dirty="0"/>
              <a:t>Skrzypek et al. (2001) – concluded from their summary of the relevant research that body image disturbance is not due to any perceptual deficit, but is based on ‘cognitive-evaluative dissatisfaction’</a:t>
            </a:r>
          </a:p>
        </p:txBody>
      </p:sp>
    </p:spTree>
    <p:extLst>
      <p:ext uri="{BB962C8B-B14F-4D97-AF65-F5344CB8AC3E}">
        <p14:creationId xmlns:p14="http://schemas.microsoft.com/office/powerpoint/2010/main" val="572132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Distorted Body Image Continued</a:t>
            </a:r>
          </a:p>
        </p:txBody>
      </p:sp>
      <p:sp>
        <p:nvSpPr>
          <p:cNvPr id="3" name="Content Placeholder 2"/>
          <p:cNvSpPr>
            <a:spLocks noGrp="1"/>
          </p:cNvSpPr>
          <p:nvPr>
            <p:ph idx="1"/>
          </p:nvPr>
        </p:nvSpPr>
        <p:spPr/>
        <p:txBody>
          <a:bodyPr>
            <a:normAutofit/>
          </a:bodyPr>
          <a:lstStyle/>
          <a:p>
            <a:pPr marL="0" indent="0">
              <a:buNone/>
            </a:pPr>
            <a:r>
              <a:rPr lang="en-GB" sz="1800" i="1" dirty="0"/>
              <a:t>A big problem…</a:t>
            </a:r>
          </a:p>
          <a:p>
            <a:pPr marL="0" indent="0">
              <a:buNone/>
            </a:pPr>
            <a:endParaRPr lang="en-GB" sz="1800" dirty="0"/>
          </a:p>
          <a:p>
            <a:pPr lvl="1"/>
            <a:r>
              <a:rPr lang="en-GB" dirty="0">
                <a:effectLst/>
                <a:ea typeface="Times New Roman"/>
                <a:cs typeface="Calibri" panose="020F0502020204030204" pitchFamily="34" charset="0"/>
              </a:rPr>
              <a:t>Whittal and Zaretsky (1996) – restricted food intake achieved by people with anorexia may have biological effects unrelated to body size or shape, that serve to perpetuate any cognitive distortions</a:t>
            </a:r>
          </a:p>
          <a:p>
            <a:pPr lvl="1"/>
            <a:endParaRPr lang="en-GB" dirty="0">
              <a:ea typeface="Times New Roman"/>
              <a:cs typeface="Calibri" panose="020F0502020204030204" pitchFamily="34" charset="0"/>
            </a:endParaRPr>
          </a:p>
          <a:p>
            <a:pPr lvl="1"/>
            <a:r>
              <a:rPr lang="en-GB" dirty="0">
                <a:effectLst/>
                <a:ea typeface="Times New Roman"/>
                <a:cs typeface="Calibri" panose="020F0502020204030204" pitchFamily="34" charset="0"/>
              </a:rPr>
              <a:t>Starvation affects a number of cognitive processes, resulting in poor concentration, concrete thinking, rigidity, withdrawal, obsessive-compulsive behaviour and depression</a:t>
            </a:r>
          </a:p>
          <a:p>
            <a:pPr lvl="1"/>
            <a:endParaRPr lang="en-GB" dirty="0">
              <a:ea typeface="Times New Roman"/>
              <a:cs typeface="Calibri" panose="020F0502020204030204" pitchFamily="34" charset="0"/>
            </a:endParaRPr>
          </a:p>
          <a:p>
            <a:pPr lvl="1"/>
            <a:r>
              <a:rPr lang="en-GB" dirty="0">
                <a:effectLst/>
                <a:ea typeface="Times New Roman"/>
                <a:cs typeface="Calibri" panose="020F0502020204030204" pitchFamily="34" charset="0"/>
              </a:rPr>
              <a:t>As a result, starvation may lead to a positive feedback loop in which people with anorexia become increasingly rigid in their beliefs and are unable to consider other ways of looking at their problem</a:t>
            </a:r>
            <a:endParaRPr lang="en-GB" dirty="0">
              <a:cs typeface="Calibri" panose="020F0502020204030204" pitchFamily="34" charset="0"/>
            </a:endParaRPr>
          </a:p>
        </p:txBody>
      </p:sp>
    </p:spTree>
    <p:extLst>
      <p:ext uri="{BB962C8B-B14F-4D97-AF65-F5344CB8AC3E}">
        <p14:creationId xmlns:p14="http://schemas.microsoft.com/office/powerpoint/2010/main" val="2573665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Issues to Consider…</a:t>
            </a:r>
          </a:p>
        </p:txBody>
      </p:sp>
      <p:sp>
        <p:nvSpPr>
          <p:cNvPr id="3" name="Content Placeholder 2"/>
          <p:cNvSpPr>
            <a:spLocks noGrp="1"/>
          </p:cNvSpPr>
          <p:nvPr>
            <p:ph idx="1"/>
          </p:nvPr>
        </p:nvSpPr>
        <p:spPr/>
        <p:txBody>
          <a:bodyPr>
            <a:normAutofit/>
          </a:bodyPr>
          <a:lstStyle/>
          <a:p>
            <a:endParaRPr lang="en-GB" dirty="0"/>
          </a:p>
          <a:p>
            <a:r>
              <a:rPr lang="en-GB" sz="1800" dirty="0"/>
              <a:t>Should we ‘force feed’ people who are very low weight due to anorexia?</a:t>
            </a:r>
          </a:p>
          <a:p>
            <a:endParaRPr lang="en-GB" sz="1800" dirty="0"/>
          </a:p>
          <a:p>
            <a:r>
              <a:rPr lang="en-GB" sz="1800" dirty="0"/>
              <a:t>Is anorexia such a ‘bad thing’?</a:t>
            </a:r>
          </a:p>
          <a:p>
            <a:endParaRPr lang="en-GB" sz="1800" dirty="0"/>
          </a:p>
          <a:p>
            <a:r>
              <a:rPr lang="en-GB" sz="1800" dirty="0"/>
              <a:t>Are bulimic behaviours a reasonable response to all the food cues we all experience? (Is bulimia a truly ‘mental disorder’?)</a:t>
            </a:r>
          </a:p>
        </p:txBody>
      </p:sp>
    </p:spTree>
    <p:extLst>
      <p:ext uri="{BB962C8B-B14F-4D97-AF65-F5344CB8AC3E}">
        <p14:creationId xmlns:p14="http://schemas.microsoft.com/office/powerpoint/2010/main" val="3172335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a:effectLst/>
                <a:latin typeface="Calibri Light" panose="020F0302020204030204" pitchFamily="34" charset="0"/>
                <a:ea typeface="Times New Roman" panose="02020603050405020304" pitchFamily="18" charset="0"/>
                <a:cs typeface="Calibri Light" panose="020F0302020204030204" pitchFamily="34" charset="0"/>
              </a:rPr>
              <a:t>Psychoanalytic </a:t>
            </a:r>
            <a:r>
              <a:rPr lang="en-GB" dirty="0">
                <a:latin typeface="Calibri Light" panose="020F0302020204030204" pitchFamily="34" charset="0"/>
                <a:ea typeface="Times New Roman" panose="02020603050405020304" pitchFamily="18" charset="0"/>
                <a:cs typeface="Calibri Light" panose="020F0302020204030204" pitchFamily="34" charset="0"/>
              </a:rPr>
              <a:t>M</a:t>
            </a:r>
            <a:r>
              <a:rPr lang="en-GB" dirty="0">
                <a:effectLst/>
                <a:latin typeface="Calibri Light" panose="020F0302020204030204" pitchFamily="34" charset="0"/>
                <a:ea typeface="Times New Roman" panose="02020603050405020304" pitchFamily="18" charset="0"/>
                <a:cs typeface="Calibri Light" panose="020F0302020204030204" pitchFamily="34" charset="0"/>
              </a:rPr>
              <a:t>odels</a:t>
            </a:r>
            <a:endParaRPr lang="en-GB" dirty="0">
              <a:latin typeface="Calibri Light" panose="020F0302020204030204" pitchFamily="34" charset="0"/>
              <a:cs typeface="Calibri Light" panose="020F0302020204030204" pitchFamily="34" charset="0"/>
            </a:endParaRPr>
          </a:p>
        </p:txBody>
      </p:sp>
      <p:sp>
        <p:nvSpPr>
          <p:cNvPr id="2" name="Content Placeholder 1"/>
          <p:cNvSpPr>
            <a:spLocks noGrp="1"/>
          </p:cNvSpPr>
          <p:nvPr>
            <p:ph idx="1"/>
          </p:nvPr>
        </p:nvSpPr>
        <p:spPr/>
        <p:txBody>
          <a:bodyPr>
            <a:normAutofit/>
          </a:bodyPr>
          <a:lstStyle/>
          <a:p>
            <a:pPr marL="0" indent="0">
              <a:buNone/>
            </a:pPr>
            <a:r>
              <a:rPr lang="en-GB" sz="1800" i="1" dirty="0"/>
              <a:t>Zerbe (2001):</a:t>
            </a:r>
          </a:p>
          <a:p>
            <a:endParaRPr lang="en-GB" sz="1800" dirty="0"/>
          </a:p>
          <a:p>
            <a:pPr lvl="1"/>
            <a:r>
              <a:rPr lang="en-GB" dirty="0"/>
              <a:t>Unconscious confusion between eating and sexual instinct – avoid eating as symbolic way of avoiding sex</a:t>
            </a:r>
          </a:p>
          <a:p>
            <a:pPr lvl="1"/>
            <a:endParaRPr lang="en-GB" dirty="0"/>
          </a:p>
          <a:p>
            <a:pPr lvl="1"/>
            <a:r>
              <a:rPr lang="en-GB" dirty="0"/>
              <a:t>Fantasies of oral impregnation – confuse fatness with pregnancy; starvation reduces risk of pregnancy</a:t>
            </a:r>
          </a:p>
          <a:p>
            <a:pPr lvl="1"/>
            <a:endParaRPr lang="en-GB" dirty="0"/>
          </a:p>
          <a:p>
            <a:pPr lvl="1"/>
            <a:r>
              <a:rPr lang="en-GB" dirty="0"/>
              <a:t>Regression to an earlier stage of development; literally shrink back to a smaller person – a child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effectLst/>
                <a:latin typeface="Calibri Light" panose="020F0302020204030204" pitchFamily="34" charset="0"/>
                <a:ea typeface="Times New Roman" panose="02020603050405020304" pitchFamily="18" charset="0"/>
                <a:cs typeface="Calibri Light" panose="020F0302020204030204" pitchFamily="34" charset="0"/>
              </a:rPr>
              <a:t>Psychoanalytic </a:t>
            </a:r>
            <a:r>
              <a:rPr lang="en-GB" dirty="0">
                <a:latin typeface="Calibri Light" panose="020F0302020204030204" pitchFamily="34" charset="0"/>
                <a:ea typeface="Times New Roman" panose="02020603050405020304" pitchFamily="18" charset="0"/>
                <a:cs typeface="Calibri Light" panose="020F0302020204030204" pitchFamily="34" charset="0"/>
              </a:rPr>
              <a:t>M</a:t>
            </a:r>
            <a:r>
              <a:rPr lang="en-GB" dirty="0">
                <a:effectLst/>
                <a:latin typeface="Calibri Light" panose="020F0302020204030204" pitchFamily="34" charset="0"/>
                <a:ea typeface="Times New Roman" panose="02020603050405020304" pitchFamily="18" charset="0"/>
                <a:cs typeface="Calibri Light" panose="020F0302020204030204" pitchFamily="34" charset="0"/>
              </a:rPr>
              <a:t>odels Continued</a:t>
            </a:r>
            <a:endParaRPr lang="en-GB" dirty="0">
              <a:latin typeface="Calibri Light" panose="020F0302020204030204" pitchFamily="34" charset="0"/>
              <a:cs typeface="Calibri Light" panose="020F0302020204030204" pitchFamily="34" charset="0"/>
            </a:endParaRPr>
          </a:p>
        </p:txBody>
      </p:sp>
      <p:sp>
        <p:nvSpPr>
          <p:cNvPr id="2" name="Content Placeholder 1"/>
          <p:cNvSpPr>
            <a:spLocks noGrp="1"/>
          </p:cNvSpPr>
          <p:nvPr>
            <p:ph idx="1"/>
          </p:nvPr>
        </p:nvSpPr>
        <p:spPr/>
        <p:txBody>
          <a:bodyPr>
            <a:normAutofit/>
          </a:bodyPr>
          <a:lstStyle/>
          <a:p>
            <a:pPr marL="0" indent="0">
              <a:buNone/>
            </a:pPr>
            <a:r>
              <a:rPr lang="en-GB" sz="1800" i="1" dirty="0"/>
              <a:t>Bruch (1982):</a:t>
            </a:r>
          </a:p>
          <a:p>
            <a:endParaRPr lang="en-GB" sz="1800" dirty="0"/>
          </a:p>
          <a:p>
            <a:pPr lvl="1"/>
            <a:r>
              <a:rPr lang="en-GB" dirty="0"/>
              <a:t>Mother fails to attend appropriately to child’s needs (perhaps as favours own or misunderstands behaviour)</a:t>
            </a:r>
          </a:p>
          <a:p>
            <a:pPr lvl="1"/>
            <a:r>
              <a:rPr lang="en-GB" dirty="0"/>
              <a:t>Provides food and intimacy that suits her rather than the child</a:t>
            </a:r>
          </a:p>
          <a:p>
            <a:pPr lvl="1"/>
            <a:r>
              <a:rPr lang="en-GB" dirty="0"/>
              <a:t>Child grows up confused or misunderstanding own needs – when they are hungry or full, or their own emotional needs</a:t>
            </a:r>
          </a:p>
          <a:p>
            <a:pPr lvl="1"/>
            <a:r>
              <a:rPr lang="en-GB" dirty="0"/>
              <a:t>As child become dependent on others to guide them – become ‘model children’; but feel they do not own their own bodies</a:t>
            </a:r>
          </a:p>
          <a:p>
            <a:pPr lvl="1"/>
            <a:r>
              <a:rPr lang="en-GB" dirty="0"/>
              <a:t>Adolescence increases innate need for autonomy</a:t>
            </a:r>
          </a:p>
          <a:p>
            <a:pPr lvl="1"/>
            <a:r>
              <a:rPr lang="en-GB" dirty="0"/>
              <a:t>To overcome their sense of helplessness they become over-controlling of body size and shape, and eating habits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effectLst/>
                <a:latin typeface="Calibri Light" panose="020F0302020204030204" pitchFamily="34" charset="0"/>
                <a:ea typeface="Times New Roman" panose="02020603050405020304" pitchFamily="18" charset="0"/>
                <a:cs typeface="Calibri Light" panose="020F0302020204030204" pitchFamily="34" charset="0"/>
              </a:rPr>
              <a:t>Confusing Hunger and Emotions</a:t>
            </a:r>
            <a:endParaRPr lang="en-GB" dirty="0"/>
          </a:p>
        </p:txBody>
      </p:sp>
      <p:sp>
        <p:nvSpPr>
          <p:cNvPr id="2" name="Content Placeholder 1"/>
          <p:cNvSpPr>
            <a:spLocks noGrp="1"/>
          </p:cNvSpPr>
          <p:nvPr>
            <p:ph idx="1"/>
          </p:nvPr>
        </p:nvSpPr>
        <p:spPr/>
        <p:txBody>
          <a:bodyPr>
            <a:normAutofit/>
          </a:bodyPr>
          <a:lstStyle/>
          <a:p>
            <a:r>
              <a:rPr lang="en-GB" sz="1800" dirty="0"/>
              <a:t>Steiner et al. (1991) – many parents of young girls with anorexia tended to have fed them as a baby on their own schedule rather than that of child</a:t>
            </a:r>
          </a:p>
          <a:p>
            <a:endParaRPr lang="en-GB" sz="1800" dirty="0"/>
          </a:p>
          <a:p>
            <a:r>
              <a:rPr lang="en-GB" sz="1800" dirty="0"/>
              <a:t>Fukunishi (1997) – many people with bulimia mistake emotions such as anxiety or upset as signs of hunger and respond to them by eating</a:t>
            </a:r>
          </a:p>
          <a:p>
            <a:endParaRPr lang="en-GB" sz="1800" dirty="0"/>
          </a:p>
          <a:p>
            <a:r>
              <a:rPr lang="en-GB" sz="1800" dirty="0"/>
              <a:t>Walters and Kendler (1995) – people with eating disorders tend to rely excessively on the opinions of others, and worry about how other people view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latin typeface="Calibri Light" panose="020F0302020204030204" pitchFamily="34" charset="0"/>
              <a:cs typeface="Calibri Light" panose="020F0302020204030204" pitchFamily="34" charset="0"/>
            </a:endParaRPr>
          </a:p>
        </p:txBody>
      </p:sp>
      <p:sp>
        <p:nvSpPr>
          <p:cNvPr id="2" name="Content Placeholder 1"/>
          <p:cNvSpPr>
            <a:spLocks noGrp="1"/>
          </p:cNvSpPr>
          <p:nvPr>
            <p:ph idx="1"/>
          </p:nvPr>
        </p:nvSpPr>
        <p:spPr/>
        <p:txBody>
          <a:bodyPr>
            <a:normAutofit/>
          </a:bodyPr>
          <a:lstStyle/>
          <a:p>
            <a:pPr marL="0" indent="0">
              <a:buNone/>
            </a:pPr>
            <a:r>
              <a:rPr lang="en-GB" sz="1800" i="1" dirty="0"/>
              <a:t>In-patient, weight gain…</a:t>
            </a:r>
          </a:p>
          <a:p>
            <a:pPr marL="0" indent="0">
              <a:buNone/>
            </a:pPr>
            <a:endParaRPr lang="en-GB" sz="1800" dirty="0"/>
          </a:p>
          <a:p>
            <a:pPr lvl="1"/>
            <a:r>
              <a:rPr lang="en-GB" dirty="0"/>
              <a:t>If weight &lt;75% of ‘normal’</a:t>
            </a:r>
          </a:p>
          <a:p>
            <a:pPr lvl="1"/>
            <a:r>
              <a:rPr lang="en-GB" dirty="0"/>
              <a:t>Pre-specified rewards for gains in weight – leading up to discharge:</a:t>
            </a:r>
            <a:endParaRPr lang="en-GB" sz="1800" dirty="0"/>
          </a:p>
          <a:p>
            <a:pPr lvl="2">
              <a:buFont typeface="Courier New" panose="02070309020205020404" pitchFamily="49" charset="0"/>
              <a:buChar char="o"/>
            </a:pPr>
            <a:r>
              <a:rPr lang="en-GB" sz="1800" dirty="0"/>
              <a:t>Rewards NOT telephone or television, ARE things like social privileges, exercise privileges, access to visitors, etc.</a:t>
            </a:r>
          </a:p>
          <a:p>
            <a:pPr lvl="1"/>
            <a:r>
              <a:rPr lang="en-GB" dirty="0"/>
              <a:t>Calorific content gradually increased over time</a:t>
            </a:r>
          </a:p>
          <a:p>
            <a:pPr lvl="1"/>
            <a:r>
              <a:rPr lang="en-GB" dirty="0"/>
              <a:t>Nurses or therapists may educate individual about anorexia – reassure that will not result in being overweight in the long term. Can be time to get to know therapist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a:bodyPr>
          <a:lstStyle/>
          <a:p>
            <a:pPr marL="0" indent="0">
              <a:buNone/>
            </a:pPr>
            <a:r>
              <a:rPr lang="en-GB" sz="1800" i="1" dirty="0"/>
              <a:t>Gentile et al. (2008)</a:t>
            </a:r>
          </a:p>
          <a:p>
            <a:endParaRPr lang="en-GB" sz="1800" dirty="0"/>
          </a:p>
          <a:p>
            <a:pPr lvl="1"/>
            <a:r>
              <a:rPr lang="en-GB" dirty="0"/>
              <a:t>18% prematurely interrupted their treatment</a:t>
            </a:r>
          </a:p>
          <a:p>
            <a:pPr lvl="1"/>
            <a:endParaRPr lang="en-GB" dirty="0"/>
          </a:p>
          <a:p>
            <a:pPr lvl="1"/>
            <a:r>
              <a:rPr lang="en-GB" dirty="0"/>
              <a:t>75% continued intensive in-patient treatment until they achieved their required weight</a:t>
            </a:r>
          </a:p>
          <a:p>
            <a:pPr lvl="1"/>
            <a:endParaRPr lang="en-GB" dirty="0"/>
          </a:p>
          <a:p>
            <a:pPr lvl="1"/>
            <a:r>
              <a:rPr lang="en-GB" dirty="0"/>
              <a:t>32% people with severe malnutrition fed through nasogastric tube until weight increased and ‘they started to cooperate with treatment’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lnSpcReduction="10000"/>
          </a:bodyPr>
          <a:lstStyle/>
          <a:p>
            <a:pPr marL="0" indent="0">
              <a:buNone/>
            </a:pPr>
            <a:r>
              <a:rPr lang="en-GB" sz="1800" i="1" dirty="0"/>
              <a:t>Treasure (2001), four general principles that define whether an individual is competent to make therapeutic choices or to refuse treatment.</a:t>
            </a:r>
          </a:p>
          <a:p>
            <a:pPr marL="0" indent="0">
              <a:buNone/>
            </a:pPr>
            <a:endParaRPr lang="en-GB" sz="1800" dirty="0"/>
          </a:p>
          <a:p>
            <a:pPr marL="0" indent="0">
              <a:buNone/>
            </a:pPr>
            <a:r>
              <a:rPr lang="en-GB" sz="1800" dirty="0"/>
              <a:t>Able to:</a:t>
            </a:r>
          </a:p>
          <a:p>
            <a:pPr>
              <a:buNone/>
            </a:pPr>
            <a:r>
              <a:rPr lang="en-GB" sz="1800" dirty="0"/>
              <a:t> </a:t>
            </a:r>
          </a:p>
          <a:p>
            <a:pPr marL="800100" lvl="1" indent="-457200">
              <a:buFont typeface="+mj-lt"/>
              <a:buAutoNum type="arabicPeriod"/>
            </a:pPr>
            <a:r>
              <a:rPr lang="en-GB" dirty="0"/>
              <a:t>Take in and retain information relevant to their decision, and understand the likely consequences of having or not having the treatment</a:t>
            </a:r>
          </a:p>
          <a:p>
            <a:pPr marL="800100" lvl="1" indent="-457200">
              <a:buFont typeface="+mj-lt"/>
              <a:buAutoNum type="arabicPeriod"/>
            </a:pPr>
            <a:endParaRPr lang="en-GB" dirty="0"/>
          </a:p>
          <a:p>
            <a:pPr marL="800100" lvl="1" indent="-457200">
              <a:buFont typeface="+mj-lt"/>
              <a:buAutoNum type="arabicPeriod"/>
            </a:pPr>
            <a:r>
              <a:rPr lang="en-GB" dirty="0"/>
              <a:t>Believe the information</a:t>
            </a:r>
          </a:p>
          <a:p>
            <a:pPr marL="800100" lvl="1" indent="-457200">
              <a:buFont typeface="+mj-lt"/>
              <a:buAutoNum type="arabicPeriod"/>
            </a:pPr>
            <a:endParaRPr lang="en-GB" dirty="0"/>
          </a:p>
          <a:p>
            <a:pPr marL="800100" lvl="1" indent="-457200">
              <a:buFont typeface="+mj-lt"/>
              <a:buAutoNum type="arabicPeriod"/>
            </a:pPr>
            <a:r>
              <a:rPr lang="en-GB" dirty="0"/>
              <a:t>Weigh the information in the balance as part of the process of arriving at a decision</a:t>
            </a:r>
          </a:p>
          <a:p>
            <a:pPr marL="800100" lvl="1" indent="-457200">
              <a:buFont typeface="+mj-lt"/>
              <a:buAutoNum type="arabicPeriod"/>
            </a:pPr>
            <a:endParaRPr lang="en-GB" dirty="0"/>
          </a:p>
          <a:p>
            <a:pPr marL="800100" lvl="1" indent="-457200">
              <a:buFont typeface="+mj-lt"/>
              <a:buAutoNum type="arabicPeriod"/>
            </a:pPr>
            <a:r>
              <a:rPr lang="en-GB" dirty="0"/>
              <a:t>Recognize they have a health problem and take action to remedy their condition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a:bodyPr>
          <a:lstStyle/>
          <a:p>
            <a:pPr marL="0" indent="0">
              <a:buNone/>
            </a:pPr>
            <a:r>
              <a:rPr lang="en-GB" sz="1800" i="1" dirty="0"/>
              <a:t>Garner and Bemis (1985):</a:t>
            </a:r>
          </a:p>
          <a:p>
            <a:pPr marL="0" indent="0">
              <a:buNone/>
            </a:pPr>
            <a:endParaRPr lang="en-GB" sz="1800" i="1" dirty="0"/>
          </a:p>
          <a:p>
            <a:pPr marL="0" indent="0">
              <a:buNone/>
            </a:pPr>
            <a:r>
              <a:rPr lang="en-GB" sz="1800" dirty="0"/>
              <a:t>Establish working alliance:</a:t>
            </a:r>
          </a:p>
          <a:p>
            <a:pPr marL="0" indent="0">
              <a:buNone/>
            </a:pPr>
            <a:endParaRPr lang="en-GB" sz="1800" dirty="0"/>
          </a:p>
          <a:p>
            <a:pPr marL="404813" lvl="2"/>
            <a:r>
              <a:rPr lang="en-GB" sz="1800" dirty="0"/>
              <a:t>Align with person and learn how weight control strategies meet needs; evaluate emotional and physical costs of dieting – the </a:t>
            </a:r>
            <a:r>
              <a:rPr lang="en-GB" sz="1800" i="1" dirty="0"/>
              <a:t>motivational interview</a:t>
            </a:r>
            <a:endParaRPr lang="en-GB" sz="1800" dirty="0"/>
          </a:p>
          <a:p>
            <a:pPr marL="404813" lvl="2"/>
            <a:r>
              <a:rPr lang="en-GB" sz="1800" dirty="0"/>
              <a:t>Explore deep schemata underlying behaviour</a:t>
            </a:r>
          </a:p>
          <a:p>
            <a:pPr marL="404813" lvl="2"/>
            <a:r>
              <a:rPr lang="en-GB" sz="1800" dirty="0"/>
              <a:t>Homework involving exploration of how events influence thoughts and feelings</a:t>
            </a:r>
          </a:p>
          <a:p>
            <a:pPr marL="404813" lvl="2"/>
            <a:r>
              <a:rPr lang="en-GB" sz="1800" dirty="0"/>
              <a:t>‘Practise’ different ways of interpreting weight- and eating-related events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a:bodyPr>
          <a:lstStyle/>
          <a:p>
            <a:pPr marL="0" indent="0">
              <a:buNone/>
            </a:pPr>
            <a:r>
              <a:rPr lang="en-GB" sz="1800" i="1" dirty="0"/>
              <a:t>Cognitive interventions</a:t>
            </a:r>
          </a:p>
          <a:p>
            <a:pPr lvl="1"/>
            <a:endParaRPr lang="en-GB" dirty="0"/>
          </a:p>
          <a:p>
            <a:pPr lvl="1"/>
            <a:r>
              <a:rPr lang="en-GB" dirty="0"/>
              <a:t>Multiple targets; challenging perceptual/attitudinal distortions – the linking of self-worth to weight, the belief that eating small meal will result in weight gain, etc.</a:t>
            </a:r>
          </a:p>
          <a:p>
            <a:pPr lvl="1"/>
            <a:r>
              <a:rPr lang="en-GB" dirty="0"/>
              <a:t>Behavioural hypothesis testing</a:t>
            </a:r>
          </a:p>
          <a:p>
            <a:pPr lvl="1"/>
            <a:r>
              <a:rPr lang="en-GB" dirty="0"/>
              <a:t>Problem-solving techniques to help deal with crises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lstStyle/>
          <a:p>
            <a:pPr marL="0" indent="0">
              <a:buNone/>
            </a:pPr>
            <a:r>
              <a:rPr lang="en-GB" sz="1800" dirty="0"/>
              <a:t>Treasure et al. (1995):</a:t>
            </a:r>
          </a:p>
          <a:p>
            <a:pPr marL="0" indent="0">
              <a:buNone/>
            </a:pPr>
            <a:endParaRPr lang="en-GB" sz="1800" dirty="0"/>
          </a:p>
          <a:p>
            <a:pPr lvl="1"/>
            <a:r>
              <a:rPr lang="en-GB" dirty="0"/>
              <a:t>CBT versus CBT + psychoanalytic</a:t>
            </a:r>
          </a:p>
          <a:p>
            <a:pPr lvl="1"/>
            <a:r>
              <a:rPr lang="en-GB" dirty="0"/>
              <a:t>after one year, both 63% ‘good’ or ‘intermediate’ recovery</a:t>
            </a:r>
          </a:p>
          <a:p>
            <a:pPr lvl="1"/>
            <a:endParaRPr lang="en-GB" dirty="0"/>
          </a:p>
          <a:p>
            <a:pPr marL="0" indent="0">
              <a:buNone/>
            </a:pPr>
            <a:r>
              <a:rPr lang="en-GB" sz="1800" dirty="0"/>
              <a:t>Pike et al. (2003):</a:t>
            </a:r>
          </a:p>
          <a:p>
            <a:pPr marL="0" indent="0">
              <a:buNone/>
            </a:pPr>
            <a:endParaRPr lang="en-GB" sz="1800" dirty="0"/>
          </a:p>
          <a:p>
            <a:pPr lvl="1"/>
            <a:r>
              <a:rPr lang="en-GB" dirty="0"/>
              <a:t>CBT &gt; nutritional counselling</a:t>
            </a:r>
          </a:p>
          <a:p>
            <a:pPr lvl="1"/>
            <a:r>
              <a:rPr lang="en-GB" dirty="0"/>
              <a:t>one year relapse in ‘recovered’ anorexia 22% vs. 73%</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a:bodyPr>
          <a:lstStyle/>
          <a:p>
            <a:pPr marL="0" indent="0">
              <a:buNone/>
            </a:pPr>
            <a:r>
              <a:rPr lang="en-GB" sz="1800" dirty="0"/>
              <a:t>McIntosh et al. (2005):</a:t>
            </a:r>
          </a:p>
          <a:p>
            <a:endParaRPr lang="en-GB" sz="1800" dirty="0"/>
          </a:p>
          <a:p>
            <a:pPr lvl="1"/>
            <a:r>
              <a:rPr lang="en-GB" dirty="0"/>
              <a:t>CBT vs. interpersonal therapy (IPT) vs. non-specific support</a:t>
            </a:r>
          </a:p>
          <a:p>
            <a:pPr lvl="1"/>
            <a:r>
              <a:rPr lang="en-GB" dirty="0"/>
              <a:t>non-specific fared best!</a:t>
            </a:r>
          </a:p>
          <a:p>
            <a:pPr lvl="1"/>
            <a:r>
              <a:rPr lang="en-GB" dirty="0"/>
              <a:t>non-specific 56% sig. improved, vs. 32% in CBT and 10% in IPT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DSM – Anorexia Nervosa</a:t>
            </a:r>
          </a:p>
        </p:txBody>
      </p:sp>
      <p:sp>
        <p:nvSpPr>
          <p:cNvPr id="3" name="Content Placeholder 2"/>
          <p:cNvSpPr>
            <a:spLocks noGrp="1"/>
          </p:cNvSpPr>
          <p:nvPr>
            <p:ph idx="1"/>
          </p:nvPr>
        </p:nvSpPr>
        <p:spPr/>
        <p:txBody>
          <a:bodyPr>
            <a:normAutofit/>
          </a:bodyPr>
          <a:lstStyle/>
          <a:p>
            <a:endParaRPr lang="en-GB" sz="1800" dirty="0"/>
          </a:p>
          <a:p>
            <a:r>
              <a:rPr lang="en-GB" sz="1800" dirty="0"/>
              <a:t>A refusal to maintain body weight above a minimally normal weight for age and height: &gt;15% below normal weight for age and height</a:t>
            </a:r>
          </a:p>
          <a:p>
            <a:endParaRPr lang="en-GB" sz="1800" dirty="0"/>
          </a:p>
          <a:p>
            <a:r>
              <a:rPr lang="en-GB" sz="1800" dirty="0"/>
              <a:t>Intense fear of gaining weight, even though underweight</a:t>
            </a:r>
          </a:p>
          <a:p>
            <a:endParaRPr lang="en-GB" sz="1800" dirty="0"/>
          </a:p>
          <a:p>
            <a:r>
              <a:rPr lang="en-GB" sz="1800" dirty="0"/>
              <a:t>Disturbed body perception, undue influence of weight or shape on self-evaluation, or denial of seriousness of current low weight</a:t>
            </a:r>
          </a:p>
          <a:p>
            <a:endParaRPr lang="en-GB" sz="1800" dirty="0"/>
          </a:p>
          <a:p>
            <a:r>
              <a:rPr lang="en-GB" sz="1800" dirty="0"/>
              <a:t>Cessation of menstruation if this has already begun</a:t>
            </a:r>
          </a:p>
        </p:txBody>
      </p:sp>
    </p:spTree>
    <p:extLst>
      <p:ext uri="{BB962C8B-B14F-4D97-AF65-F5344CB8AC3E}">
        <p14:creationId xmlns:p14="http://schemas.microsoft.com/office/powerpoint/2010/main" val="37885692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Autofit/>
          </a:bodyPr>
          <a:lstStyle/>
          <a:p>
            <a:pPr marL="0" indent="0">
              <a:spcBef>
                <a:spcPts val="0"/>
              </a:spcBef>
              <a:buNone/>
            </a:pPr>
            <a:r>
              <a:rPr lang="en-GB" sz="1800" i="1" dirty="0"/>
              <a:t>Gowers et al. (2007)</a:t>
            </a:r>
          </a:p>
          <a:p>
            <a:pPr>
              <a:spcBef>
                <a:spcPts val="0"/>
              </a:spcBef>
            </a:pPr>
            <a:endParaRPr lang="en-GB" sz="1800" dirty="0"/>
          </a:p>
          <a:p>
            <a:pPr marL="0" indent="0">
              <a:spcBef>
                <a:spcPts val="0"/>
              </a:spcBef>
              <a:buNone/>
            </a:pPr>
            <a:r>
              <a:rPr lang="en-GB" sz="1800" dirty="0"/>
              <a:t>No differences between…</a:t>
            </a:r>
          </a:p>
          <a:p>
            <a:pPr>
              <a:spcBef>
                <a:spcPts val="0"/>
              </a:spcBef>
            </a:pPr>
            <a:endParaRPr lang="en-GB" sz="1800" dirty="0"/>
          </a:p>
          <a:p>
            <a:pPr>
              <a:spcBef>
                <a:spcPts val="0"/>
              </a:spcBef>
            </a:pPr>
            <a:r>
              <a:rPr lang="en-GB" sz="1800" i="1" dirty="0"/>
              <a:t>In-patient treatment</a:t>
            </a:r>
            <a:r>
              <a:rPr lang="en-GB" sz="1800" dirty="0"/>
              <a:t>: 6 weeks, in which participants received individual supportive therapy plus either cognitive or family therapy. In addition, participants were expected to gain up to a kilo of weight per week, using a behavioural system similar to that described in the chapter.</a:t>
            </a:r>
          </a:p>
          <a:p>
            <a:pPr>
              <a:spcBef>
                <a:spcPts val="0"/>
              </a:spcBef>
            </a:pPr>
            <a:r>
              <a:rPr lang="en-GB" sz="1800" i="1" dirty="0"/>
              <a:t>Specialized out-patient treatment</a:t>
            </a:r>
            <a:r>
              <a:rPr lang="en-GB" sz="1800" dirty="0"/>
              <a:t>: a motivational interview followed by 12 sessions of individual cognitive behavioural therapy plus parental feedback, parental counselling (4–8 sessions), dietary therapy (4 sessions) and regular feedback on weight, mood, and so on. The treatment programme followed a standard manual.</a:t>
            </a:r>
          </a:p>
          <a:p>
            <a:pPr>
              <a:spcBef>
                <a:spcPts val="0"/>
              </a:spcBef>
            </a:pPr>
            <a:r>
              <a:rPr lang="en-GB" sz="1800" i="1" dirty="0"/>
              <a:t>Treatment as usual</a:t>
            </a:r>
            <a:r>
              <a:rPr lang="en-GB" sz="1800" dirty="0"/>
              <a:t>: involved a multi-disciplinary family therapy based approach, with varying dietetic and medical support. This was not structured or prescribed by the research team.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78055743"/>
              </p:ext>
            </p:extLst>
          </p:nvPr>
        </p:nvGraphicFramePr>
        <p:xfrm>
          <a:off x="971600" y="2348880"/>
          <a:ext cx="6099670" cy="3003768"/>
        </p:xfrm>
        <a:graphic>
          <a:graphicData uri="http://schemas.openxmlformats.org/drawingml/2006/table">
            <a:tbl>
              <a:tblPr/>
              <a:tblGrid>
                <a:gridCol w="1152128">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gridCol w="720080">
                  <a:extLst>
                    <a:ext uri="{9D8B030D-6E8A-4147-A177-3AD203B41FA5}">
                      <a16:colId xmlns:a16="http://schemas.microsoft.com/office/drawing/2014/main" val="20004"/>
                    </a:ext>
                  </a:extLst>
                </a:gridCol>
                <a:gridCol w="1176929">
                  <a:extLst>
                    <a:ext uri="{9D8B030D-6E8A-4147-A177-3AD203B41FA5}">
                      <a16:colId xmlns:a16="http://schemas.microsoft.com/office/drawing/2014/main" val="20005"/>
                    </a:ext>
                  </a:extLst>
                </a:gridCol>
                <a:gridCol w="602261">
                  <a:extLst>
                    <a:ext uri="{9D8B030D-6E8A-4147-A177-3AD203B41FA5}">
                      <a16:colId xmlns:a16="http://schemas.microsoft.com/office/drawing/2014/main" val="20006"/>
                    </a:ext>
                  </a:extLst>
                </a:gridCol>
              </a:tblGrid>
              <a:tr h="500628">
                <a:tc>
                  <a:txBody>
                    <a:bodyPr/>
                    <a:lstStyle/>
                    <a:p>
                      <a:pPr algn="just">
                        <a:spcAft>
                          <a:spcPts val="0"/>
                        </a:spcAft>
                      </a:pPr>
                      <a:endParaRPr lang="en-GB" sz="16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GB" sz="1600" b="1" dirty="0">
                          <a:latin typeface="FranklinGothic-Book"/>
                          <a:ea typeface="Times New Roman"/>
                          <a:cs typeface="Times New Roman"/>
                        </a:rPr>
                        <a:t>Year 1</a:t>
                      </a:r>
                      <a:endParaRPr lang="en-GB"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a:spcAft>
                          <a:spcPts val="0"/>
                        </a:spcAft>
                      </a:pPr>
                      <a:r>
                        <a:rPr lang="en-GB" sz="1600" b="1" dirty="0">
                          <a:latin typeface="FranklinGothic-Book"/>
                          <a:ea typeface="Times New Roman"/>
                          <a:cs typeface="Times New Roman"/>
                        </a:rPr>
                        <a:t>Year 2</a:t>
                      </a:r>
                      <a:endParaRPr lang="en-GB"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500628">
                <a:tc>
                  <a:txBody>
                    <a:bodyPr/>
                    <a:lstStyle/>
                    <a:p>
                      <a:pPr algn="just">
                        <a:spcAft>
                          <a:spcPts val="0"/>
                        </a:spcAft>
                      </a:pPr>
                      <a:endParaRPr lang="en-GB" sz="14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Good </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Intermediate</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Poor</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Good </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Intermediate</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Poor</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0628">
                <a:tc>
                  <a:txBody>
                    <a:bodyPr/>
                    <a:lstStyle/>
                    <a:p>
                      <a:pPr algn="just">
                        <a:spcAft>
                          <a:spcPts val="0"/>
                        </a:spcAft>
                      </a:pPr>
                      <a:endParaRPr lang="en-GB" sz="14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chemeClr val="accent6"/>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chemeClr val="accent2"/>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rgbClr val="FF0000"/>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chemeClr val="accent6"/>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chemeClr val="accent2"/>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400" dirty="0">
                        <a:solidFill>
                          <a:srgbClr val="FF0000"/>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00628">
                <a:tc>
                  <a:txBody>
                    <a:bodyPr/>
                    <a:lstStyle/>
                    <a:p>
                      <a:pPr algn="just">
                        <a:spcAft>
                          <a:spcPts val="0"/>
                        </a:spcAft>
                      </a:pPr>
                      <a:r>
                        <a:rPr lang="en-GB" sz="1400" dirty="0">
                          <a:latin typeface="FranklinGothic-Book"/>
                          <a:ea typeface="Times New Roman"/>
                          <a:cs typeface="Times New Roman"/>
                        </a:rPr>
                        <a:t>Usual</a:t>
                      </a:r>
                      <a:endParaRPr lang="en-GB"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21</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57</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21</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39</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32</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26</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0628">
                <a:tc>
                  <a:txBody>
                    <a:bodyPr/>
                    <a:lstStyle/>
                    <a:p>
                      <a:pPr algn="just">
                        <a:spcAft>
                          <a:spcPts val="0"/>
                        </a:spcAft>
                      </a:pPr>
                      <a:r>
                        <a:rPr lang="en-GB" sz="1400" dirty="0">
                          <a:latin typeface="FranklinGothic-Book"/>
                          <a:ea typeface="Times New Roman"/>
                          <a:cs typeface="Times New Roman"/>
                        </a:rPr>
                        <a:t>Specialist out-patient</a:t>
                      </a:r>
                      <a:endParaRPr lang="en-GB"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19</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37</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44</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27</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53</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17</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00628">
                <a:tc>
                  <a:txBody>
                    <a:bodyPr/>
                    <a:lstStyle/>
                    <a:p>
                      <a:pPr algn="just">
                        <a:spcAft>
                          <a:spcPts val="0"/>
                        </a:spcAft>
                      </a:pPr>
                      <a:r>
                        <a:rPr lang="en-GB" sz="1400" dirty="0">
                          <a:latin typeface="FranklinGothic-Book"/>
                          <a:ea typeface="Times New Roman"/>
                          <a:cs typeface="Times New Roman"/>
                        </a:rPr>
                        <a:t>In-patient</a:t>
                      </a:r>
                      <a:endParaRPr lang="en-GB"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10</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32</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53</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6"/>
                          </a:solidFill>
                          <a:latin typeface="FranklinGothic-Book"/>
                          <a:ea typeface="Times New Roman"/>
                          <a:cs typeface="Times New Roman"/>
                        </a:rPr>
                        <a:t>21</a:t>
                      </a:r>
                      <a:endParaRPr lang="en-GB" sz="1400" dirty="0">
                        <a:solidFill>
                          <a:schemeClr val="accent6"/>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chemeClr val="accent2"/>
                          </a:solidFill>
                          <a:latin typeface="FranklinGothic-Book"/>
                          <a:ea typeface="Times New Roman"/>
                          <a:cs typeface="Times New Roman"/>
                        </a:rPr>
                        <a:t>32</a:t>
                      </a:r>
                      <a:endParaRPr lang="en-GB" sz="14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400" dirty="0">
                          <a:solidFill>
                            <a:srgbClr val="FF0000"/>
                          </a:solidFill>
                          <a:latin typeface="FranklinGothic-Book"/>
                          <a:ea typeface="Times New Roman"/>
                          <a:cs typeface="Times New Roman"/>
                        </a:rPr>
                        <a:t>39</a:t>
                      </a:r>
                      <a:endParaRPr lang="en-GB"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4" name="Content Placeholder 3"/>
          <p:cNvSpPr>
            <a:spLocks noGrp="1"/>
          </p:cNvSpPr>
          <p:nvPr>
            <p:ph idx="1"/>
          </p:nvPr>
        </p:nvSpPr>
        <p:spPr/>
        <p:txBody>
          <a:bodyPr>
            <a:noAutofit/>
          </a:bodyPr>
          <a:lstStyle/>
          <a:p>
            <a:pPr marL="0" indent="0">
              <a:buNone/>
            </a:pPr>
            <a:r>
              <a:rPr lang="en-GB" sz="1800" i="1" dirty="0"/>
              <a:t>Family therapy</a:t>
            </a:r>
          </a:p>
          <a:p>
            <a:endParaRPr lang="en-GB" sz="1800" dirty="0"/>
          </a:p>
          <a:p>
            <a:pPr lvl="1"/>
            <a:r>
              <a:rPr lang="en-GB" dirty="0"/>
              <a:t>Minuchin (1978): 85% success rate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Autofit/>
          </a:bodyPr>
          <a:lstStyle/>
          <a:p>
            <a:pPr marL="9525" lvl="1" indent="0">
              <a:buNone/>
            </a:pPr>
            <a:r>
              <a:rPr lang="en-GB" i="1" dirty="0"/>
              <a:t>Russell et al. (1987) </a:t>
            </a:r>
          </a:p>
          <a:p>
            <a:pPr lvl="1"/>
            <a:endParaRPr lang="en-GB" dirty="0"/>
          </a:p>
          <a:p>
            <a:pPr marL="404813" lvl="2" indent="-180975">
              <a:buNone/>
            </a:pPr>
            <a:r>
              <a:rPr lang="en-GB" sz="1800" dirty="0"/>
              <a:t>(i) Engaging the family in the therapy process</a:t>
            </a:r>
          </a:p>
          <a:p>
            <a:pPr marL="404813" lvl="2" indent="-180975"/>
            <a:endParaRPr lang="en-GB" sz="1800" dirty="0"/>
          </a:p>
          <a:p>
            <a:pPr marL="404813" lvl="2" indent="-180975">
              <a:buNone/>
            </a:pPr>
            <a:r>
              <a:rPr lang="en-GB" sz="1800" dirty="0"/>
              <a:t>(ii) Re-feeding phase – family observed eating together to identify relationships, communication of support, and rules about food and eating. Identified patient and their siblings encouraged to align, to reinforce appropriate boundaries within the family. </a:t>
            </a:r>
          </a:p>
          <a:p>
            <a:pPr marL="404813" lvl="2" indent="-180975"/>
            <a:endParaRPr lang="en-GB" sz="1800" dirty="0"/>
          </a:p>
          <a:p>
            <a:pPr marL="404813" lvl="2" indent="0">
              <a:buNone/>
            </a:pPr>
            <a:r>
              <a:rPr lang="en-GB" sz="1800" dirty="0"/>
              <a:t>Changes in the family system, including return of control over eating to parents, working to support cooperation between parents, and stopping alignments or collusion between one or other parent and the person with the eating disorder.</a:t>
            </a:r>
          </a:p>
          <a:p>
            <a:endParaRPr lang="en-GB" sz="1800" dirty="0"/>
          </a:p>
          <a:p>
            <a:pPr lvl="2"/>
            <a:r>
              <a:rPr lang="en-GB" sz="1800" dirty="0"/>
              <a:t>1–year: 23% good, 16% moderate, 61% poor outcome</a:t>
            </a:r>
          </a:p>
          <a:p>
            <a:pPr lvl="2"/>
            <a:r>
              <a:rPr lang="en-GB" sz="1800" dirty="0"/>
              <a:t>Better with those who &lt;19 years and duration &lt;3 years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Light" panose="020F0302020204030204" pitchFamily="34" charset="0"/>
                <a:ea typeface="Calibri" panose="020F0502020204030204" pitchFamily="34" charset="0"/>
                <a:cs typeface="Calibri Light" panose="020F0302020204030204" pitchFamily="34" charset="0"/>
              </a:rPr>
              <a:t>T</a:t>
            </a:r>
            <a:r>
              <a:rPr lang="en-GB" dirty="0">
                <a:effectLst/>
                <a:latin typeface="Calibri Light" panose="020F0302020204030204" pitchFamily="34" charset="0"/>
                <a:ea typeface="Calibri" panose="020F0502020204030204" pitchFamily="34" charset="0"/>
                <a:cs typeface="Calibri Light" panose="020F0302020204030204" pitchFamily="34" charset="0"/>
              </a:rPr>
              <a:t>herapeutic Approaches to Anorexia</a:t>
            </a:r>
            <a:endParaRPr lang="en-GB" dirty="0"/>
          </a:p>
        </p:txBody>
      </p:sp>
      <p:sp>
        <p:nvSpPr>
          <p:cNvPr id="2" name="Content Placeholder 1"/>
          <p:cNvSpPr>
            <a:spLocks noGrp="1"/>
          </p:cNvSpPr>
          <p:nvPr>
            <p:ph idx="1"/>
          </p:nvPr>
        </p:nvSpPr>
        <p:spPr/>
        <p:txBody>
          <a:bodyPr>
            <a:normAutofit/>
          </a:bodyPr>
          <a:lstStyle/>
          <a:p>
            <a:pPr marL="0" indent="0">
              <a:buNone/>
            </a:pPr>
            <a:r>
              <a:rPr lang="en-GB" sz="1800" i="1" dirty="0"/>
              <a:t>Behavioural family therapy</a:t>
            </a:r>
          </a:p>
          <a:p>
            <a:pPr marL="0" indent="0">
              <a:buNone/>
            </a:pPr>
            <a:endParaRPr lang="en-GB" sz="1800" dirty="0"/>
          </a:p>
          <a:p>
            <a:pPr marL="0" indent="0">
              <a:buNone/>
            </a:pPr>
            <a:r>
              <a:rPr lang="en-GB" sz="1800" dirty="0"/>
              <a:t>(i) Control of eating given to parents, to restore family hierarchy. Parents taught and encouraged to implement a weight-gain programme.</a:t>
            </a:r>
          </a:p>
          <a:p>
            <a:pPr marL="0" indent="0">
              <a:buNone/>
            </a:pPr>
            <a:r>
              <a:rPr lang="en-GB" sz="1800" dirty="0"/>
              <a:t>(ii) Second phase:</a:t>
            </a:r>
          </a:p>
          <a:p>
            <a:pPr marL="960120" lvl="2" indent="-182880">
              <a:spcAft>
                <a:spcPts val="300"/>
              </a:spcAft>
            </a:pPr>
            <a:r>
              <a:rPr lang="en-GB" sz="1800" dirty="0">
                <a:ea typeface="Times New Roman"/>
              </a:rPr>
              <a:t>Cognitive restructuring of distorted body image and unrealistic food beliefs </a:t>
            </a:r>
          </a:p>
          <a:p>
            <a:pPr marL="960120" lvl="2" indent="-182880" algn="just">
              <a:spcAft>
                <a:spcPts val="300"/>
              </a:spcAft>
            </a:pPr>
            <a:r>
              <a:rPr lang="en-GB" sz="1800" dirty="0">
                <a:ea typeface="Times New Roman"/>
              </a:rPr>
              <a:t>Working with the family to alter enmeshment, coalitions and inappropriate family hierarchies</a:t>
            </a:r>
          </a:p>
          <a:p>
            <a:pPr marL="960120" lvl="2" indent="-182880" algn="just">
              <a:spcAft>
                <a:spcPts val="300"/>
              </a:spcAft>
            </a:pPr>
            <a:r>
              <a:rPr lang="en-GB" sz="1800" dirty="0">
                <a:ea typeface="Times New Roman"/>
              </a:rPr>
              <a:t>Gradually giving control over eating to the person with the eating disorder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Two Types</a:t>
            </a:r>
          </a:p>
        </p:txBody>
      </p:sp>
      <p:sp>
        <p:nvSpPr>
          <p:cNvPr id="3" name="Content Placeholder 2"/>
          <p:cNvSpPr>
            <a:spLocks noGrp="1"/>
          </p:cNvSpPr>
          <p:nvPr>
            <p:ph idx="1"/>
          </p:nvPr>
        </p:nvSpPr>
        <p:spPr/>
        <p:txBody>
          <a:bodyPr/>
          <a:lstStyle/>
          <a:p>
            <a:r>
              <a:rPr lang="en-GB" dirty="0"/>
              <a:t>Type 1: pattern of self-imposed starvation</a:t>
            </a:r>
          </a:p>
          <a:p>
            <a:endParaRPr lang="en-GB" dirty="0"/>
          </a:p>
          <a:p>
            <a:endParaRPr lang="en-GB" dirty="0"/>
          </a:p>
          <a:p>
            <a:r>
              <a:rPr lang="en-GB" dirty="0"/>
              <a:t>Type 2: pattern of binging and purging through vomiting or use of laxatives</a:t>
            </a:r>
          </a:p>
        </p:txBody>
      </p:sp>
    </p:spTree>
    <p:extLst>
      <p:ext uri="{BB962C8B-B14F-4D97-AF65-F5344CB8AC3E}">
        <p14:creationId xmlns:p14="http://schemas.microsoft.com/office/powerpoint/2010/main" val="1512389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Outcomes</a:t>
            </a:r>
          </a:p>
        </p:txBody>
      </p:sp>
      <p:sp>
        <p:nvSpPr>
          <p:cNvPr id="3" name="Content Placeholder 2"/>
          <p:cNvSpPr>
            <a:spLocks noGrp="1"/>
          </p:cNvSpPr>
          <p:nvPr>
            <p:ph idx="1"/>
          </p:nvPr>
        </p:nvSpPr>
        <p:spPr/>
        <p:txBody>
          <a:bodyPr>
            <a:normAutofit/>
          </a:bodyPr>
          <a:lstStyle/>
          <a:p>
            <a:r>
              <a:rPr lang="en-GB" sz="1800" dirty="0"/>
              <a:t>Cessation of menstruation</a:t>
            </a:r>
          </a:p>
          <a:p>
            <a:r>
              <a:rPr lang="en-GB" sz="1800" dirty="0"/>
              <a:t>Anaemia</a:t>
            </a:r>
          </a:p>
          <a:p>
            <a:r>
              <a:rPr lang="en-GB" sz="1800" dirty="0"/>
              <a:t>Increased tooth cavities and gum infections</a:t>
            </a:r>
          </a:p>
          <a:p>
            <a:r>
              <a:rPr lang="en-GB" sz="1800" dirty="0"/>
              <a:t>High blood pressure</a:t>
            </a:r>
          </a:p>
          <a:p>
            <a:r>
              <a:rPr lang="en-GB" sz="1800" dirty="0"/>
              <a:t>Reduced bone mineral density</a:t>
            </a:r>
          </a:p>
          <a:p>
            <a:r>
              <a:rPr lang="en-GB" sz="1800" dirty="0"/>
              <a:t>Rough and cracked skin</a:t>
            </a:r>
          </a:p>
          <a:p>
            <a:r>
              <a:rPr lang="en-GB" sz="1800" dirty="0"/>
              <a:t>Dry and brittle skin</a:t>
            </a:r>
          </a:p>
          <a:p>
            <a:r>
              <a:rPr lang="en-GB" sz="1800" dirty="0"/>
              <a:t>Neurological changes – reductions in brain volume and increases in cerebrospinal fluid</a:t>
            </a:r>
          </a:p>
          <a:p>
            <a:r>
              <a:rPr lang="en-GB" sz="1800" dirty="0"/>
              <a:t>Metabolic and electrolyte disorders leading to life-threatening health states</a:t>
            </a:r>
          </a:p>
          <a:p>
            <a:r>
              <a:rPr lang="en-GB" sz="1800" dirty="0"/>
              <a:t>0–21% die of anorexia</a:t>
            </a:r>
          </a:p>
        </p:txBody>
      </p:sp>
    </p:spTree>
    <p:extLst>
      <p:ext uri="{BB962C8B-B14F-4D97-AF65-F5344CB8AC3E}">
        <p14:creationId xmlns:p14="http://schemas.microsoft.com/office/powerpoint/2010/main" val="386295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Some Demographics</a:t>
            </a:r>
          </a:p>
        </p:txBody>
      </p:sp>
      <p:sp>
        <p:nvSpPr>
          <p:cNvPr id="3" name="Content Placeholder 2"/>
          <p:cNvSpPr>
            <a:spLocks noGrp="1"/>
          </p:cNvSpPr>
          <p:nvPr>
            <p:ph idx="1"/>
          </p:nvPr>
        </p:nvSpPr>
        <p:spPr/>
        <p:txBody>
          <a:bodyPr>
            <a:normAutofit/>
          </a:bodyPr>
          <a:lstStyle/>
          <a:p>
            <a:r>
              <a:rPr lang="en-GB" sz="1800" dirty="0"/>
              <a:t>80–90% female; around 0.5–2% of women likely to develop anorexia in lifetime</a:t>
            </a:r>
          </a:p>
          <a:p>
            <a:endParaRPr lang="en-GB" sz="1800" dirty="0"/>
          </a:p>
          <a:p>
            <a:r>
              <a:rPr lang="en-GB" sz="1800" dirty="0"/>
              <a:t>Age of onset typically between 14 and 18 years</a:t>
            </a:r>
          </a:p>
          <a:p>
            <a:endParaRPr lang="en-GB" sz="1800" dirty="0"/>
          </a:p>
          <a:p>
            <a:r>
              <a:rPr lang="en-GB" sz="1800" dirty="0"/>
              <a:t>But Loewe et al. (2001) found that 21 years after initial diagnosis:</a:t>
            </a:r>
          </a:p>
          <a:p>
            <a:pPr marL="490538">
              <a:buFont typeface="Courier New" panose="02070309020205020404" pitchFamily="49" charset="0"/>
              <a:buChar char="o"/>
            </a:pPr>
            <a:r>
              <a:rPr lang="en-GB" sz="1800" dirty="0"/>
              <a:t>50% fully recovered</a:t>
            </a:r>
          </a:p>
          <a:p>
            <a:pPr lvl="1">
              <a:buFont typeface="Courier New" panose="02070309020205020404" pitchFamily="49" charset="0"/>
              <a:buChar char="o"/>
            </a:pPr>
            <a:r>
              <a:rPr lang="en-GB" dirty="0"/>
              <a:t>21% partially recovered</a:t>
            </a:r>
          </a:p>
          <a:p>
            <a:pPr lvl="1">
              <a:buFont typeface="Courier New" panose="02070309020205020404" pitchFamily="49" charset="0"/>
              <a:buChar char="o"/>
            </a:pPr>
            <a:r>
              <a:rPr lang="en-GB" dirty="0"/>
              <a:t>10% still met full criteria</a:t>
            </a:r>
          </a:p>
          <a:p>
            <a:pPr lvl="1">
              <a:buFont typeface="Courier New" panose="02070309020205020404" pitchFamily="49" charset="0"/>
              <a:buChar char="o"/>
            </a:pPr>
            <a:r>
              <a:rPr lang="en-GB" dirty="0"/>
              <a:t>16% dead due to anorexia</a:t>
            </a:r>
          </a:p>
          <a:p>
            <a:pPr lvl="1"/>
            <a:endParaRPr lang="en-GB" dirty="0"/>
          </a:p>
          <a:p>
            <a:pPr marL="180975" lvl="1"/>
            <a:r>
              <a:rPr lang="en-GB" dirty="0"/>
              <a:t>Many go on to develop symptoms of bulimia nervosa (same disorder? Fairburn et al. 2008)</a:t>
            </a:r>
          </a:p>
        </p:txBody>
      </p:sp>
    </p:spTree>
    <p:extLst>
      <p:ext uri="{BB962C8B-B14F-4D97-AF65-F5344CB8AC3E}">
        <p14:creationId xmlns:p14="http://schemas.microsoft.com/office/powerpoint/2010/main" val="845109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More Demographics</a:t>
            </a:r>
          </a:p>
        </p:txBody>
      </p:sp>
      <p:sp>
        <p:nvSpPr>
          <p:cNvPr id="3" name="Content Placeholder 2"/>
          <p:cNvSpPr>
            <a:spLocks noGrp="1"/>
          </p:cNvSpPr>
          <p:nvPr>
            <p:ph idx="1"/>
          </p:nvPr>
        </p:nvSpPr>
        <p:spPr/>
        <p:txBody>
          <a:bodyPr>
            <a:normAutofit/>
          </a:bodyPr>
          <a:lstStyle/>
          <a:p>
            <a:r>
              <a:rPr lang="en-GB" sz="1800" dirty="0"/>
              <a:t>Higher prevalence among:</a:t>
            </a:r>
          </a:p>
          <a:p>
            <a:endParaRPr lang="en-GB" sz="1800" dirty="0"/>
          </a:p>
          <a:p>
            <a:pPr lvl="1">
              <a:buFont typeface="Courier New" panose="02070309020205020404" pitchFamily="49" charset="0"/>
              <a:buChar char="o"/>
            </a:pPr>
            <a:r>
              <a:rPr lang="en-GB" dirty="0"/>
              <a:t>educated, intelligent, high socio-economic class</a:t>
            </a:r>
          </a:p>
          <a:p>
            <a:pPr lvl="1">
              <a:buFont typeface="Courier New" panose="02070309020205020404" pitchFamily="49" charset="0"/>
              <a:buChar char="o"/>
            </a:pPr>
            <a:r>
              <a:rPr lang="en-GB" dirty="0"/>
              <a:t>high academic achievers</a:t>
            </a:r>
          </a:p>
          <a:p>
            <a:pPr lvl="1"/>
            <a:endParaRPr lang="en-GB" dirty="0"/>
          </a:p>
          <a:p>
            <a:r>
              <a:rPr lang="en-GB" sz="1800" dirty="0"/>
              <a:t>High hostility (internally directed)</a:t>
            </a:r>
          </a:p>
          <a:p>
            <a:r>
              <a:rPr lang="en-GB" sz="1800" dirty="0"/>
              <a:t>Low self-esteem and assertiveness</a:t>
            </a:r>
          </a:p>
          <a:p>
            <a:r>
              <a:rPr lang="en-GB" sz="1800" dirty="0"/>
              <a:t>High perfectionism</a:t>
            </a:r>
          </a:p>
          <a:p>
            <a:r>
              <a:rPr lang="en-GB" sz="1800" dirty="0"/>
              <a:t>Linked to mild depression, OCD and anxiety</a:t>
            </a:r>
          </a:p>
        </p:txBody>
      </p:sp>
    </p:spTree>
    <p:extLst>
      <p:ext uri="{BB962C8B-B14F-4D97-AF65-F5344CB8AC3E}">
        <p14:creationId xmlns:p14="http://schemas.microsoft.com/office/powerpoint/2010/main" val="941939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GB" dirty="0"/>
              <a:t>Comparison with Bulimia</a:t>
            </a:r>
          </a:p>
        </p:txBody>
      </p:sp>
      <p:grpSp>
        <p:nvGrpSpPr>
          <p:cNvPr id="85" name="Group 4">
            <a:extLst>
              <a:ext uri="{FF2B5EF4-FFF2-40B4-BE49-F238E27FC236}">
                <a16:creationId xmlns:a16="http://schemas.microsoft.com/office/drawing/2014/main" id="{89D9CF46-2B86-0547-ABE6-4CFD504B4090}"/>
              </a:ext>
            </a:extLst>
          </p:cNvPr>
          <p:cNvGrpSpPr>
            <a:grpSpLocks noChangeAspect="1"/>
          </p:cNvGrpSpPr>
          <p:nvPr/>
        </p:nvGrpSpPr>
        <p:grpSpPr bwMode="auto">
          <a:xfrm>
            <a:off x="1331913" y="2060575"/>
            <a:ext cx="8135937" cy="4183063"/>
            <a:chOff x="839" y="1298"/>
            <a:chExt cx="5125" cy="2635"/>
          </a:xfrm>
        </p:grpSpPr>
        <p:sp>
          <p:nvSpPr>
            <p:cNvPr id="86" name="AutoShape 3">
              <a:extLst>
                <a:ext uri="{FF2B5EF4-FFF2-40B4-BE49-F238E27FC236}">
                  <a16:creationId xmlns:a16="http://schemas.microsoft.com/office/drawing/2014/main" id="{2599A41D-D2B0-4547-8A5E-DC6067292A23}"/>
                </a:ext>
              </a:extLst>
            </p:cNvPr>
            <p:cNvSpPr>
              <a:spLocks noChangeAspect="1" noChangeArrowheads="1" noTextEdit="1"/>
            </p:cNvSpPr>
            <p:nvPr/>
          </p:nvSpPr>
          <p:spPr bwMode="auto">
            <a:xfrm>
              <a:off x="839" y="1298"/>
              <a:ext cx="5125" cy="26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87" name="Rectangle 5">
              <a:extLst>
                <a:ext uri="{FF2B5EF4-FFF2-40B4-BE49-F238E27FC236}">
                  <a16:creationId xmlns:a16="http://schemas.microsoft.com/office/drawing/2014/main" id="{2E7E2503-CBF9-3A40-AE6C-B1D7A8E641CB}"/>
                </a:ext>
              </a:extLst>
            </p:cNvPr>
            <p:cNvSpPr>
              <a:spLocks noChangeArrowheads="1"/>
            </p:cNvSpPr>
            <p:nvPr/>
          </p:nvSpPr>
          <p:spPr bwMode="auto">
            <a:xfrm>
              <a:off x="987" y="1362"/>
              <a:ext cx="1056"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1" u="none" strike="noStrike" cap="none" normalizeH="0" baseline="0" dirty="0">
                  <a:ln>
                    <a:noFill/>
                  </a:ln>
                  <a:solidFill>
                    <a:srgbClr val="000000"/>
                  </a:solidFill>
                  <a:effectLst/>
                  <a:latin typeface="Arial" pitchFamily="34" charset="0"/>
                </a:rPr>
                <a:t>Restrictive anorexia </a:t>
              </a:r>
              <a:endParaRPr kumimoji="0" lang="en-US" sz="1800" b="0" i="0" u="none" strike="noStrike" cap="none" normalizeH="0" baseline="0" dirty="0">
                <a:ln>
                  <a:noFill/>
                </a:ln>
                <a:solidFill>
                  <a:schemeClr val="tx1"/>
                </a:solidFill>
                <a:effectLst/>
                <a:latin typeface="Arial" pitchFamily="34" charset="0"/>
              </a:endParaRPr>
            </a:p>
          </p:txBody>
        </p:sp>
        <p:sp>
          <p:nvSpPr>
            <p:cNvPr id="88" name="Rectangle 6">
              <a:extLst>
                <a:ext uri="{FF2B5EF4-FFF2-40B4-BE49-F238E27FC236}">
                  <a16:creationId xmlns:a16="http://schemas.microsoft.com/office/drawing/2014/main" id="{A53569A9-DBA6-6948-B5D2-975EE9292DC3}"/>
                </a:ext>
              </a:extLst>
            </p:cNvPr>
            <p:cNvSpPr>
              <a:spLocks noChangeArrowheads="1"/>
            </p:cNvSpPr>
            <p:nvPr/>
          </p:nvSpPr>
          <p:spPr bwMode="auto">
            <a:xfrm>
              <a:off x="1963" y="136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1"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89" name="Rectangle 7">
              <a:extLst>
                <a:ext uri="{FF2B5EF4-FFF2-40B4-BE49-F238E27FC236}">
                  <a16:creationId xmlns:a16="http://schemas.microsoft.com/office/drawing/2014/main" id="{06FB1EDF-10A4-894C-B4FD-074FCED1FB2F}"/>
                </a:ext>
              </a:extLst>
            </p:cNvPr>
            <p:cNvSpPr>
              <a:spLocks noChangeArrowheads="1"/>
            </p:cNvSpPr>
            <p:nvPr/>
          </p:nvSpPr>
          <p:spPr bwMode="auto">
            <a:xfrm>
              <a:off x="924" y="1298"/>
              <a:ext cx="25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90" name="Line 8">
              <a:extLst>
                <a:ext uri="{FF2B5EF4-FFF2-40B4-BE49-F238E27FC236}">
                  <a16:creationId xmlns:a16="http://schemas.microsoft.com/office/drawing/2014/main" id="{919E274B-6CA7-2247-B8C7-CC9006179627}"/>
                </a:ext>
              </a:extLst>
            </p:cNvPr>
            <p:cNvSpPr>
              <a:spLocks noChangeShapeType="1"/>
            </p:cNvSpPr>
            <p:nvPr/>
          </p:nvSpPr>
          <p:spPr bwMode="auto">
            <a:xfrm>
              <a:off x="924" y="1298"/>
              <a:ext cx="25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91" name="Rectangle 9">
              <a:extLst>
                <a:ext uri="{FF2B5EF4-FFF2-40B4-BE49-F238E27FC236}">
                  <a16:creationId xmlns:a16="http://schemas.microsoft.com/office/drawing/2014/main" id="{95BD54E8-A44B-9D42-A583-187485BD7605}"/>
                </a:ext>
              </a:extLst>
            </p:cNvPr>
            <p:cNvSpPr>
              <a:spLocks noChangeArrowheads="1"/>
            </p:cNvSpPr>
            <p:nvPr/>
          </p:nvSpPr>
          <p:spPr bwMode="auto">
            <a:xfrm>
              <a:off x="987" y="1564"/>
              <a:ext cx="2474"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Body weight significantly below age/height norms</a:t>
              </a:r>
              <a:endParaRPr kumimoji="0" lang="en-US" sz="1800" b="0" i="0" u="none" strike="noStrike" cap="none" normalizeH="0" baseline="0" dirty="0">
                <a:ln>
                  <a:noFill/>
                </a:ln>
                <a:solidFill>
                  <a:schemeClr val="tx1"/>
                </a:solidFill>
                <a:effectLst/>
                <a:latin typeface="Arial" pitchFamily="34" charset="0"/>
              </a:endParaRPr>
            </a:p>
          </p:txBody>
        </p:sp>
        <p:sp>
          <p:nvSpPr>
            <p:cNvPr id="92" name="Rectangle 10">
              <a:extLst>
                <a:ext uri="{FF2B5EF4-FFF2-40B4-BE49-F238E27FC236}">
                  <a16:creationId xmlns:a16="http://schemas.microsoft.com/office/drawing/2014/main" id="{CDD31FC5-1F40-764F-8BDA-B3157AF480A0}"/>
                </a:ext>
              </a:extLst>
            </p:cNvPr>
            <p:cNvSpPr>
              <a:spLocks noChangeArrowheads="1"/>
            </p:cNvSpPr>
            <p:nvPr/>
          </p:nvSpPr>
          <p:spPr bwMode="auto">
            <a:xfrm>
              <a:off x="3336" y="1564"/>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93" name="Rectangle 11">
              <a:extLst>
                <a:ext uri="{FF2B5EF4-FFF2-40B4-BE49-F238E27FC236}">
                  <a16:creationId xmlns:a16="http://schemas.microsoft.com/office/drawing/2014/main" id="{44670135-C211-0941-97FC-2B5D7069F6F2}"/>
                </a:ext>
              </a:extLst>
            </p:cNvPr>
            <p:cNvSpPr>
              <a:spLocks noChangeArrowheads="1"/>
            </p:cNvSpPr>
            <p:nvPr/>
          </p:nvSpPr>
          <p:spPr bwMode="auto">
            <a:xfrm>
              <a:off x="924" y="1533"/>
              <a:ext cx="25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94" name="Line 12">
              <a:extLst>
                <a:ext uri="{FF2B5EF4-FFF2-40B4-BE49-F238E27FC236}">
                  <a16:creationId xmlns:a16="http://schemas.microsoft.com/office/drawing/2014/main" id="{3905A807-4607-424A-9BCD-EF4EF5FA1790}"/>
                </a:ext>
              </a:extLst>
            </p:cNvPr>
            <p:cNvSpPr>
              <a:spLocks noChangeShapeType="1"/>
            </p:cNvSpPr>
            <p:nvPr/>
          </p:nvSpPr>
          <p:spPr bwMode="auto">
            <a:xfrm>
              <a:off x="924" y="1533"/>
              <a:ext cx="25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95" name="Rectangle 13">
              <a:extLst>
                <a:ext uri="{FF2B5EF4-FFF2-40B4-BE49-F238E27FC236}">
                  <a16:creationId xmlns:a16="http://schemas.microsoft.com/office/drawing/2014/main" id="{975B826E-2488-694A-BE79-9EFF061B0485}"/>
                </a:ext>
              </a:extLst>
            </p:cNvPr>
            <p:cNvSpPr>
              <a:spLocks noChangeArrowheads="1"/>
            </p:cNvSpPr>
            <p:nvPr/>
          </p:nvSpPr>
          <p:spPr bwMode="auto">
            <a:xfrm>
              <a:off x="987" y="1725"/>
              <a:ext cx="1872"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experience intense hunger</a:t>
              </a:r>
              <a:endParaRPr kumimoji="0" lang="en-US" sz="1800" b="0" i="0" u="none" strike="noStrike" cap="none" normalizeH="0" baseline="0" dirty="0">
                <a:ln>
                  <a:noFill/>
                </a:ln>
                <a:solidFill>
                  <a:schemeClr val="tx1"/>
                </a:solidFill>
                <a:effectLst/>
                <a:latin typeface="Arial" pitchFamily="34" charset="0"/>
              </a:endParaRPr>
            </a:p>
          </p:txBody>
        </p:sp>
        <p:sp>
          <p:nvSpPr>
            <p:cNvPr id="96" name="Rectangle 15">
              <a:extLst>
                <a:ext uri="{FF2B5EF4-FFF2-40B4-BE49-F238E27FC236}">
                  <a16:creationId xmlns:a16="http://schemas.microsoft.com/office/drawing/2014/main" id="{D50DD868-9AAF-8849-9091-D686EB701340}"/>
                </a:ext>
              </a:extLst>
            </p:cNvPr>
            <p:cNvSpPr>
              <a:spLocks noChangeArrowheads="1"/>
            </p:cNvSpPr>
            <p:nvPr/>
          </p:nvSpPr>
          <p:spPr bwMode="auto">
            <a:xfrm>
              <a:off x="2905" y="172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97" name="Rectangle 16">
              <a:extLst>
                <a:ext uri="{FF2B5EF4-FFF2-40B4-BE49-F238E27FC236}">
                  <a16:creationId xmlns:a16="http://schemas.microsoft.com/office/drawing/2014/main" id="{4E9539F8-0324-DC41-96D4-6AACF8475A4E}"/>
                </a:ext>
              </a:extLst>
            </p:cNvPr>
            <p:cNvSpPr>
              <a:spLocks noChangeArrowheads="1"/>
            </p:cNvSpPr>
            <p:nvPr/>
          </p:nvSpPr>
          <p:spPr bwMode="auto">
            <a:xfrm>
              <a:off x="987" y="1887"/>
              <a:ext cx="2381"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have been overweight in the past </a:t>
              </a:r>
              <a:endParaRPr kumimoji="0" lang="en-US" sz="1800" b="0" i="0" u="none" strike="noStrike" cap="none" normalizeH="0" baseline="0" dirty="0">
                <a:ln>
                  <a:noFill/>
                </a:ln>
                <a:solidFill>
                  <a:schemeClr val="tx1"/>
                </a:solidFill>
                <a:effectLst/>
                <a:latin typeface="Arial" pitchFamily="34" charset="0"/>
              </a:endParaRPr>
            </a:p>
          </p:txBody>
        </p:sp>
        <p:sp>
          <p:nvSpPr>
            <p:cNvPr id="98" name="Rectangle 17">
              <a:extLst>
                <a:ext uri="{FF2B5EF4-FFF2-40B4-BE49-F238E27FC236}">
                  <a16:creationId xmlns:a16="http://schemas.microsoft.com/office/drawing/2014/main" id="{1F2856BF-4EF8-D341-B89C-E286064C8B40}"/>
                </a:ext>
              </a:extLst>
            </p:cNvPr>
            <p:cNvSpPr>
              <a:spLocks noChangeArrowheads="1"/>
            </p:cNvSpPr>
            <p:nvPr/>
          </p:nvSpPr>
          <p:spPr bwMode="auto">
            <a:xfrm>
              <a:off x="3244" y="1887"/>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99" name="Rectangle 18">
              <a:extLst>
                <a:ext uri="{FF2B5EF4-FFF2-40B4-BE49-F238E27FC236}">
                  <a16:creationId xmlns:a16="http://schemas.microsoft.com/office/drawing/2014/main" id="{10A2B6A2-D030-3446-AC02-63B25DD0B2C4}"/>
                </a:ext>
              </a:extLst>
            </p:cNvPr>
            <p:cNvSpPr>
              <a:spLocks noChangeArrowheads="1"/>
            </p:cNvSpPr>
            <p:nvPr/>
          </p:nvSpPr>
          <p:spPr bwMode="auto">
            <a:xfrm>
              <a:off x="987" y="2049"/>
              <a:ext cx="2033"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More likely to be sexually immature and </a:t>
              </a:r>
              <a:endParaRPr kumimoji="0" lang="en-US" sz="1800" b="0" i="0" u="none" strike="noStrike" cap="none" normalizeH="0" baseline="0" dirty="0">
                <a:ln>
                  <a:noFill/>
                </a:ln>
                <a:solidFill>
                  <a:schemeClr val="tx1"/>
                </a:solidFill>
                <a:effectLst/>
                <a:latin typeface="Arial" pitchFamily="34" charset="0"/>
              </a:endParaRPr>
            </a:p>
          </p:txBody>
        </p:sp>
        <p:sp>
          <p:nvSpPr>
            <p:cNvPr id="100" name="Rectangle 19">
              <a:extLst>
                <a:ext uri="{FF2B5EF4-FFF2-40B4-BE49-F238E27FC236}">
                  <a16:creationId xmlns:a16="http://schemas.microsoft.com/office/drawing/2014/main" id="{7443C427-4927-0646-8E23-0A79B57BB327}"/>
                </a:ext>
              </a:extLst>
            </p:cNvPr>
            <p:cNvSpPr>
              <a:spLocks noChangeArrowheads="1"/>
            </p:cNvSpPr>
            <p:nvPr/>
          </p:nvSpPr>
          <p:spPr bwMode="auto">
            <a:xfrm>
              <a:off x="987" y="2165"/>
              <a:ext cx="773"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inexperienced </a:t>
              </a:r>
              <a:endParaRPr kumimoji="0" lang="en-US" sz="1800" b="0" i="0" u="none" strike="noStrike" cap="none" normalizeH="0" baseline="0" dirty="0">
                <a:ln>
                  <a:noFill/>
                </a:ln>
                <a:solidFill>
                  <a:schemeClr val="tx1"/>
                </a:solidFill>
                <a:effectLst/>
                <a:latin typeface="Arial" pitchFamily="34" charset="0"/>
              </a:endParaRPr>
            </a:p>
          </p:txBody>
        </p:sp>
        <p:sp>
          <p:nvSpPr>
            <p:cNvPr id="101" name="Rectangle 20">
              <a:extLst>
                <a:ext uri="{FF2B5EF4-FFF2-40B4-BE49-F238E27FC236}">
                  <a16:creationId xmlns:a16="http://schemas.microsoft.com/office/drawing/2014/main" id="{A884AD79-570B-BD40-8F62-6463538F2035}"/>
                </a:ext>
              </a:extLst>
            </p:cNvPr>
            <p:cNvSpPr>
              <a:spLocks noChangeArrowheads="1"/>
            </p:cNvSpPr>
            <p:nvPr/>
          </p:nvSpPr>
          <p:spPr bwMode="auto">
            <a:xfrm>
              <a:off x="1688" y="216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2" name="Rectangle 21">
              <a:extLst>
                <a:ext uri="{FF2B5EF4-FFF2-40B4-BE49-F238E27FC236}">
                  <a16:creationId xmlns:a16="http://schemas.microsoft.com/office/drawing/2014/main" id="{00A7DC7C-8B1B-8443-B281-EF2A72D25D7B}"/>
                </a:ext>
              </a:extLst>
            </p:cNvPr>
            <p:cNvSpPr>
              <a:spLocks noChangeArrowheads="1"/>
            </p:cNvSpPr>
            <p:nvPr/>
          </p:nvSpPr>
          <p:spPr bwMode="auto">
            <a:xfrm>
              <a:off x="987" y="2325"/>
              <a:ext cx="2259"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kumimoji="0" lang="en-US" sz="1300" b="0" i="0" u="none" strike="noStrike" cap="none" normalizeH="0" baseline="0" dirty="0">
                  <a:ln>
                    <a:noFill/>
                  </a:ln>
                  <a:solidFill>
                    <a:srgbClr val="000000"/>
                  </a:solidFill>
                  <a:effectLst/>
                  <a:latin typeface="Arial" pitchFamily="34" charset="0"/>
                </a:rPr>
                <a:t>Considers behaviour </a:t>
              </a:r>
              <a:r>
                <a:rPr lang="en-US" sz="1300" dirty="0">
                  <a:solidFill>
                    <a:srgbClr val="000000"/>
                  </a:solidFill>
                  <a:latin typeface="Arial" pitchFamily="34" charset="0"/>
                </a:rPr>
                <a:t>as reasonable and ‘normal’</a:t>
              </a:r>
              <a:endParaRPr kumimoji="0" lang="en-US" sz="1300" b="0" i="0" u="none" strike="noStrike" cap="none" normalizeH="0" baseline="0" dirty="0">
                <a:ln>
                  <a:noFill/>
                </a:ln>
                <a:solidFill>
                  <a:schemeClr val="tx1"/>
                </a:solidFill>
                <a:effectLst/>
                <a:latin typeface="Arial" pitchFamily="34" charset="0"/>
              </a:endParaRPr>
            </a:p>
          </p:txBody>
        </p:sp>
        <p:sp>
          <p:nvSpPr>
            <p:cNvPr id="103" name="Rectangle 23">
              <a:extLst>
                <a:ext uri="{FF2B5EF4-FFF2-40B4-BE49-F238E27FC236}">
                  <a16:creationId xmlns:a16="http://schemas.microsoft.com/office/drawing/2014/main" id="{79C2FA2C-9512-3D41-A32D-13102CD7658A}"/>
                </a:ext>
              </a:extLst>
            </p:cNvPr>
            <p:cNvSpPr>
              <a:spLocks noChangeArrowheads="1"/>
            </p:cNvSpPr>
            <p:nvPr/>
          </p:nvSpPr>
          <p:spPr bwMode="auto">
            <a:xfrm>
              <a:off x="3299" y="232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4" name="Rectangle 24">
              <a:extLst>
                <a:ext uri="{FF2B5EF4-FFF2-40B4-BE49-F238E27FC236}">
                  <a16:creationId xmlns:a16="http://schemas.microsoft.com/office/drawing/2014/main" id="{C30E1F05-97F0-5442-9241-572AF55EB055}"/>
                </a:ext>
              </a:extLst>
            </p:cNvPr>
            <p:cNvSpPr>
              <a:spLocks noChangeArrowheads="1"/>
            </p:cNvSpPr>
            <p:nvPr/>
          </p:nvSpPr>
          <p:spPr bwMode="auto">
            <a:xfrm>
              <a:off x="987" y="2487"/>
              <a:ext cx="1872"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abuse drugs or alcohol </a:t>
              </a:r>
              <a:endParaRPr kumimoji="0" lang="en-US" sz="1800" b="0" i="0" u="none" strike="noStrike" cap="none" normalizeH="0" baseline="0" dirty="0">
                <a:ln>
                  <a:noFill/>
                </a:ln>
                <a:solidFill>
                  <a:schemeClr val="tx1"/>
                </a:solidFill>
                <a:effectLst/>
                <a:latin typeface="Arial" pitchFamily="34" charset="0"/>
              </a:endParaRPr>
            </a:p>
          </p:txBody>
        </p:sp>
        <p:sp>
          <p:nvSpPr>
            <p:cNvPr id="105" name="Rectangle 25">
              <a:extLst>
                <a:ext uri="{FF2B5EF4-FFF2-40B4-BE49-F238E27FC236}">
                  <a16:creationId xmlns:a16="http://schemas.microsoft.com/office/drawing/2014/main" id="{757BF3A4-309C-4946-B8AF-7CB2B2BB1AE6}"/>
                </a:ext>
              </a:extLst>
            </p:cNvPr>
            <p:cNvSpPr>
              <a:spLocks noChangeArrowheads="1"/>
            </p:cNvSpPr>
            <p:nvPr/>
          </p:nvSpPr>
          <p:spPr bwMode="auto">
            <a:xfrm>
              <a:off x="2754" y="2487"/>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6" name="Rectangle 26">
              <a:extLst>
                <a:ext uri="{FF2B5EF4-FFF2-40B4-BE49-F238E27FC236}">
                  <a16:creationId xmlns:a16="http://schemas.microsoft.com/office/drawing/2014/main" id="{BF51B7CB-DEEC-E84C-93D0-A478C612350D}"/>
                </a:ext>
              </a:extLst>
            </p:cNvPr>
            <p:cNvSpPr>
              <a:spLocks noChangeArrowheads="1"/>
            </p:cNvSpPr>
            <p:nvPr/>
          </p:nvSpPr>
          <p:spPr bwMode="auto">
            <a:xfrm>
              <a:off x="987" y="2649"/>
              <a:ext cx="2054" cy="12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engage in deliberate self-harm</a:t>
              </a:r>
              <a:endParaRPr kumimoji="0" lang="en-US" sz="1800" b="0" i="0" u="none" strike="noStrike" cap="none" normalizeH="0" baseline="0" dirty="0">
                <a:ln>
                  <a:noFill/>
                </a:ln>
                <a:solidFill>
                  <a:schemeClr val="tx1"/>
                </a:solidFill>
                <a:effectLst/>
                <a:latin typeface="Arial" pitchFamily="34" charset="0"/>
              </a:endParaRPr>
            </a:p>
          </p:txBody>
        </p:sp>
        <p:sp>
          <p:nvSpPr>
            <p:cNvPr id="107" name="Rectangle 27">
              <a:extLst>
                <a:ext uri="{FF2B5EF4-FFF2-40B4-BE49-F238E27FC236}">
                  <a16:creationId xmlns:a16="http://schemas.microsoft.com/office/drawing/2014/main" id="{07769E46-FED3-EA42-A77B-CBA59967A168}"/>
                </a:ext>
              </a:extLst>
            </p:cNvPr>
            <p:cNvSpPr>
              <a:spLocks noChangeArrowheads="1"/>
            </p:cNvSpPr>
            <p:nvPr/>
          </p:nvSpPr>
          <p:spPr bwMode="auto">
            <a:xfrm>
              <a:off x="2810" y="2649"/>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
          <p:nvSpPr>
            <p:cNvPr id="108" name="Rectangle 29">
              <a:extLst>
                <a:ext uri="{FF2B5EF4-FFF2-40B4-BE49-F238E27FC236}">
                  <a16:creationId xmlns:a16="http://schemas.microsoft.com/office/drawing/2014/main" id="{AF51388C-D2C4-F347-A9A1-0F2C1AEBFA58}"/>
                </a:ext>
              </a:extLst>
            </p:cNvPr>
            <p:cNvSpPr>
              <a:spLocks noChangeArrowheads="1"/>
            </p:cNvSpPr>
            <p:nvPr/>
          </p:nvSpPr>
          <p:spPr bwMode="auto">
            <a:xfrm>
              <a:off x="3121" y="2649"/>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9" name="Rectangle 30">
              <a:extLst>
                <a:ext uri="{FF2B5EF4-FFF2-40B4-BE49-F238E27FC236}">
                  <a16:creationId xmlns:a16="http://schemas.microsoft.com/office/drawing/2014/main" id="{96E1EFFA-5CE2-B64C-B181-10D758BFDA8E}"/>
                </a:ext>
              </a:extLst>
            </p:cNvPr>
            <p:cNvSpPr>
              <a:spLocks noChangeArrowheads="1"/>
            </p:cNvSpPr>
            <p:nvPr/>
          </p:nvSpPr>
          <p:spPr bwMode="auto">
            <a:xfrm>
              <a:off x="987" y="2810"/>
              <a:ext cx="1515"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Tendency to deny family conflict </a:t>
              </a:r>
              <a:endParaRPr kumimoji="0" lang="en-US" sz="1800" b="0" i="0" u="none" strike="noStrike" cap="none" normalizeH="0" baseline="0" dirty="0">
                <a:ln>
                  <a:noFill/>
                </a:ln>
                <a:solidFill>
                  <a:schemeClr val="tx1"/>
                </a:solidFill>
                <a:effectLst/>
                <a:latin typeface="Arial" pitchFamily="34" charset="0"/>
              </a:endParaRPr>
            </a:p>
          </p:txBody>
        </p:sp>
        <p:sp>
          <p:nvSpPr>
            <p:cNvPr id="110" name="Rectangle 31">
              <a:extLst>
                <a:ext uri="{FF2B5EF4-FFF2-40B4-BE49-F238E27FC236}">
                  <a16:creationId xmlns:a16="http://schemas.microsoft.com/office/drawing/2014/main" id="{C11A634B-5858-544F-B9B4-7362F57FD6E4}"/>
                </a:ext>
              </a:extLst>
            </p:cNvPr>
            <p:cNvSpPr>
              <a:spLocks noChangeArrowheads="1"/>
            </p:cNvSpPr>
            <p:nvPr/>
          </p:nvSpPr>
          <p:spPr bwMode="auto">
            <a:xfrm>
              <a:off x="1845" y="28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11" name="Rectangle 33">
              <a:extLst>
                <a:ext uri="{FF2B5EF4-FFF2-40B4-BE49-F238E27FC236}">
                  <a16:creationId xmlns:a16="http://schemas.microsoft.com/office/drawing/2014/main" id="{830485FB-7BDB-BE4C-80BF-2190862DDE49}"/>
                </a:ext>
              </a:extLst>
            </p:cNvPr>
            <p:cNvSpPr>
              <a:spLocks noChangeArrowheads="1"/>
            </p:cNvSpPr>
            <p:nvPr/>
          </p:nvSpPr>
          <p:spPr bwMode="auto">
            <a:xfrm>
              <a:off x="2550" y="28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12" name="Rectangle 34">
              <a:extLst>
                <a:ext uri="{FF2B5EF4-FFF2-40B4-BE49-F238E27FC236}">
                  <a16:creationId xmlns:a16="http://schemas.microsoft.com/office/drawing/2014/main" id="{F194DDAA-F2DB-6E44-8D21-36B05A5CF7C3}"/>
                </a:ext>
              </a:extLst>
            </p:cNvPr>
            <p:cNvSpPr>
              <a:spLocks noChangeArrowheads="1"/>
            </p:cNvSpPr>
            <p:nvPr/>
          </p:nvSpPr>
          <p:spPr bwMode="auto">
            <a:xfrm>
              <a:off x="987" y="2971"/>
              <a:ext cx="1986"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Age of onset between 14 and 18 years </a:t>
              </a:r>
              <a:endParaRPr kumimoji="0" lang="en-US" sz="1800" b="0" i="0" u="none" strike="noStrike" cap="none" normalizeH="0" baseline="0" dirty="0">
                <a:ln>
                  <a:noFill/>
                </a:ln>
                <a:solidFill>
                  <a:schemeClr val="tx1"/>
                </a:solidFill>
                <a:effectLst/>
                <a:latin typeface="Arial" pitchFamily="34" charset="0"/>
              </a:endParaRPr>
            </a:p>
          </p:txBody>
        </p:sp>
        <p:sp>
          <p:nvSpPr>
            <p:cNvPr id="113" name="Rectangle 35">
              <a:extLst>
                <a:ext uri="{FF2B5EF4-FFF2-40B4-BE49-F238E27FC236}">
                  <a16:creationId xmlns:a16="http://schemas.microsoft.com/office/drawing/2014/main" id="{0B244811-1A40-9143-8A4E-2B7B6DCE63E7}"/>
                </a:ext>
              </a:extLst>
            </p:cNvPr>
            <p:cNvSpPr>
              <a:spLocks noChangeArrowheads="1"/>
            </p:cNvSpPr>
            <p:nvPr/>
          </p:nvSpPr>
          <p:spPr bwMode="auto">
            <a:xfrm>
              <a:off x="2863" y="2971"/>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14" name="Rectangle 36">
              <a:extLst>
                <a:ext uri="{FF2B5EF4-FFF2-40B4-BE49-F238E27FC236}">
                  <a16:creationId xmlns:a16="http://schemas.microsoft.com/office/drawing/2014/main" id="{A8563194-BECA-3D4F-B9AB-E36A35E1E847}"/>
                </a:ext>
              </a:extLst>
            </p:cNvPr>
            <p:cNvSpPr>
              <a:spLocks noChangeArrowheads="1"/>
            </p:cNvSpPr>
            <p:nvPr/>
          </p:nvSpPr>
          <p:spPr bwMode="auto">
            <a:xfrm>
              <a:off x="987" y="3132"/>
              <a:ext cx="1207"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Relatively independent </a:t>
              </a:r>
              <a:endParaRPr kumimoji="0" lang="en-US" sz="1800" b="0" i="0" u="none" strike="noStrike" cap="none" normalizeH="0" baseline="0" dirty="0">
                <a:ln>
                  <a:noFill/>
                </a:ln>
                <a:solidFill>
                  <a:schemeClr val="tx1"/>
                </a:solidFill>
                <a:effectLst/>
                <a:latin typeface="Arial" pitchFamily="34" charset="0"/>
              </a:endParaRPr>
            </a:p>
          </p:txBody>
        </p:sp>
        <p:sp>
          <p:nvSpPr>
            <p:cNvPr id="115" name="Rectangle 37">
              <a:extLst>
                <a:ext uri="{FF2B5EF4-FFF2-40B4-BE49-F238E27FC236}">
                  <a16:creationId xmlns:a16="http://schemas.microsoft.com/office/drawing/2014/main" id="{D28CAB91-9131-7147-9819-F5B4436465A1}"/>
                </a:ext>
              </a:extLst>
            </p:cNvPr>
            <p:cNvSpPr>
              <a:spLocks noChangeArrowheads="1"/>
            </p:cNvSpPr>
            <p:nvPr/>
          </p:nvSpPr>
          <p:spPr bwMode="auto">
            <a:xfrm>
              <a:off x="2108" y="313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16" name="Rectangle 38">
              <a:extLst>
                <a:ext uri="{FF2B5EF4-FFF2-40B4-BE49-F238E27FC236}">
                  <a16:creationId xmlns:a16="http://schemas.microsoft.com/office/drawing/2014/main" id="{CA5F04BF-9DEC-0448-82AE-F25C0A142D47}"/>
                </a:ext>
              </a:extLst>
            </p:cNvPr>
            <p:cNvSpPr>
              <a:spLocks noChangeArrowheads="1"/>
            </p:cNvSpPr>
            <p:nvPr/>
          </p:nvSpPr>
          <p:spPr bwMode="auto">
            <a:xfrm>
              <a:off x="987" y="3294"/>
              <a:ext cx="2419"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Weight loss is not driven by a wish to look ‘feminine’</a:t>
              </a:r>
              <a:endParaRPr kumimoji="0" lang="en-US" sz="1800" b="0" i="0" u="none" strike="noStrike" cap="none" normalizeH="0" baseline="0" dirty="0">
                <a:ln>
                  <a:noFill/>
                </a:ln>
                <a:solidFill>
                  <a:schemeClr val="tx1"/>
                </a:solidFill>
                <a:effectLst/>
                <a:latin typeface="Arial" pitchFamily="34" charset="0"/>
              </a:endParaRPr>
            </a:p>
          </p:txBody>
        </p:sp>
        <p:sp>
          <p:nvSpPr>
            <p:cNvPr id="117" name="Rectangle 41">
              <a:extLst>
                <a:ext uri="{FF2B5EF4-FFF2-40B4-BE49-F238E27FC236}">
                  <a16:creationId xmlns:a16="http://schemas.microsoft.com/office/drawing/2014/main" id="{6C4839DB-7656-5943-9570-2E382A04D7C8}"/>
                </a:ext>
              </a:extLst>
            </p:cNvPr>
            <p:cNvSpPr>
              <a:spLocks noChangeArrowheads="1"/>
            </p:cNvSpPr>
            <p:nvPr/>
          </p:nvSpPr>
          <p:spPr bwMode="auto">
            <a:xfrm>
              <a:off x="1442" y="34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18" name="Rectangle 42">
              <a:extLst>
                <a:ext uri="{FF2B5EF4-FFF2-40B4-BE49-F238E27FC236}">
                  <a16:creationId xmlns:a16="http://schemas.microsoft.com/office/drawing/2014/main" id="{E5B537DD-993F-4B47-996F-885487C3891F}"/>
                </a:ext>
              </a:extLst>
            </p:cNvPr>
            <p:cNvSpPr>
              <a:spLocks noChangeArrowheads="1"/>
            </p:cNvSpPr>
            <p:nvPr/>
          </p:nvSpPr>
          <p:spPr bwMode="auto">
            <a:xfrm>
              <a:off x="993" y="3455"/>
              <a:ext cx="760"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High self-control</a:t>
              </a:r>
              <a:endParaRPr kumimoji="0" lang="en-US" sz="1800" b="0" i="0" u="none" strike="noStrike" cap="none" normalizeH="0" baseline="0" dirty="0">
                <a:ln>
                  <a:noFill/>
                </a:ln>
                <a:solidFill>
                  <a:schemeClr val="tx1"/>
                </a:solidFill>
                <a:effectLst/>
                <a:latin typeface="Arial" pitchFamily="34" charset="0"/>
              </a:endParaRPr>
            </a:p>
          </p:txBody>
        </p:sp>
        <p:sp>
          <p:nvSpPr>
            <p:cNvPr id="119" name="Rectangle 45">
              <a:extLst>
                <a:ext uri="{FF2B5EF4-FFF2-40B4-BE49-F238E27FC236}">
                  <a16:creationId xmlns:a16="http://schemas.microsoft.com/office/drawing/2014/main" id="{902942D9-CE1D-F44B-8268-E6C6E97CFC04}"/>
                </a:ext>
              </a:extLst>
            </p:cNvPr>
            <p:cNvSpPr>
              <a:spLocks noChangeArrowheads="1"/>
            </p:cNvSpPr>
            <p:nvPr/>
          </p:nvSpPr>
          <p:spPr bwMode="auto">
            <a:xfrm>
              <a:off x="1796" y="357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20" name="Rectangle 46">
              <a:extLst>
                <a:ext uri="{FF2B5EF4-FFF2-40B4-BE49-F238E27FC236}">
                  <a16:creationId xmlns:a16="http://schemas.microsoft.com/office/drawing/2014/main" id="{29417BCD-4604-5F47-AD91-E9D3868BA7F6}"/>
                </a:ext>
              </a:extLst>
            </p:cNvPr>
            <p:cNvSpPr>
              <a:spLocks noChangeArrowheads="1"/>
            </p:cNvSpPr>
            <p:nvPr/>
          </p:nvSpPr>
          <p:spPr bwMode="auto">
            <a:xfrm>
              <a:off x="915" y="3740"/>
              <a:ext cx="2584"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121" name="Line 47">
              <a:extLst>
                <a:ext uri="{FF2B5EF4-FFF2-40B4-BE49-F238E27FC236}">
                  <a16:creationId xmlns:a16="http://schemas.microsoft.com/office/drawing/2014/main" id="{F9E70628-CB50-8442-A3FC-5239E16AB84A}"/>
                </a:ext>
              </a:extLst>
            </p:cNvPr>
            <p:cNvSpPr>
              <a:spLocks noChangeShapeType="1"/>
            </p:cNvSpPr>
            <p:nvPr/>
          </p:nvSpPr>
          <p:spPr bwMode="auto">
            <a:xfrm>
              <a:off x="915" y="3740"/>
              <a:ext cx="2584"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22" name="Rectangle 48">
              <a:extLst>
                <a:ext uri="{FF2B5EF4-FFF2-40B4-BE49-F238E27FC236}">
                  <a16:creationId xmlns:a16="http://schemas.microsoft.com/office/drawing/2014/main" id="{2C6C09FC-7AC1-C947-9E73-E9FCDDCBD9AA}"/>
                </a:ext>
              </a:extLst>
            </p:cNvPr>
            <p:cNvSpPr>
              <a:spLocks noChangeArrowheads="1"/>
            </p:cNvSpPr>
            <p:nvPr/>
          </p:nvSpPr>
          <p:spPr bwMode="auto">
            <a:xfrm>
              <a:off x="912" y="3747"/>
              <a:ext cx="93" cy="18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grpSp>
    </p:spTree>
    <p:extLst>
      <p:ext uri="{BB962C8B-B14F-4D97-AF65-F5344CB8AC3E}">
        <p14:creationId xmlns:p14="http://schemas.microsoft.com/office/powerpoint/2010/main" val="268226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Causes</a:t>
            </a:r>
          </a:p>
        </p:txBody>
      </p:sp>
      <p:sp>
        <p:nvSpPr>
          <p:cNvPr id="4" name="Content Placeholder 3"/>
          <p:cNvSpPr>
            <a:spLocks noGrp="1"/>
          </p:cNvSpPr>
          <p:nvPr>
            <p:ph idx="1"/>
          </p:nvPr>
        </p:nvSpPr>
        <p:spPr/>
        <p:txBody>
          <a:bodyPr>
            <a:normAutofit/>
          </a:bodyPr>
          <a:lstStyle/>
          <a:p>
            <a:pPr marL="0" indent="0">
              <a:buNone/>
            </a:pPr>
            <a:r>
              <a:rPr lang="en-GB" sz="1800" i="1" dirty="0"/>
              <a:t>Genetic</a:t>
            </a:r>
          </a:p>
          <a:p>
            <a:endParaRPr lang="en-GB" sz="1800" dirty="0"/>
          </a:p>
          <a:p>
            <a:pPr lvl="1"/>
            <a:r>
              <a:rPr lang="en-GB" dirty="0"/>
              <a:t>Klump et al. (2001) estimated 74% of the variance in anorexic behaviours to be attributable to genetic factors, following a twin study in which they found 50% of MZ twins and no DZ twins to be concordant for anorexia</a:t>
            </a:r>
          </a:p>
          <a:p>
            <a:pPr lvl="1"/>
            <a:endParaRPr lang="en-GB" dirty="0"/>
          </a:p>
          <a:p>
            <a:pPr lvl="1"/>
            <a:r>
              <a:rPr lang="en-GB" dirty="0"/>
              <a:t>Keel et al. (2005) found evidence of shared genetic risk for both eating and anxiety disorders in a large-scale twin study involving nearly 700 twins</a:t>
            </a:r>
          </a:p>
          <a:p>
            <a:pPr lvl="1"/>
            <a:endParaRPr lang="en-GB" dirty="0"/>
          </a:p>
          <a:p>
            <a:pPr lvl="1"/>
            <a:r>
              <a:rPr lang="en-GB" dirty="0">
                <a:ea typeface="Times New Roman"/>
                <a:cs typeface="Times New Roman"/>
              </a:rPr>
              <a:t>Monteleone and Maj (2008) – serotonin 5-HT(2A) receptor gene</a:t>
            </a:r>
          </a:p>
          <a:p>
            <a:pPr lvl="1"/>
            <a:endParaRPr lang="en-GB" dirty="0">
              <a:ea typeface="Times New Roman"/>
              <a:cs typeface="Times New Roman"/>
            </a:endParaRPr>
          </a:p>
          <a:p>
            <a:pPr lvl="1"/>
            <a:r>
              <a:rPr lang="en-GB" dirty="0">
                <a:ea typeface="Times New Roman"/>
                <a:cs typeface="Times New Roman"/>
              </a:rPr>
              <a:t>Bachner-Melman et al. (2007) – dopamine receptor genes D2/D3 and DRD4</a:t>
            </a:r>
            <a:endParaRPr lang="en-GB" dirty="0"/>
          </a:p>
        </p:txBody>
      </p:sp>
    </p:spTree>
    <p:extLst>
      <p:ext uri="{BB962C8B-B14F-4D97-AF65-F5344CB8AC3E}">
        <p14:creationId xmlns:p14="http://schemas.microsoft.com/office/powerpoint/2010/main" val="39385402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801</TotalTime>
  <Words>2735</Words>
  <Application>Microsoft Office PowerPoint</Application>
  <PresentationFormat>On-screen Show (4:3)</PresentationFormat>
  <Paragraphs>318</Paragraphs>
  <Slides>34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Courier New</vt:lpstr>
      <vt:lpstr>FranklinGothic-Book</vt:lpstr>
      <vt:lpstr>Times New Roman</vt:lpstr>
      <vt:lpstr>Office Theme</vt:lpstr>
      <vt:lpstr>Eating Disorders</vt:lpstr>
      <vt:lpstr>Issues to Consider…</vt:lpstr>
      <vt:lpstr>DSM – Anorexia Nervosa</vt:lpstr>
      <vt:lpstr>Two Types</vt:lpstr>
      <vt:lpstr>Outcomes</vt:lpstr>
      <vt:lpstr>Some Demographics</vt:lpstr>
      <vt:lpstr>More Demographics</vt:lpstr>
      <vt:lpstr>Comparison with Bulimia</vt:lpstr>
      <vt:lpstr>Causes</vt:lpstr>
      <vt:lpstr>Causes Continued</vt:lpstr>
      <vt:lpstr>Causes Continued</vt:lpstr>
      <vt:lpstr>Causes Continued</vt:lpstr>
      <vt:lpstr>Causes Continued</vt:lpstr>
      <vt:lpstr>Causes Continued</vt:lpstr>
      <vt:lpstr>Case Example</vt:lpstr>
      <vt:lpstr>Desire to ‘Not Grow Up’</vt:lpstr>
      <vt:lpstr>Weight-related Schemata</vt:lpstr>
      <vt:lpstr>Distorted Body Image </vt:lpstr>
      <vt:lpstr>Distorted Body Image Continued</vt:lpstr>
      <vt:lpstr>Psychoanalytic Models</vt:lpstr>
      <vt:lpstr>Psychoanalytic Models Continued</vt:lpstr>
      <vt:lpstr>Confusing Hunger and Emotions</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lpstr>Therapeutic Approaches to Anorexia</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Anorexia nervosa</dc:title>
  <dc:creator>Paul</dc:creator>
  <cp:lastModifiedBy>Heathcock, Clara</cp:lastModifiedBy>
  <cp:revision>108</cp:revision>
  <dcterms:created xsi:type="dcterms:W3CDTF">2011-01-18T13:16:27Z</dcterms:created>
  <dcterms:modified xsi:type="dcterms:W3CDTF">2021-03-15T12:13:57Z</dcterms:modified>
</cp:coreProperties>
</file>