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sldIdLst>
    <p:sldId id="256" r:id="rId2"/>
    <p:sldId id="290" r:id="rId3"/>
    <p:sldId id="300" r:id="rId4"/>
    <p:sldId id="324" r:id="rId5"/>
    <p:sldId id="325" r:id="rId6"/>
    <p:sldId id="327" r:id="rId7"/>
    <p:sldId id="319" r:id="rId8"/>
    <p:sldId id="32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94674" autoAdjust="0"/>
  </p:normalViewPr>
  <p:slideViewPr>
    <p:cSldViewPr>
      <p:cViewPr varScale="1">
        <p:scale>
          <a:sx n="68" d="100"/>
          <a:sy n="68" d="100"/>
        </p:scale>
        <p:origin x="14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C0A28C84-6925-4586-A495-8414EB436DEF}"/>
    <pc:docChg chg="custSel modSld">
      <pc:chgData name="Paul Bennett" userId="33a34068dc46463b" providerId="LiveId" clId="{C0A28C84-6925-4586-A495-8414EB436DEF}" dt="2021-03-03T10:47:49.891" v="27" actId="20577"/>
      <pc:docMkLst>
        <pc:docMk/>
      </pc:docMkLst>
      <pc:sldChg chg="modSp mod">
        <pc:chgData name="Paul Bennett" userId="33a34068dc46463b" providerId="LiveId" clId="{C0A28C84-6925-4586-A495-8414EB436DEF}" dt="2021-03-03T10:46:27.443" v="26" actId="20577"/>
        <pc:sldMkLst>
          <pc:docMk/>
          <pc:sldMk cId="0" sldId="290"/>
        </pc:sldMkLst>
        <pc:spChg chg="mod">
          <ac:chgData name="Paul Bennett" userId="33a34068dc46463b" providerId="LiveId" clId="{C0A28C84-6925-4586-A495-8414EB436DEF}" dt="2021-03-03T10:46:27.443" v="26" actId="20577"/>
          <ac:spMkLst>
            <pc:docMk/>
            <pc:sldMk cId="0" sldId="290"/>
            <ac:spMk id="2" creationId="{EC096CDE-6C03-8A4F-8573-8F7410B319F4}"/>
          </ac:spMkLst>
        </pc:spChg>
        <pc:spChg chg="mod">
          <ac:chgData name="Paul Bennett" userId="33a34068dc46463b" providerId="LiveId" clId="{C0A28C84-6925-4586-A495-8414EB436DEF}" dt="2021-03-03T10:45:27.534" v="11" actId="27636"/>
          <ac:spMkLst>
            <pc:docMk/>
            <pc:sldMk cId="0" sldId="290"/>
            <ac:spMk id="18435" creationId="{D06BC30C-2883-534D-8806-5E5C6F0FA83A}"/>
          </ac:spMkLst>
        </pc:spChg>
      </pc:sldChg>
      <pc:sldChg chg="modSp mod">
        <pc:chgData name="Paul Bennett" userId="33a34068dc46463b" providerId="LiveId" clId="{C0A28C84-6925-4586-A495-8414EB436DEF}" dt="2021-03-03T10:47:49.891" v="27" actId="20577"/>
        <pc:sldMkLst>
          <pc:docMk/>
          <pc:sldMk cId="0" sldId="324"/>
        </pc:sldMkLst>
        <pc:spChg chg="mod">
          <ac:chgData name="Paul Bennett" userId="33a34068dc46463b" providerId="LiveId" clId="{C0A28C84-6925-4586-A495-8414EB436DEF}" dt="2021-03-03T10:47:49.891" v="27" actId="20577"/>
          <ac:spMkLst>
            <pc:docMk/>
            <pc:sldMk cId="0" sldId="324"/>
            <ac:spMk id="3" creationId="{37166EEB-AFB3-2040-84E5-DC6EFAB6492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F05BE30-70B9-AC45-A11A-44C9BB48793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179D99F-F2B0-8B45-B68A-EF5912D3985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AAB008C-00EA-4A42-A565-0CA74A03969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7CEDDB6-E78C-8C4F-95E2-D2093F60AB5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73F12CCA-BFBC-034C-9CE8-F50B228AFC6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D6CE08F1-FF13-9944-91A6-A66B4B7033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152DA71-4A37-7C40-BFFD-DF5DA0681AC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6C10F-F8C1-1146-BF69-29975454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81D75-2918-3240-8014-537CB1B91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EFE9F-CB0A-9845-8D67-A136F32E4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F04E0-07FD-9544-BE29-64606B3FA19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45341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E8AF1-E3E6-B342-9EBE-331700A10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C0354-4849-D946-8B1A-BC74742F2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A434E-962D-2D4C-B48A-712BC7FA0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2BA98-3E00-9A4F-B001-27C5C32CA0E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14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E101F-DC7D-5C41-AF47-F1FF4D265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C34F4-2A54-534F-B4B6-159ED45EA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43DBB-EFF1-3247-8A29-70D12973C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5D86F-AE2E-E248-BD92-6A3C571B629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688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114" y="339869"/>
            <a:ext cx="7886700" cy="13255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837E1-1AAA-1646-8736-F6D85A282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51C04-FC31-4443-B410-387BF234B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F604A-6DCC-4442-AE0D-5D882C26F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46753-D726-4C45-B114-82C311A6F99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71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2F563-E802-CC4D-93D4-235007F2F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EEBAF-7C48-6B40-B997-28D62ABDB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EC329-DD23-6943-98F1-C165A5074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552B1-5AA6-3744-9B48-A333BD845E6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440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8AD6CF-4E4C-C541-8FAF-58B4C732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A05746C-0DDD-0144-BAC8-A81802959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5EA2CB-6254-3B4F-8806-4EDCC7D8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E6343-3B18-C742-8CD4-3D8470219D6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575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B2349E5-2428-2847-B85D-1080117F7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885100-6210-734F-B712-3EB967E5F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F3BB27E-8D6D-4F44-A49A-FA39FF5F5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6D4E-B08C-8142-A31F-ABAB0D51A2D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281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679FCB8-DA09-8147-8311-7B55F7951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74ABFFA-81B5-9B46-AA90-EF4F2FC09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5CE8-A511-F74D-8EB4-CD547AB05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86CDB-E57B-D941-BF35-8869C6AFFDB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747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9AC0C8-E10B-654D-95C4-6C37E4191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63E8A49-FEB6-4F40-AF36-D5B299865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4C5B9E-8295-6C42-B9CA-B6FE7968B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5CA2-D345-0546-8CF7-3BD8C2C695B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903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007C62-D5C9-9D4F-A574-14B153534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0E994D3-3A1E-124B-85B0-20339D6DD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CAB6083-6A5A-0640-92D9-50601CFF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6F028-EDC7-7241-85DD-2117071357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737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C2F19A4-E588-7041-8DDD-AE40CE8CB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13E6B24-7B6E-314A-B3EF-F7136425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D62614-E909-A24F-B40E-203F59010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18B2D-1F53-A544-9E3C-B02E8EE6EE4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2901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4CDBE82-7EC9-8147-A388-45399115C9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EB0B0FE-F177-B849-B874-26DB051A87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F5516-4EAB-394F-94E4-32F4E435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7F448-627C-7644-B332-9ABE55543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F2EE5-7EAB-4240-B89E-AF4236ACEB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48D4BE-DC50-8E46-938A-9E41DEA9F8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1B26B6-BA80-4E1E-9EE0-1D54F650623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3" y="0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7CF069F-3C92-2E43-AC88-F7DC7B80570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412776"/>
            <a:ext cx="7772400" cy="2016224"/>
          </a:xfrm>
        </p:spPr>
        <p:txBody>
          <a:bodyPr/>
          <a:lstStyle/>
          <a:p>
            <a:pPr eaLnBrk="1" hangingPunct="1"/>
            <a:r>
              <a:rPr lang="en-GB" altLang="en-US" dirty="0"/>
              <a:t>Cognitive Models of Schizophrenia – or Hallucinations, Delusions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45D9033-9EC8-5B48-A9CD-75A275327C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Theory of Mind (ToM)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06BC30C-2883-534D-8806-5E5C6F0FA83A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hangingPunct="1">
              <a:buNone/>
              <a:defRPr/>
            </a:pPr>
            <a:r>
              <a:rPr lang="en-GB" altLang="en-US" sz="1800" dirty="0"/>
              <a:t>To understand behaviour, we need to understand:</a:t>
            </a:r>
          </a:p>
          <a:p>
            <a:pPr marL="0" indent="0" eaLnBrk="1" hangingPunct="1">
              <a:buNone/>
              <a:defRPr/>
            </a:pPr>
            <a:endParaRPr lang="en-GB" altLang="en-US" sz="1800" dirty="0"/>
          </a:p>
          <a:p>
            <a:pPr lvl="1" eaLnBrk="1" hangingPunct="1">
              <a:defRPr/>
            </a:pPr>
            <a:r>
              <a:rPr lang="en-GB" altLang="en-US" sz="1800" dirty="0"/>
              <a:t>Our own cognitive processes</a:t>
            </a:r>
          </a:p>
          <a:p>
            <a:pPr lvl="1" eaLnBrk="1" hangingPunct="1">
              <a:defRPr/>
            </a:pPr>
            <a:r>
              <a:rPr lang="en-GB" altLang="en-US" sz="1800" dirty="0"/>
              <a:t>Other people’s beliefs, intentions, expectations, etc.</a:t>
            </a:r>
          </a:p>
          <a:p>
            <a:pPr lvl="1" eaLnBrk="1" hangingPunct="1">
              <a:defRPr/>
            </a:pPr>
            <a:r>
              <a:rPr lang="en-GB" altLang="en-US" sz="1800" dirty="0"/>
              <a:t>That we assume they have a similar ‘mind-set’ to us, which allows appropriate interpretation of their actions</a:t>
            </a:r>
          </a:p>
          <a:p>
            <a:pPr marL="342900" lvl="1" indent="0" eaLnBrk="1" hangingPunct="1">
              <a:buNone/>
              <a:defRPr/>
            </a:pPr>
            <a:endParaRPr lang="en-GB" altLang="en-US" sz="1800" dirty="0"/>
          </a:p>
          <a:p>
            <a:pPr marL="9525" lvl="1" indent="0" eaLnBrk="1" hangingPunct="1">
              <a:buNone/>
              <a:defRPr/>
            </a:pPr>
            <a:r>
              <a:rPr lang="en-GB" altLang="en-US" sz="1800" dirty="0"/>
              <a:t>ToM is essential for social interaction.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096CDE-6C03-8A4F-8573-8F7410B319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800" dirty="0"/>
              <a:t>Frith &amp; Corcoran (1996) schizophrenia as lack of ToM: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Impoverished social interactions and loss of volition</a:t>
            </a:r>
          </a:p>
          <a:p>
            <a:pPr eaLnBrk="1" hangingPunct="1">
              <a:defRPr/>
            </a:pPr>
            <a:r>
              <a:rPr lang="en-GB" sz="1800" dirty="0"/>
              <a:t>Paranoia – inability to ‘read’ intentions of others leads to suspicion about their intentions</a:t>
            </a:r>
          </a:p>
          <a:p>
            <a:pPr eaLnBrk="1" hangingPunct="1">
              <a:defRPr/>
            </a:pPr>
            <a:r>
              <a:rPr lang="en-GB" sz="1800" dirty="0"/>
              <a:t>De-realization – see others as ‘unreal’, with no intentions or beliefs</a:t>
            </a:r>
          </a:p>
          <a:p>
            <a:pPr eaLnBrk="1" hangingPunct="1">
              <a:defRPr/>
            </a:pPr>
            <a:r>
              <a:rPr lang="en-GB" sz="1800" dirty="0"/>
              <a:t>Depersonalization – inability to read our own mind leads to a feeling that we are unreal</a:t>
            </a:r>
          </a:p>
          <a:p>
            <a:pPr eaLnBrk="1" hangingPunct="1">
              <a:defRPr/>
            </a:pPr>
            <a:r>
              <a:rPr lang="en-GB" sz="1800" dirty="0"/>
              <a:t>Capgras delusion – no sense of emotion or belonging to loved one; belief loved one has been replaced by automaton</a:t>
            </a:r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A170D07-D55C-BF45-BB87-D3D625AADC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Theory of Mind (ToM), Continued</a:t>
            </a:r>
            <a:endParaRPr lang="en-US" altLang="en-US" sz="3300" dirty="0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7DCF22D8-84A4-C047-860F-C26634DBD82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altLang="en-US" dirty="0"/>
              <a:t>Marjoram et al. (2005):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GB" altLang="en-US" dirty="0"/>
              <a:t>Single-image cartoons – ‘theory of mind’ versus slapstick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GB" altLang="en-US" dirty="0"/>
              <a:t>People with diagnosis of schizophrenia showed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Less understanding of both types of jokes than comparison group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altLang="en-US" dirty="0"/>
              <a:t>Less understanding of theory of mind than the slapstick cartoons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altLang="en-US" dirty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altLang="en-US" dirty="0"/>
              <a:t>Craig et al. (2004), assessed: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GB" altLang="en-US" dirty="0"/>
              <a:t>Ability to infer intentions based on hints within a short written passage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GB" altLang="en-US" dirty="0"/>
              <a:t>Ability to detect ‘cognitive emotions’, such as being embarrassed, from photographs of faces showing only the eye region</a:t>
            </a:r>
          </a:p>
          <a:p>
            <a:pPr marL="342900" lvl="1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GB" altLang="en-US" dirty="0"/>
          </a:p>
          <a:p>
            <a:pPr marL="9525" lvl="1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GB" altLang="en-US" dirty="0"/>
              <a:t>People with a diagnosis of schizophrenia performed less well in both tasks.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D19250-C44C-0D42-8BED-2BA334D04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692150"/>
            <a:ext cx="3886200" cy="5484813"/>
          </a:xfrm>
        </p:spPr>
        <p:txBody>
          <a:bodyPr rtlCol="0">
            <a:normAutofit lnSpcReduction="10000"/>
          </a:bodyPr>
          <a:lstStyle/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Brüne et al. (2011):</a:t>
            </a:r>
          </a:p>
          <a:p>
            <a:pPr eaLnBrk="1" hangingPunct="1">
              <a:defRPr/>
            </a:pPr>
            <a:r>
              <a:rPr lang="en-GB" dirty="0"/>
              <a:t>Scans (fMRI) of people with a diagnosis of schizophrenia and ‘healthy controls’ while they were engaging in a task thought to trigger a ‘theory of mind network’</a:t>
            </a:r>
          </a:p>
          <a:p>
            <a:pPr eaLnBrk="1" hangingPunct="1">
              <a:defRPr/>
            </a:pPr>
            <a:r>
              <a:rPr lang="en-GB" dirty="0"/>
              <a:t>Measured activity within prefrontal cortex and the cingulate cortex – involved in distinguishing self from other, error monitoring and prediction, and in ‘decoupling’ hypothetical states from reality</a:t>
            </a:r>
          </a:p>
          <a:p>
            <a:pPr eaLnBrk="1" hangingPunct="1">
              <a:defRPr/>
            </a:pPr>
            <a:r>
              <a:rPr lang="en-GB" dirty="0"/>
              <a:t>Levels of activation lower in people diagnosed with schizophrenia than control participants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943882F6-5E13-5447-8AA7-DB378C08D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Hallucinations as Failure of Attention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66EEB-AFB3-2040-84E5-DC6EFAB6492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800" i="1" dirty="0"/>
              <a:t>Helmsley (1996), s</a:t>
            </a:r>
            <a:r>
              <a:rPr lang="en-GB" altLang="en-US" sz="1800" i="1" dirty="0"/>
              <a:t>ensory overload:</a:t>
            </a:r>
          </a:p>
          <a:p>
            <a:pPr marL="0" indent="0" eaLnBrk="1" hangingPunct="1">
              <a:buNone/>
              <a:defRPr/>
            </a:pPr>
            <a:endParaRPr lang="en-GB" sz="1800" dirty="0"/>
          </a:p>
          <a:p>
            <a:pPr eaLnBrk="1" hangingPunct="1">
              <a:defRPr/>
            </a:pPr>
            <a:r>
              <a:rPr lang="en-GB" sz="1800" dirty="0"/>
              <a:t>An impairment of the rapid and automatic assessment of sensory input</a:t>
            </a:r>
          </a:p>
          <a:p>
            <a:pPr eaLnBrk="1" hangingPunct="1">
              <a:defRPr/>
            </a:pPr>
            <a:r>
              <a:rPr lang="en-GB" sz="1800" dirty="0"/>
              <a:t>A breakdown in relationship between stored memories and current sensory input ‘regularities’</a:t>
            </a:r>
          </a:p>
          <a:p>
            <a:pPr eaLnBrk="1" hangingPunct="1">
              <a:defRPr/>
            </a:pPr>
            <a:r>
              <a:rPr lang="en-GB" sz="1800" dirty="0"/>
              <a:t>Stored information results in a cognitive framework that determines our expectations or interpretations of a situation. This regulates our reactions in similar but novel situations.</a:t>
            </a:r>
          </a:p>
        </p:txBody>
      </p:sp>
      <p:sp>
        <p:nvSpPr>
          <p:cNvPr id="6148" name="Content Placeholder 3">
            <a:extLst>
              <a:ext uri="{FF2B5EF4-FFF2-40B4-BE49-F238E27FC236}">
                <a16:creationId xmlns:a16="http://schemas.microsoft.com/office/drawing/2014/main" id="{F0906DE8-83FA-FC49-8E21-B796D4E6338D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GB" altLang="en-US" dirty="0"/>
          </a:p>
          <a:p>
            <a:pPr marL="0" indent="0" eaLnBrk="1" hangingPunct="1">
              <a:buNone/>
            </a:pPr>
            <a:endParaRPr lang="en-GB" altLang="en-US" dirty="0"/>
          </a:p>
          <a:p>
            <a:pPr eaLnBrk="1" hangingPunct="1"/>
            <a:r>
              <a:rPr lang="en-GB" altLang="en-US" sz="1800" dirty="0"/>
              <a:t>Hallucinations result from failure to filter out redundant information and giving all stimuli equal weight</a:t>
            </a:r>
          </a:p>
          <a:p>
            <a:pPr eaLnBrk="1" hangingPunct="1"/>
            <a:r>
              <a:rPr lang="en-GB" altLang="en-US" sz="1800" dirty="0"/>
              <a:t>One’s own thoughts cannot be distinguished from external stimuli – perceived as an external voice speaking to you</a:t>
            </a:r>
          </a:p>
          <a:p>
            <a:pPr eaLnBrk="1" hangingPunct="1"/>
            <a:r>
              <a:rPr lang="en-GB" altLang="en-US" sz="1800" dirty="0"/>
              <a:t>Delusions occur when try to impose meaning on a barrage of confusing internal and external stimuli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D4017E5D-1C7D-0341-B92D-0AC74B8A90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300" dirty="0"/>
              <a:t>Hallucinations as Failure of Attention,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606E5-1E0E-A247-BCB7-21F3A77C5B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Hoffman et al. (1999), three groups: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History of hallucinations</a:t>
            </a:r>
          </a:p>
          <a:p>
            <a:pPr>
              <a:defRPr/>
            </a:pPr>
            <a:r>
              <a:rPr lang="en-GB" dirty="0"/>
              <a:t>Diagnosis of schizophrenia – no history of hallucinations</a:t>
            </a:r>
          </a:p>
          <a:p>
            <a:pPr>
              <a:defRPr/>
            </a:pPr>
            <a:r>
              <a:rPr lang="en-GB" dirty="0"/>
              <a:t>‘Typical’ controls: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Masked speech tracking task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Non-verbal tracking task</a:t>
            </a:r>
          </a:p>
          <a:p>
            <a:pPr>
              <a:defRPr/>
            </a:pPr>
            <a:r>
              <a:rPr lang="en-GB" dirty="0"/>
              <a:t>People with history of hallucinations performed less well on speech tracking task </a:t>
            </a:r>
          </a:p>
          <a:p>
            <a:pPr>
              <a:defRPr/>
            </a:pPr>
            <a:r>
              <a:rPr lang="en-GB" dirty="0"/>
              <a:t>Not impaired on non-verbal tracking task</a:t>
            </a:r>
          </a:p>
          <a:p>
            <a:pPr>
              <a:defRPr/>
            </a:pPr>
            <a:r>
              <a:rPr lang="en-GB" dirty="0"/>
              <a:t>Hallucinated voices in schizophrenia arise from disrupted speech perception and verbal working memory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9F2C32-D510-0042-A157-71427CDF3D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McGuire et al. (1996), PET scans of same three groups: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Talk to self ‘in their head’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No differences in brain activity</a:t>
            </a:r>
          </a:p>
          <a:p>
            <a:pPr>
              <a:defRPr/>
            </a:pPr>
            <a:r>
              <a:rPr lang="en-GB" dirty="0"/>
              <a:t>Imagine someone else talking in their head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People who experienced hallucinations – lower activation in temporal gyrus and rostral supplementary motor area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Area implicated in the monitoring of inner speech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Neurological substrate of failure to identify the source of verbal information and for hallucinations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3D6B0CEE-81B9-8B47-8F5E-1B1B9F4053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300" dirty="0"/>
              <a:t>Trauma Model of Hallucinations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5B2B4-D1F4-3645-818D-D4FD5DDD592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Romme and Escher (2000):</a:t>
            </a:r>
          </a:p>
          <a:p>
            <a:pPr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Normal response to traumatic events, particularly bereavement and sexual or physical assault</a:t>
            </a:r>
          </a:p>
          <a:p>
            <a:pPr lvl="1">
              <a:defRPr/>
            </a:pPr>
            <a:r>
              <a:rPr lang="en-GB" dirty="0"/>
              <a:t>Form of dissociation similar to that involved in the processing of traumatic memories </a:t>
            </a:r>
          </a:p>
          <a:p>
            <a:pPr lvl="1">
              <a:defRPr/>
            </a:pPr>
            <a:r>
              <a:rPr lang="en-GB" dirty="0"/>
              <a:t>Goal of therapy should be to help people develop strategies to understand the meaning of the voices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3CA7E9-657A-BC4A-919F-70ECE9AD30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Luhrmann et al. (2019):</a:t>
            </a:r>
          </a:p>
          <a:p>
            <a:pPr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‘Trauma sometimes plays a major role in hallucinations, sometimes a minor role, and sometimes no role at all’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Hearing Voices support groups throughout world:</a:t>
            </a:r>
          </a:p>
          <a:p>
            <a:pPr>
              <a:defRPr/>
            </a:pPr>
            <a:r>
              <a:rPr lang="en-GB" dirty="0"/>
              <a:t>Raise awareness of voice-hearing, visions, tactile sensations and other sensory experiences</a:t>
            </a:r>
          </a:p>
          <a:p>
            <a:pPr>
              <a:defRPr/>
            </a:pPr>
            <a:r>
              <a:rPr lang="en-GB" dirty="0"/>
              <a:t>Give people who have these experiences an opportunity to talk freely about this together</a:t>
            </a:r>
          </a:p>
          <a:p>
            <a:pPr>
              <a:defRPr/>
            </a:pPr>
            <a:r>
              <a:rPr lang="en-GB" dirty="0"/>
              <a:t>Support anyone with these experiences seeking to understand, learn and grow from them</a:t>
            </a:r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099CC44-B6CA-AB40-8E41-D5E21A825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Cognitive Model of Delusions</a:t>
            </a:r>
            <a:endParaRPr lang="en-US" altLang="en-US" sz="3300" i="1" dirty="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9BDB98B3-7F75-A242-AED2-B2264AA908E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Actual vs. ideal self</a:t>
            </a:r>
          </a:p>
          <a:p>
            <a:pPr marL="0" indent="0" eaLnBrk="1" hangingPunct="1">
              <a:buNone/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Bentall et al. (2001):</a:t>
            </a:r>
          </a:p>
          <a:p>
            <a:pPr eaLnBrk="1" hangingPunct="1">
              <a:defRPr/>
            </a:pPr>
            <a:endParaRPr lang="en-GB" altLang="en-US" dirty="0"/>
          </a:p>
          <a:p>
            <a:pPr lvl="1" eaLnBrk="1" hangingPunct="1">
              <a:defRPr/>
            </a:pPr>
            <a:r>
              <a:rPr lang="en-GB" altLang="en-US" dirty="0"/>
              <a:t>Delusions at the extreme end of a continuum of types of thought that runs from ‘ordinary thoughts’ to those that are bizarre and impossible…</a:t>
            </a:r>
          </a:p>
          <a:p>
            <a:pPr lvl="1" eaLnBrk="1" hangingPunct="1">
              <a:defRPr/>
            </a:pPr>
            <a:r>
              <a:rPr lang="en-GB" altLang="en-US" dirty="0"/>
              <a:t>But </a:t>
            </a:r>
            <a:r>
              <a:rPr lang="en-GB" altLang="en-US" i="1" dirty="0"/>
              <a:t>all of which</a:t>
            </a:r>
            <a:r>
              <a:rPr lang="en-GB" altLang="en-US" dirty="0"/>
              <a:t> are the end product of similar cognitive processes</a:t>
            </a:r>
            <a:endParaRPr lang="en-US" altLang="en-US" dirty="0"/>
          </a:p>
        </p:txBody>
      </p:sp>
      <p:sp>
        <p:nvSpPr>
          <p:cNvPr id="9220" name="Content Placeholder 1">
            <a:extLst>
              <a:ext uri="{FF2B5EF4-FFF2-40B4-BE49-F238E27FC236}">
                <a16:creationId xmlns:a16="http://schemas.microsoft.com/office/drawing/2014/main" id="{3E85D983-89B0-0F4B-896F-7247E1D33A5C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r>
              <a:rPr lang="en-GB" altLang="en-US" dirty="0"/>
              <a:t>Poor self-image and significant discrepancies between actual and ideal self</a:t>
            </a:r>
          </a:p>
          <a:p>
            <a:r>
              <a:rPr lang="en-GB" altLang="en-US" dirty="0"/>
              <a:t>When discrepancies between actual and ideal self are activated, individual tries to minimize this discrepancy by shifting attribution on to others, as a form of psychological defence – ‘I think I am OK, even though others don’t’</a:t>
            </a:r>
          </a:p>
          <a:p>
            <a:r>
              <a:rPr lang="en-GB" altLang="en-US" dirty="0"/>
              <a:t>Less distressing for the individual to think that others think poorly of them than to accept own feelings of inadequacy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C39AE0F-D554-294C-9CAE-B506C5E588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300" dirty="0"/>
              <a:t>Cognitive Model of Delusions,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4AAC9-25F0-8B49-BA3A-4A1599FEE7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Murphy et al. (2018):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Meta-analysis of 27 relevant studies: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People with persecutory delusions had greater external attribution bias than those in typical populations and people with psychosis not experiencing delusions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n-GB" dirty="0"/>
              <a:t>Paranoia severity was correlated with the degree of externalizing attribution bias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24B66-DEC8-D24E-B1E8-A88CE61E19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Humphreys and Barrowclough (2006):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No evidence of this process specific to people with paranoid delusions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Meehl et al. (2014):</a:t>
            </a:r>
          </a:p>
          <a:p>
            <a:pPr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People with persecutory delusions showed ‘self-blaming’ attribution style and more likely to attribute negative events to themselves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944</Words>
  <Application>Microsoft Office PowerPoint</Application>
  <PresentationFormat>On-screen Show (4:3)</PresentationFormat>
  <Paragraphs>106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Times New Roman</vt:lpstr>
      <vt:lpstr>Office Theme</vt:lpstr>
      <vt:lpstr>Cognitive Models of Schizophrenia – or Hallucinations, Delusions</vt:lpstr>
      <vt:lpstr>Theory of Mind (ToM)</vt:lpstr>
      <vt:lpstr>Theory of Mind (ToM), Continued</vt:lpstr>
      <vt:lpstr>Hallucinations as Failure of Attention</vt:lpstr>
      <vt:lpstr>Hallucinations as Failure of Attention, Continued</vt:lpstr>
      <vt:lpstr>Trauma Model of Hallucinations</vt:lpstr>
      <vt:lpstr>Cognitive Model of Delusions</vt:lpstr>
      <vt:lpstr>Cognitive Model of Delusions, Continued</vt:lpstr>
    </vt:vector>
  </TitlesOfParts>
  <Company>Psychology Dept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Processing &amp; Scizophrenia</dc:title>
  <dc:creator>Roger Wood</dc:creator>
  <cp:lastModifiedBy>Heathcock, Clara</cp:lastModifiedBy>
  <cp:revision>45</cp:revision>
  <dcterms:created xsi:type="dcterms:W3CDTF">2001-12-10T17:04:41Z</dcterms:created>
  <dcterms:modified xsi:type="dcterms:W3CDTF">2021-03-11T16:24:05Z</dcterms:modified>
</cp:coreProperties>
</file>