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66" r:id="rId3"/>
    <p:sldId id="268" r:id="rId4"/>
    <p:sldId id="269" r:id="rId5"/>
    <p:sldId id="270" r:id="rId6"/>
    <p:sldId id="271" r:id="rId7"/>
    <p:sldId id="275" r:id="rId8"/>
    <p:sldId id="276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57C1E-B93D-754B-B621-00935E1E8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8FB2B-68EA-BF42-8E6C-3D9565B2A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8CB6D-9A1D-AB46-A3A7-0BDC142A3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34433-667B-1047-810F-6900E484AEF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19928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01E06-60B2-9D42-AE59-0C7F89662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C4B1A-F716-9D44-A245-6BAA3D4A1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96052-E3DF-444D-8D2A-E308D54D0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74F6C-1960-D545-B136-91429611DCB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07806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91C58-96CF-7A4D-A35F-ED37DA50A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6253B-802E-A74C-98A2-DE1B49AB8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C45C1-5D91-D741-9DA2-693C22715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2A42A-01ED-9A4F-9936-8218FED1B93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9241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E8FF9-F56A-144F-A7E3-28C024E65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A458C-1610-EA4E-84F0-6F2D2B5DC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6E227D-4698-D841-910C-255A013F6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DF5E0-E450-1B4E-8E5B-C0CCE0AA68C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94306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2EA48-D99A-FA4D-8C58-198DCC7B4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8F58B-5590-CE45-8FCE-E50729A75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ED86A-FE8A-6C42-9157-7F874E4D1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B3F7B-80FA-F044-8E9A-4903BAA8013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15418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92DBA79-8648-3F49-B7A5-FDB6D671E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F26189D-E5E9-0046-BA91-72FA3850C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3F30CDF-F013-484F-9B52-4815E8147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0BA55-6484-F542-8E3C-6A150DE7397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2734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D5E4A42-6C02-394E-A8A6-292FED87A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E4026B0-65DA-DB40-B935-A6A6E8F80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D24354-1343-A041-A895-B6E41DADD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B6B6B-0A76-234C-A3A2-68F36FEBD29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57932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091ABE8-D392-5048-8B6F-FF8CDE736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9EDD8F-8FB6-9846-9CC4-90DB40AE3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A8FA0B3-3D58-8A4A-A4C7-4579969E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72A52-0A66-DB40-BE0D-30AE8CF60E7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8563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F495DE5-10E6-7F49-B8EC-69208BB64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56FC75A-8B07-0E4A-A0E8-F8A941953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6A5712A-C555-CA47-B787-91419DFDD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6615D-C6EC-6849-88FA-5475833A24C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51748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9760D5-626C-8E41-9018-ADA5AF461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9B533B7-0845-7241-AAA9-9F84CD7D0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790DA38-39D4-9F48-B02F-B8E202BD2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1325F-9958-3043-A616-1CD1FB11072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128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EF7D3CD-EE23-C44D-94F9-1DB5E6830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484251B-5289-0D44-A888-113CEA4E9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50A8555-40E2-814B-9D1D-72054D303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8597C-5522-1645-B5BF-15B2254BA5C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8814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B1F7259-EC64-5E42-8808-B76E141A33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A2D4BB1-ADA9-634D-AC48-175B143C65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65E994-7E4E-5A4A-A4DB-2C920748FB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B89AD-F8B3-1642-970C-0FE0A1FEA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9EC50-86AF-F749-AF71-65DA4B08D5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8FCA6C-8063-9749-A504-B9C054BB016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1CB109-9A86-4B12-BCC6-F4E4AC321AE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417" y="0"/>
            <a:ext cx="1447583" cy="14405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2CC9542F-22EC-FE40-8CB7-D9687A66ED7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Treating Schizophrenia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EF39FA6-6BF1-FC49-900D-5985C49664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Medication 1</a:t>
            </a:r>
            <a:endParaRPr lang="en-US" altLang="en-US" sz="3300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D872A51D-7A50-4C4D-B190-15B80F57E9C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GB" altLang="en-US" sz="1800" dirty="0"/>
              <a:t>Phenothiazines, neuroleptics or major tranquillizers: work by blocking the dopamine receptors in the postsynaptic receptor sites</a:t>
            </a:r>
            <a:r>
              <a:rPr lang="en-US" altLang="en-US" sz="1800" dirty="0"/>
              <a:t> </a:t>
            </a:r>
          </a:p>
          <a:p>
            <a:pPr eaLnBrk="1" hangingPunct="1"/>
            <a:endParaRPr lang="en-GB" altLang="en-US" sz="1800" dirty="0"/>
          </a:p>
          <a:p>
            <a:pPr eaLnBrk="1" hangingPunct="1"/>
            <a:r>
              <a:rPr lang="en-GB" altLang="en-US" sz="1800" dirty="0"/>
              <a:t>Includes: chlorpromazine, flupenthixol, haloperidol, thioridazine</a:t>
            </a:r>
            <a:endParaRPr lang="en-US" altLang="en-US" sz="1800" dirty="0"/>
          </a:p>
          <a:p>
            <a:pPr eaLnBrk="1" hangingPunct="1"/>
            <a:endParaRPr lang="en-GB" altLang="en-US" sz="1800" dirty="0"/>
          </a:p>
          <a:p>
            <a:pPr eaLnBrk="1" hangingPunct="1"/>
            <a:r>
              <a:rPr lang="en-GB" altLang="en-US" sz="1800" dirty="0"/>
              <a:t>Side-effects: dryness of mouth and throat, drowsiness, visual disturbances, weight gain or loss, skin sensitivity to sunlight, constipation and depression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8193BC-D38D-1F4E-9F48-7804375D89C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800" i="1" dirty="0"/>
              <a:t>Extrapyramidal symptoms</a:t>
            </a:r>
          </a:p>
          <a:p>
            <a:pPr eaLnBrk="1" hangingPunct="1">
              <a:defRPr/>
            </a:pPr>
            <a:endParaRPr lang="en-GB" sz="1800" dirty="0"/>
          </a:p>
          <a:p>
            <a:pPr eaLnBrk="1" hangingPunct="1">
              <a:defRPr/>
            </a:pPr>
            <a:r>
              <a:rPr lang="en-GB" sz="1800" dirty="0"/>
              <a:t>Parkinsonism: stiffness in the arms and legs, facial expressions that are flat and dull, tremors (particularly in the hands)</a:t>
            </a:r>
          </a:p>
          <a:p>
            <a:pPr eaLnBrk="1" hangingPunct="1">
              <a:defRPr/>
            </a:pPr>
            <a:endParaRPr lang="en-GB" sz="1800" dirty="0"/>
          </a:p>
          <a:p>
            <a:pPr eaLnBrk="1" hangingPunct="1">
              <a:defRPr/>
            </a:pPr>
            <a:r>
              <a:rPr lang="en-GB" sz="1800" dirty="0"/>
              <a:t>Tardive dyskinesia: involuntary writhing or tic-like movements of the face or whole body</a:t>
            </a:r>
          </a:p>
          <a:p>
            <a:pPr eaLnBrk="1" hangingPunct="1">
              <a:defRPr/>
            </a:pPr>
            <a:endParaRPr lang="en-GB" sz="1800" dirty="0"/>
          </a:p>
          <a:p>
            <a:pPr eaLnBrk="1" hangingPunct="1">
              <a:defRPr/>
            </a:pPr>
            <a:r>
              <a:rPr lang="en-GB" sz="1800" dirty="0"/>
              <a:t>Facial movements including involuntary chewing, sucking and writhing of the tongue in and out of the mouth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DA96B9CD-8BF7-4145-9AEF-0C482F8BB8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Medication 2</a:t>
            </a:r>
            <a:endParaRPr lang="en-US" altLang="en-US" sz="3300" dirty="0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FFD0649-846D-6442-9331-F3FAC300B006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GB" altLang="en-US" sz="1800" dirty="0"/>
              <a:t>Work on NMDA levels – mediate the influence of psychoactive drugs such as PCP and ketamine</a:t>
            </a:r>
            <a:endParaRPr lang="en-US" altLang="en-US" sz="1800" dirty="0"/>
          </a:p>
          <a:p>
            <a:pPr eaLnBrk="1" hangingPunct="1"/>
            <a:endParaRPr lang="en-GB" altLang="en-US" sz="1800" dirty="0"/>
          </a:p>
          <a:p>
            <a:pPr eaLnBrk="1" hangingPunct="1"/>
            <a:r>
              <a:rPr lang="en-GB" altLang="en-US" sz="1800" dirty="0"/>
              <a:t>Blocked by drugs such as clozapine and risperidone</a:t>
            </a:r>
          </a:p>
          <a:p>
            <a:pPr eaLnBrk="1" hangingPunct="1"/>
            <a:endParaRPr lang="en-GB" altLang="en-US" sz="1800" dirty="0"/>
          </a:p>
          <a:p>
            <a:pPr eaLnBrk="1" hangingPunct="1"/>
            <a:r>
              <a:rPr lang="en-GB" altLang="en-US" sz="1800" dirty="0"/>
              <a:t>1–2% of those who take the drug will develop agranulocytosis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FD1934-4F82-3146-A040-7508D154EE4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Autofit/>
          </a:bodyPr>
          <a:lstStyle/>
          <a:p>
            <a:pPr eaLnBrk="1" hangingPunct="1">
              <a:defRPr/>
            </a:pPr>
            <a:r>
              <a:rPr lang="en-GB" sz="1800" dirty="0"/>
              <a:t>Success rates with: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sz="1800" dirty="0"/>
              <a:t>Phenothiazines, 65% typical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sz="1800" dirty="0" err="1"/>
              <a:t>Atypicals</a:t>
            </a:r>
            <a:r>
              <a:rPr lang="en-GB" sz="1800" dirty="0"/>
              <a:t>, 85% (Awad and Vorungati 1999)</a:t>
            </a:r>
          </a:p>
          <a:p>
            <a:pPr marL="0" indent="0" eaLnBrk="1" hangingPunct="1">
              <a:buNone/>
              <a:defRPr/>
            </a:pPr>
            <a:endParaRPr lang="en-GB" sz="1800" dirty="0"/>
          </a:p>
          <a:p>
            <a:pPr eaLnBrk="1" hangingPunct="1">
              <a:defRPr/>
            </a:pPr>
            <a:r>
              <a:rPr lang="en-GB" sz="1800" dirty="0"/>
              <a:t>Neuroleptics work best with positive symptoms, atypicals with positive and negative symptoms.</a:t>
            </a:r>
            <a:br>
              <a:rPr lang="en-GB" sz="1800" dirty="0"/>
            </a:br>
            <a:endParaRPr lang="en-GB" sz="1800" dirty="0"/>
          </a:p>
          <a:p>
            <a:pPr marL="0" indent="0" eaLnBrk="1" hangingPunct="1">
              <a:buNone/>
              <a:defRPr/>
            </a:pPr>
            <a:r>
              <a:rPr lang="en-GB" sz="1800" i="1" dirty="0"/>
              <a:t>But…</a:t>
            </a:r>
            <a:br>
              <a:rPr lang="en-GB" sz="1800" i="1" dirty="0"/>
            </a:br>
            <a:endParaRPr lang="en-GB" sz="1800" i="1" dirty="0"/>
          </a:p>
          <a:p>
            <a:pPr eaLnBrk="1" hangingPunct="1">
              <a:defRPr/>
            </a:pPr>
            <a:r>
              <a:rPr lang="en-GB" sz="1800" dirty="0"/>
              <a:t>Relapse rates of 40% in the first year following treatment initiation and 15% in successive years are typical (Sarti and Cournos 1990)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5DE772B-4FFE-0D42-871D-F3935EB159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Medication 3</a:t>
            </a:r>
            <a:endParaRPr lang="en-US" altLang="en-US" sz="3300" dirty="0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F92F957B-CD47-144E-A620-9696EAF369B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en-US" dirty="0"/>
              <a:t>Donohue et al. (2001):</a:t>
            </a:r>
          </a:p>
          <a:p>
            <a:pPr eaLnBrk="1" hangingPunct="1">
              <a:defRPr/>
            </a:pPr>
            <a:endParaRPr lang="en-US" altLang="en-US" dirty="0"/>
          </a:p>
          <a:p>
            <a:pPr lvl="1" eaLnBrk="1" hangingPunct="1">
              <a:defRPr/>
            </a:pPr>
            <a:r>
              <a:rPr lang="en-GB" altLang="en-US" dirty="0"/>
              <a:t>Adherence as low as 25% among people living in the community</a:t>
            </a:r>
          </a:p>
          <a:p>
            <a:pPr lvl="1" eaLnBrk="1" hangingPunct="1">
              <a:defRPr/>
            </a:pPr>
            <a:r>
              <a:rPr lang="en-GB" altLang="en-US" dirty="0"/>
              <a:t>Related to:</a:t>
            </a:r>
          </a:p>
          <a:p>
            <a:pPr lvl="2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Attitudes towards medication</a:t>
            </a:r>
          </a:p>
          <a:p>
            <a:pPr lvl="2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Expectations of drug effectiveness</a:t>
            </a:r>
          </a:p>
          <a:p>
            <a:pPr lvl="2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Available social support</a:t>
            </a:r>
          </a:p>
          <a:p>
            <a:pPr lvl="2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Quality of the therapeutic alliance</a:t>
            </a:r>
          </a:p>
          <a:p>
            <a:pPr marL="9525" lvl="2" indent="0" eaLnBrk="1" hangingPunct="1">
              <a:buNone/>
              <a:defRPr/>
            </a:pPr>
            <a:endParaRPr lang="en-GB" altLang="en-US" dirty="0"/>
          </a:p>
          <a:p>
            <a:pPr marL="9525" lvl="2" indent="0" eaLnBrk="1" hangingPunct="1">
              <a:buNone/>
              <a:defRPr/>
            </a:pPr>
            <a:r>
              <a:rPr lang="en-GB" altLang="en-US" dirty="0"/>
              <a:t>Poor memory may contribute to accidental adherence.</a:t>
            </a:r>
            <a:endParaRPr lang="en-US" alt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F8DFB9-B530-F246-AB8A-BD3DC64898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Moran and Priebe (2016): </a:t>
            </a:r>
          </a:p>
          <a:p>
            <a:pPr eaLnBrk="1" hangingPunct="1">
              <a:defRPr/>
            </a:pPr>
            <a:endParaRPr lang="en-GB" dirty="0"/>
          </a:p>
          <a:p>
            <a:pPr lvl="1" eaLnBrk="1" hangingPunct="1">
              <a:defRPr/>
            </a:pPr>
            <a:r>
              <a:rPr lang="en-GB" dirty="0"/>
              <a:t>Financial incentives increase adherence from 68 to 88%</a:t>
            </a:r>
          </a:p>
          <a:p>
            <a:pPr lvl="1" eaLnBrk="1" hangingPunct="1">
              <a:defRPr/>
            </a:pPr>
            <a:endParaRPr lang="en-GB" dirty="0"/>
          </a:p>
          <a:p>
            <a:pPr marL="9525" lvl="1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Kemp et al. (1998):</a:t>
            </a:r>
          </a:p>
          <a:p>
            <a:pPr marL="342900" lvl="1" indent="0" eaLnBrk="1" hangingPunct="1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lvl="1" eaLnBrk="1" hangingPunct="1">
              <a:defRPr/>
            </a:pPr>
            <a:r>
              <a:rPr lang="en-GB" dirty="0"/>
              <a:t>Compared motivational interview vs. routine care following relapse</a:t>
            </a:r>
          </a:p>
          <a:p>
            <a:pPr lvl="1" eaLnBrk="1" hangingPunct="1">
              <a:defRPr/>
            </a:pPr>
            <a:endParaRPr lang="en-GB" dirty="0"/>
          </a:p>
          <a:p>
            <a:pPr lvl="1" eaLnBrk="1" hangingPunct="1">
              <a:defRPr/>
            </a:pPr>
            <a:r>
              <a:rPr lang="en-GB" dirty="0"/>
              <a:t>Higher levels of adherence to drug regimen and lower readmission rates over an 18-month period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A0032153-55FE-5642-9C98-15CFBA89E5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Psychological Interventions</a:t>
            </a:r>
            <a:endParaRPr lang="en-US" altLang="en-US" sz="3300" dirty="0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B0C7FECA-CF73-6F44-95AD-3F5B781994C2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marL="0" indent="0" eaLnBrk="1" hangingPunct="1">
              <a:buNone/>
              <a:defRPr/>
            </a:pPr>
            <a:r>
              <a:rPr lang="en-GB" altLang="en-US" dirty="0"/>
              <a:t>Sullivan (1931):</a:t>
            </a:r>
          </a:p>
          <a:p>
            <a:pPr eaLnBrk="1" hangingPunct="1">
              <a:defRPr/>
            </a:pPr>
            <a:endParaRPr lang="en-GB" altLang="en-US" dirty="0"/>
          </a:p>
          <a:p>
            <a:pPr lvl="1" eaLnBrk="1" hangingPunct="1">
              <a:defRPr/>
            </a:pPr>
            <a:r>
              <a:rPr lang="en-GB" altLang="en-US" dirty="0"/>
              <a:t>Schizophrenia as result of problems in personal and social relationships – ‘personality warps’ lasting residue of earlier unsatisfactory personal experiences</a:t>
            </a:r>
            <a:r>
              <a:rPr lang="en-US" altLang="en-US" dirty="0"/>
              <a:t> </a:t>
            </a:r>
          </a:p>
          <a:p>
            <a:pPr lvl="1" eaLnBrk="1" hangingPunct="1">
              <a:defRPr/>
            </a:pPr>
            <a:endParaRPr lang="en-US" altLang="en-US" dirty="0"/>
          </a:p>
          <a:p>
            <a:pPr lvl="1" eaLnBrk="1" hangingPunct="1">
              <a:defRPr/>
            </a:pPr>
            <a:r>
              <a:rPr lang="en-GB" altLang="en-US" dirty="0"/>
              <a:t>Examination of life history and historical roots, and current ramifications of maladaptive interpersonal patterns, evident in relationship with their doctor and in daily life – often involves distrust and ambivalence in relationships</a:t>
            </a:r>
          </a:p>
          <a:p>
            <a:pPr lvl="1" eaLnBrk="1" hangingPunct="1">
              <a:defRPr/>
            </a:pPr>
            <a:endParaRPr lang="en-GB" altLang="en-US" dirty="0"/>
          </a:p>
          <a:p>
            <a:pPr lvl="1" eaLnBrk="1" hangingPunct="1">
              <a:defRPr/>
            </a:pPr>
            <a:r>
              <a:rPr lang="en-GB" altLang="en-US" dirty="0"/>
              <a:t>Resolution of this conflict through the psychotherapeutic process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AC678DB2-D3F6-E343-ABF9-4F952BB46B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Reducing High NEE</a:t>
            </a:r>
            <a:endParaRPr lang="en-US" altLang="en-US" sz="3300" dirty="0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2A83188A-D30F-734A-81DF-55D2CAAD9A06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dirty="0"/>
              <a:t>Leff and Vaughn (1985), &gt;35 hours contact with family:</a:t>
            </a:r>
          </a:p>
          <a:p>
            <a:pPr eaLnBrk="1" hangingPunct="1">
              <a:defRPr/>
            </a:pPr>
            <a:endParaRPr lang="en-GB" altLang="en-US" dirty="0"/>
          </a:p>
          <a:p>
            <a:pPr lvl="1" eaLnBrk="1" hangingPunct="1">
              <a:defRPr/>
            </a:pPr>
            <a:r>
              <a:rPr lang="en-GB" altLang="en-US" dirty="0"/>
              <a:t>Family intervention – reducing NEE within the household, family support and opportunity for family therapy:</a:t>
            </a:r>
            <a:endParaRPr lang="en-US" altLang="en-US" dirty="0"/>
          </a:p>
          <a:p>
            <a:pPr marL="800100"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9/12 – 8 vs. 50% relapse</a:t>
            </a:r>
          </a:p>
          <a:p>
            <a:pPr marL="800100"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24/12 – 40 vs. 78% relapse</a:t>
            </a:r>
          </a:p>
          <a:p>
            <a:pPr lvl="1" eaLnBrk="1" hangingPunct="1">
              <a:defRPr/>
            </a:pPr>
            <a:endParaRPr lang="en-GB" altLang="en-US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dirty="0"/>
              <a:t>Falloon et al. (1982):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dirty="0"/>
          </a:p>
          <a:p>
            <a:pPr lvl="1" eaLnBrk="1" hangingPunct="1">
              <a:defRPr/>
            </a:pPr>
            <a:r>
              <a:rPr lang="en-GB" altLang="en-US" dirty="0"/>
              <a:t>Education about the role of family stress in triggering episodes of schizophrenia and working with family to develop family problem-solving skills:</a:t>
            </a:r>
          </a:p>
          <a:p>
            <a:pPr marL="342900" lvl="1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dirty="0"/>
              <a:t> </a:t>
            </a:r>
          </a:p>
          <a:p>
            <a:pPr marL="800100"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9/12	5 vs. 44% relapse </a:t>
            </a:r>
          </a:p>
          <a:p>
            <a:pPr marL="800100"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24/12	16 vs. 83% relapse</a:t>
            </a:r>
            <a:endParaRPr lang="en-US" alt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0F99B4-FA4E-264B-872E-389A95A4483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Pharoah et al. (2010):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eaLnBrk="1" hangingPunct="1">
              <a:defRPr/>
            </a:pPr>
            <a:r>
              <a:rPr lang="en-GB" dirty="0"/>
              <a:t>53 family interventions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Reduced risk of relapse by about 50% in comparison with standard medical care</a:t>
            </a:r>
          </a:p>
          <a:p>
            <a:pPr lvl="1" eaLnBrk="1" hangingPunct="1">
              <a:defRPr/>
            </a:pPr>
            <a:endParaRPr lang="en-GB" dirty="0"/>
          </a:p>
          <a:p>
            <a:pPr marL="180975" lvl="1" eaLnBrk="1" hangingPunct="1">
              <a:defRPr/>
            </a:pPr>
            <a:r>
              <a:rPr lang="en-GB" dirty="0"/>
              <a:t>Decreased:</a:t>
            </a:r>
          </a:p>
          <a:p>
            <a:pPr lvl="2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Frequency of admissions to hospital</a:t>
            </a:r>
          </a:p>
          <a:p>
            <a:pPr lvl="2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Time spent in hospital</a:t>
            </a:r>
          </a:p>
          <a:p>
            <a:pPr lvl="2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Improved compliance with medication regimens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873C320-24F5-F640-993B-D21025DCF8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Stress Management</a:t>
            </a:r>
            <a:endParaRPr lang="en-US" altLang="en-US" sz="3300" dirty="0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27C9A688-408C-BD47-B85E-0A7B09C98F76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605988" y="1628775"/>
            <a:ext cx="3886200" cy="4351338"/>
          </a:xfrm>
        </p:spPr>
        <p:txBody>
          <a:bodyPr rtlCol="0">
            <a:normAutofit fontScale="92500" lnSpcReduction="1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i="1" dirty="0"/>
              <a:t>‘Prevention’</a:t>
            </a:r>
          </a:p>
          <a:p>
            <a:pPr eaLnBrk="1" hangingPunct="1">
              <a:defRPr/>
            </a:pPr>
            <a:endParaRPr lang="en-GB" altLang="en-US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dirty="0"/>
              <a:t>McGorry et al. (2002):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dirty="0"/>
          </a:p>
          <a:p>
            <a:pPr marL="404813" eaLnBrk="1" hangingPunct="1">
              <a:defRPr/>
            </a:pPr>
            <a:r>
              <a:rPr lang="en-GB" altLang="en-US" dirty="0"/>
              <a:t>6/12 supportive psychotherapy vs. low-dose risperidone therapy + CBT</a:t>
            </a:r>
          </a:p>
          <a:p>
            <a:pPr marL="404813" eaLnBrk="1" hangingPunct="1">
              <a:defRPr/>
            </a:pPr>
            <a:r>
              <a:rPr lang="en-GB" altLang="en-US" dirty="0"/>
              <a:t>End of treatment – first episode psychosis</a:t>
            </a:r>
          </a:p>
          <a:p>
            <a:pPr marL="800100"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36% – supportive psychotherapy</a:t>
            </a:r>
          </a:p>
          <a:p>
            <a:pPr marL="800100"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10% – CBT-risperidone group</a:t>
            </a:r>
            <a:endParaRPr lang="en-US" alt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C8BEC9-C5FE-8545-AD90-854F388F9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628775"/>
            <a:ext cx="4264025" cy="4752554"/>
          </a:xfrm>
        </p:spPr>
        <p:txBody>
          <a:bodyPr rtlCol="0">
            <a:normAutofit fontScale="92500" lnSpcReduction="1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da-DK" i="1" dirty="0"/>
              <a:t>Recovery following episode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da-DK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da-DK" dirty="0"/>
              <a:t>Tarrier et al. (e.g. 2000):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da-DK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	50% reduction in psychotic symptoms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Drug therapy 				0%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Drug therapy + stress management		30%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Drug therapy + supportive counselling	14% 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	Free from positive symptoms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Drug therapy 				0%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Drug therapy + stress management		15%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Drug therapy + supportive counselling	7%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eaLnBrk="1" hangingPunct="1">
              <a:defRPr/>
            </a:pPr>
            <a:r>
              <a:rPr lang="en-GB" dirty="0"/>
              <a:t>One-year follow-up: hierarchy of change same.</a:t>
            </a:r>
          </a:p>
          <a:p>
            <a:pPr eaLnBrk="1" hangingPunct="1">
              <a:defRPr/>
            </a:pPr>
            <a:r>
              <a:rPr lang="en-GB" dirty="0"/>
              <a:t>Two-year follow-up: both psych interventions &gt; drug only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C6304651-F01E-F247-9FB4-63BCA01D83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Belief Modification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2057D-5B54-2144-A0EB-DEBDC84F552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900" i="1" dirty="0"/>
              <a:t>Belief modification</a:t>
            </a:r>
          </a:p>
          <a:p>
            <a:pPr eaLnBrk="1" hangingPunct="1">
              <a:defRPr/>
            </a:pPr>
            <a:endParaRPr lang="en-GB" sz="1900" dirty="0"/>
          </a:p>
          <a:p>
            <a:pPr eaLnBrk="1" hangingPunct="1">
              <a:defRPr/>
            </a:pPr>
            <a:r>
              <a:rPr lang="en-GB" sz="1900" dirty="0"/>
              <a:t>The use of verbal challenge and behavioural hypothesis testing to counter delusional beliefs and/or hallucinations</a:t>
            </a:r>
          </a:p>
          <a:p>
            <a:pPr eaLnBrk="1" hangingPunct="1">
              <a:defRPr/>
            </a:pPr>
            <a:r>
              <a:rPr lang="en-GB" sz="1900" dirty="0"/>
              <a:t>Encourages the individual to view a delusional belief as just one of several possibilities</a:t>
            </a:r>
          </a:p>
          <a:p>
            <a:pPr eaLnBrk="1" hangingPunct="1">
              <a:defRPr/>
            </a:pPr>
            <a:r>
              <a:rPr lang="en-GB" sz="1900" dirty="0"/>
              <a:t>The person is not told that the belief is wrong but is asked to consider an alternative view provided by the therapist</a:t>
            </a:r>
          </a:p>
          <a:p>
            <a:pPr eaLnBrk="1" hangingPunct="1">
              <a:defRPr/>
            </a:pPr>
            <a:r>
              <a:rPr lang="en-GB" sz="1900" dirty="0"/>
              <a:t>New possibilities may then be tested in the ‘real world’ as appropriate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89FF2C-578F-C340-A7F0-C3D961B184A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marL="0" indent="0" eaLnBrk="1" hangingPunct="1">
              <a:buNone/>
              <a:defRPr/>
            </a:pPr>
            <a:r>
              <a:rPr lang="en-GB" i="1" dirty="0"/>
              <a:t>Health Quality Ontario (2018) </a:t>
            </a:r>
          </a:p>
          <a:p>
            <a:pPr eaLnBrk="1" hangingPunct="1">
              <a:defRPr/>
            </a:pPr>
            <a:endParaRPr lang="en-GB" dirty="0"/>
          </a:p>
          <a:p>
            <a:pPr marL="0" indent="0" eaLnBrk="1" hangingPunct="1">
              <a:buNone/>
              <a:defRPr/>
            </a:pPr>
            <a:r>
              <a:rPr lang="en-GB" dirty="0"/>
              <a:t>Review of interventions with:</a:t>
            </a:r>
          </a:p>
          <a:p>
            <a:pPr lvl="1" eaLnBrk="1" hangingPunct="1">
              <a:defRPr/>
            </a:pPr>
            <a:r>
              <a:rPr lang="en-GB" dirty="0"/>
              <a:t>16 sessions for first episode psychosis </a:t>
            </a:r>
          </a:p>
          <a:p>
            <a:pPr lvl="1" eaLnBrk="1" hangingPunct="1">
              <a:defRPr/>
            </a:pPr>
            <a:r>
              <a:rPr lang="en-GB" dirty="0"/>
              <a:t>24 sessions for people who had relapsed or did not respond to </a:t>
            </a:r>
            <a:r>
              <a:rPr lang="en-GB"/>
              <a:t>pharmacological interventions</a:t>
            </a:r>
            <a:endParaRPr lang="en-GB" dirty="0"/>
          </a:p>
          <a:p>
            <a:pPr eaLnBrk="1" hangingPunct="1">
              <a:defRPr/>
            </a:pPr>
            <a:endParaRPr lang="en-GB" dirty="0"/>
          </a:p>
          <a:p>
            <a:pPr marL="0" indent="0" eaLnBrk="1" hangingPunct="1">
              <a:buNone/>
              <a:defRPr/>
            </a:pPr>
            <a:r>
              <a:rPr lang="en-GB" dirty="0"/>
              <a:t>CBT programmes significantly improved overall psychotic symptoms, positive symptoms including hallucination and delusions, and negative symptoms including blunted affect immediately following treatment. </a:t>
            </a:r>
          </a:p>
          <a:p>
            <a:pPr eaLnBrk="1" hangingPunct="1">
              <a:defRPr/>
            </a:pPr>
            <a:endParaRPr lang="en-GB" dirty="0"/>
          </a:p>
          <a:p>
            <a:pPr marL="0" indent="0" eaLnBrk="1" hangingPunct="1">
              <a:buNone/>
              <a:defRPr/>
            </a:pPr>
            <a:r>
              <a:rPr lang="en-GB" dirty="0"/>
              <a:t>No significant gains were found on measures of social function, distress associated with psychosis, relapse or quality of life.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</TotalTime>
  <Words>794</Words>
  <Application>Microsoft Office PowerPoint</Application>
  <PresentationFormat>On-screen Show (4:3)</PresentationFormat>
  <Paragraphs>118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Office Theme</vt:lpstr>
      <vt:lpstr>Treating Schizophrenia</vt:lpstr>
      <vt:lpstr>Medication 1</vt:lpstr>
      <vt:lpstr>Medication 2</vt:lpstr>
      <vt:lpstr>Medication 3</vt:lpstr>
      <vt:lpstr>Psychological Interventions</vt:lpstr>
      <vt:lpstr>Reducing High NEE</vt:lpstr>
      <vt:lpstr>Stress Management</vt:lpstr>
      <vt:lpstr>Belief Modification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customer</dc:creator>
  <cp:lastModifiedBy>Heathcock, Clara</cp:lastModifiedBy>
  <cp:revision>33</cp:revision>
  <dcterms:created xsi:type="dcterms:W3CDTF">2004-01-23T09:29:20Z</dcterms:created>
  <dcterms:modified xsi:type="dcterms:W3CDTF">2021-03-15T12:15:04Z</dcterms:modified>
</cp:coreProperties>
</file>