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7" r:id="rId1"/>
  </p:sldMasterIdLst>
  <p:sldIdLst>
    <p:sldId id="277" r:id="rId2"/>
    <p:sldId id="274" r:id="rId3"/>
    <p:sldId id="279" r:id="rId4"/>
    <p:sldId id="26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0"/>
  </p:normalViewPr>
  <p:slideViewPr>
    <p:cSldViewPr>
      <p:cViewPr varScale="1">
        <p:scale>
          <a:sx n="72" d="100"/>
          <a:sy n="72" d="100"/>
        </p:scale>
        <p:origin x="132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578B5-B420-7D41-A3A0-F781C652C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FD184-A1B0-6A46-9FC5-6BE8FCD83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7B5F9-F65C-7646-AFC7-98E8EA41B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B01FB-250C-3141-8CB4-4052F90EEBB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574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941E-DB0C-8C4A-866E-0F563AEBD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9E1C9-CE41-4747-A6EC-1736AC359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45C89-7BD1-944C-9C1A-512C1939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B4429-9519-C647-8512-1FDAB433DAE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155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2C527-7C4B-5B41-82C6-CFF125589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FFABA-E624-A74D-8880-C51347909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1229B-E95D-C44F-8C86-71686AD9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BFB3-9D8C-9B44-9F2D-A92FDB23CE3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849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5D97C-052D-D147-8F95-D716C1CB3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359D-9BEA-FC42-8795-48364A17A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0A799-6322-0D40-8F57-719874BD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4B16-43C9-294B-828F-F8EC160BE9C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701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0D8D5-D5FA-8D43-8C3C-DC59EF1A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6B50C-E8BF-E84D-BD80-FE22FF673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3B876-60BF-644E-B16A-F9491B97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984D-7A9B-694D-84AB-75FDBD76197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885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D5DF5D-E3DC-3840-9303-8C1A4A402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8C3F3E-03EB-D742-9390-08408CB1B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D4C0E6-044D-8A43-AFD3-165B35D93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0BB5C-11E7-E649-A2FC-BF439144842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86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158B72A-CF79-5D44-A99D-A22CFA43A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2BED715-A6C9-9C49-9BB1-D517B3B59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5BBA313-6C44-BE44-98F7-9A3A1B81D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B2CC-0FC6-6A4B-81B0-DC785799247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9474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22549EE-86B0-2445-9014-13C5C9B86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A0BA90-1350-0440-B4D9-7CE7A4988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17748A0-3966-5E47-9985-29EBFC65C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1E7B-0B68-0048-A488-634CDA87F0F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169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61D5420-ADFE-FC4F-915B-845B6D637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BF5F335-6986-C548-AB3B-C106FFB4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CCEE88B-E825-144A-9D4E-C4374E9E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4404-8638-2647-8576-ADF13199928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334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82B0B9-CFF5-1B4B-9F32-AE3131D27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EF3AC8-B9C3-6249-AAE3-97EF6BDD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71FDEB-702D-8D4E-A784-1AF60A3C6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2F87-CA44-A044-BF78-C4CC024610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6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929D30-BF78-B44A-B4B8-82F057847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4398E8-7545-4E4D-B52F-20DAEFE5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8395C56-E7F6-574B-B6AE-1590AC67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9A3C0-5335-7744-A7CD-DBEB64D614F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358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B758C34-7230-824E-9474-6AC6D4F36B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B4601E5-FE56-894F-A474-766909AD64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CC4CA-5B88-B944-929F-FB9999232B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84926-ED56-7D4B-B52D-AB38317D8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8D1A2-9C88-424C-843A-B07CD7A46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ABA1D3-183C-E042-95C1-2E3FB04AD16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ABCCE5-B628-4137-BD9D-4D2D742D0E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417" y="2286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A6F70CC-D935-664F-86A8-0E8F493610B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Psychosocial Factors and Schizophrenia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8E6B3FA-0444-E04D-BAD0-773DB67D69F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sz="2000" dirty="0"/>
              <a:t>Does Stress cause Schizophrenia?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DC6A962-789E-7344-AC45-DF52AD546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Stress Factors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3F63876-A0B0-7344-AFE1-8F57546B10D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800" dirty="0"/>
              <a:t>Eaton et al. (1989):</a:t>
            </a:r>
          </a:p>
          <a:p>
            <a:pPr eaLnBrk="1" hangingPunct="1">
              <a:defRPr/>
            </a:pPr>
            <a:r>
              <a:rPr lang="en-GB" altLang="en-US" sz="1800" dirty="0"/>
              <a:t>People in lowest SES groups 3 x more likely to have schizophrenia than those in highest SES</a:t>
            </a:r>
          </a:p>
          <a:p>
            <a:pPr eaLnBrk="1" hangingPunct="1">
              <a:defRPr/>
            </a:pPr>
            <a:endParaRPr lang="en-GB" altLang="en-US" sz="18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800" dirty="0"/>
              <a:t>Varese et al. (2012):</a:t>
            </a:r>
          </a:p>
          <a:p>
            <a:pPr eaLnBrk="1" hangingPunct="1">
              <a:defRPr/>
            </a:pPr>
            <a:r>
              <a:rPr lang="en-GB" altLang="en-US" sz="1800" dirty="0"/>
              <a:t>Prevalence rates of childhood sexual abuse:</a:t>
            </a:r>
          </a:p>
          <a:p>
            <a:pPr marL="342900" lvl="1" indent="0" eaLnBrk="1" hangingPunct="1">
              <a:buNone/>
              <a:defRPr/>
            </a:pPr>
            <a:r>
              <a:rPr lang="en-GB" altLang="en-US" sz="1800" dirty="0"/>
              <a:t>Men: 	22–39%</a:t>
            </a:r>
          </a:p>
          <a:p>
            <a:pPr marL="342900" lvl="1" indent="0" eaLnBrk="1" hangingPunct="1">
              <a:buNone/>
              <a:defRPr/>
            </a:pPr>
            <a:r>
              <a:rPr lang="en-GB" altLang="en-US" sz="1800" dirty="0"/>
              <a:t>Women: 	22–46% </a:t>
            </a:r>
          </a:p>
          <a:p>
            <a:pPr eaLnBrk="1" hangingPunct="1">
              <a:defRPr/>
            </a:pPr>
            <a:r>
              <a:rPr lang="en-GB" altLang="en-US" sz="1800" dirty="0"/>
              <a:t>Both rates are roughly double norms</a:t>
            </a:r>
          </a:p>
        </p:txBody>
      </p:sp>
      <p:sp>
        <p:nvSpPr>
          <p:cNvPr id="3076" name="Content Placeholder 4">
            <a:extLst>
              <a:ext uri="{FF2B5EF4-FFF2-40B4-BE49-F238E27FC236}">
                <a16:creationId xmlns:a16="http://schemas.microsoft.com/office/drawing/2014/main" id="{B84F6AF8-545C-B742-A784-04B8C13D453E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GB" altLang="en-US" sz="1800" dirty="0"/>
              <a:t>Children diagnosed as schizophrenia are more likely to: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Have experienced parental hostility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Have run away from home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Be placed in children’s homes </a:t>
            </a:r>
          </a:p>
          <a:p>
            <a:pPr eaLnBrk="1" hangingPunct="1"/>
            <a:endParaRPr lang="en-GB" altLang="en-US" sz="1800" dirty="0"/>
          </a:p>
          <a:p>
            <a:pPr eaLnBrk="1" hangingPunct="1"/>
            <a:r>
              <a:rPr lang="en-GB" altLang="en-US" sz="1800" dirty="0"/>
              <a:t>Men who experienced parental abstinence and institutionalization during childhood at higher than average risk of thought disorder, hallucinations and delusions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D14876D-49FD-A64D-9DC0-51D48DDEC1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Family Influences</a:t>
            </a:r>
            <a:endParaRPr lang="en-US" altLang="en-US" sz="3300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BDADE88-8EEB-104E-A811-F49A5320A85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800" dirty="0"/>
              <a:t>Fromm-Reichman (1948), schizophrenogenic mothers: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1800" dirty="0">
              <a:latin typeface="Tahoma" panose="020B0604030504040204" pitchFamily="34" charset="0"/>
            </a:endParaRPr>
          </a:p>
          <a:p>
            <a:pPr eaLnBrk="1" hangingPunct="1">
              <a:defRPr/>
            </a:pPr>
            <a:r>
              <a:rPr lang="en-GB" altLang="en-US" sz="1800" dirty="0"/>
              <a:t>Cold and rejecting vs. warm and self-sacrificing</a:t>
            </a:r>
          </a:p>
          <a:p>
            <a:pPr eaLnBrk="1" hangingPunct="1">
              <a:defRPr/>
            </a:pPr>
            <a:r>
              <a:rPr lang="en-GB" altLang="en-US" sz="1800" dirty="0"/>
              <a:t>Mixed signals confuse child and make world difficult to interpret</a:t>
            </a:r>
          </a:p>
          <a:p>
            <a:pPr marL="0" indent="0" eaLnBrk="1" hangingPunct="1">
              <a:buNone/>
              <a:defRPr/>
            </a:pPr>
            <a:endParaRPr lang="en-GB" altLang="en-US" sz="1800" dirty="0"/>
          </a:p>
          <a:p>
            <a:pPr marL="0" indent="0" eaLnBrk="1" hangingPunct="1">
              <a:buNone/>
              <a:defRPr/>
            </a:pPr>
            <a:r>
              <a:rPr lang="en-GB" altLang="en-US" sz="1800" dirty="0"/>
              <a:t>Eventually leads to chaotic cognitions and behaviour: thinking characterized by narcissism and fantasy.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955DA4-7E89-F74A-9295-DE1252BCF2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dirty="0"/>
              <a:t>Bateson et al. (1956), double-bind hypothesis:</a:t>
            </a:r>
          </a:p>
          <a:p>
            <a:pPr eaLnBrk="1" hangingPunct="1"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Communication problems central to schizophrenia</a:t>
            </a:r>
          </a:p>
          <a:p>
            <a:pPr eaLnBrk="1" hangingPunct="1">
              <a:defRPr/>
            </a:pPr>
            <a:r>
              <a:rPr lang="en-GB" sz="1800" dirty="0"/>
              <a:t>Contradictory communications</a:t>
            </a:r>
          </a:p>
          <a:p>
            <a:pPr eaLnBrk="1" hangingPunct="1">
              <a:defRPr/>
            </a:pPr>
            <a:r>
              <a:rPr lang="en-GB" sz="1800" dirty="0"/>
              <a:t>Places child in ‘approach-avoidance’ dilemma …</a:t>
            </a:r>
          </a:p>
          <a:p>
            <a:pPr eaLnBrk="1" hangingPunct="1">
              <a:defRPr/>
            </a:pPr>
            <a:r>
              <a:rPr lang="en-GB" sz="1800" dirty="0"/>
              <a:t>The double-bind!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82DC367-9E31-F145-98AB-75AAE85488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(Negative) Expressed Emotion (N)EE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E785BC9-21FE-034E-8E9C-B290F1B9330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n-GB" altLang="en-US" sz="1800" dirty="0"/>
              <a:t>Brown et al. (1972):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1800" dirty="0"/>
              <a:t>Emotional over-involvement by relative or caregiver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1800" dirty="0"/>
              <a:t>Cynical or hostile comments –</a:t>
            </a:r>
          </a:p>
          <a:p>
            <a:pPr lvl="1" eaLnBrk="1" hangingPunct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en-GB" altLang="en-US" sz="1800" dirty="0"/>
              <a:t>56% vs. 16% relapse rates over 9/12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1800" dirty="0"/>
          </a:p>
          <a:p>
            <a:pPr eaLnBrk="1" hangingPunct="1">
              <a:lnSpc>
                <a:spcPct val="80000"/>
              </a:lnSpc>
              <a:defRPr/>
            </a:pPr>
            <a:endParaRPr lang="en-GB" altLang="en-US" sz="1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altLang="en-US" sz="1800" dirty="0"/>
              <a:t>Vaughn and Leff (1976):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altLang="en-US" sz="1800" dirty="0"/>
              <a:t>Dose-dependent, &lt;35 hours less relapse than &gt;35 hours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F3BC8-7D2F-F74A-932D-2352DBF2B0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dirty="0"/>
              <a:t>Yang et al. (2004):</a:t>
            </a:r>
          </a:p>
          <a:p>
            <a:pPr eaLnBrk="1" hangingPunct="1">
              <a:defRPr/>
            </a:pPr>
            <a:r>
              <a:rPr lang="en-GB" sz="1800" dirty="0"/>
              <a:t>Levels of NEE higher in families where odd behaviour is seen as wilful and under the control of the individual</a:t>
            </a:r>
          </a:p>
          <a:p>
            <a:pPr eaLnBrk="1" hangingPunct="1">
              <a:defRPr/>
            </a:pPr>
            <a:r>
              <a:rPr lang="en-GB" sz="1800" dirty="0"/>
              <a:t>Lower where it is attributed to an illness or an uncontrollable cause</a:t>
            </a:r>
          </a:p>
          <a:p>
            <a:pPr eaLnBrk="1" hangingPunct="1">
              <a:defRPr/>
            </a:pPr>
            <a:endParaRPr lang="en-GB" sz="18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dirty="0"/>
              <a:t>Kéri and Kelemen (2009):</a:t>
            </a:r>
          </a:p>
          <a:p>
            <a:pPr eaLnBrk="1" hangingPunct="1">
              <a:defRPr/>
            </a:pPr>
            <a:r>
              <a:rPr lang="en-GB" sz="1800" dirty="0"/>
              <a:t>Individuals with particularly poor attention and immediate memory experienced more ‘unusual thoughts’ and subject of more family criticism than those who had better attention and memory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306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Tahoma</vt:lpstr>
      <vt:lpstr>Wingdings</vt:lpstr>
      <vt:lpstr>Office Theme</vt:lpstr>
      <vt:lpstr>Psychosocial Factors and Schizophrenia</vt:lpstr>
      <vt:lpstr>Stress Factors</vt:lpstr>
      <vt:lpstr>Family Influences</vt:lpstr>
      <vt:lpstr>(Negative) Expressed Emotion (N)EE</vt:lpstr>
    </vt:vector>
  </TitlesOfParts>
  <Company>Dell Computer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Psycho-social Stress</dc:title>
  <dc:creator>Dr Wood</dc:creator>
  <cp:lastModifiedBy>Heathcock, Clara</cp:lastModifiedBy>
  <cp:revision>25</cp:revision>
  <dcterms:created xsi:type="dcterms:W3CDTF">2001-12-05T18:37:34Z</dcterms:created>
  <dcterms:modified xsi:type="dcterms:W3CDTF">2021-03-11T16:26:34Z</dcterms:modified>
</cp:coreProperties>
</file>