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335" r:id="rId2"/>
    <p:sldId id="354" r:id="rId3"/>
    <p:sldId id="355" r:id="rId4"/>
    <p:sldId id="342" r:id="rId5"/>
    <p:sldId id="343" r:id="rId6"/>
    <p:sldId id="356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6405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9222E-8DD6-1441-B268-1DF2C89C0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5E95A-4008-0B43-9D3E-A58BC88DD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489FB-5514-1D48-94E4-B7E06A6B1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678CE-FBC0-1D4C-8280-7BD12011F49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36863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D0FF7-C8BE-DE40-9CAA-6B3886F40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B2EAF-4313-B848-BB6E-C97F9FE3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D2453-802B-3349-B294-86C4F67FF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EA7B1-BBAE-6344-A15F-CEE7E230CF4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66487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5E4C5-44A3-2042-99FC-9010F2935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CFFE0-C015-5940-B21A-8AF35C563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9C6F9-AD9E-8C4C-9A2A-D62BA49B8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473D4-7AF6-3B4E-85CD-34114A9099F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3621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CA8B2-24CF-5043-8F31-6C68784FE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CECD2-9B78-BA48-AEAD-8DFEB55E3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CE6BF-5EC6-6E4A-A255-60B7B4E02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9AC50-AF82-8743-B390-6CE8C70946C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2936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3D176-EE39-7144-9C93-0D39E1972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AC22B-7553-1F47-AAF9-C90B961E1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0A562-8CDD-1040-A47E-F45FBC9D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54B8A-D02A-344A-AF11-08F63FADC89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271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7A55CE-32D8-DC45-827A-3E7AC9C44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645B4A7-43DD-F74A-B359-A0DF3CAC5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8C7B0EA-893F-414F-AF08-031A91DD3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FC06-0C99-E44C-BBCF-07BEE2D3D15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24261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640AA19-67DD-504D-8AD7-BDE70C529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2110B6C-6B97-EF48-B152-B52662F83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43749CA-4AC1-1546-A198-242A83693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8574C-858A-A84F-964B-6EE8E2D0CD4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533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598B0AA-4F3D-1848-B684-F3CF9E200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AD45BC-AE0D-334B-B8D4-C31AFDFF6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D72471-E315-1845-B9BA-C469B59D4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C16AA-DDDC-154B-800A-E1FD913627E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81874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8C4A7DD-9853-A24E-86F9-0BD0BA56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B3DBC01-2364-3545-99F5-D5A44435C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2FD0C5-C59E-7645-80B0-CC509C6EB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B46C0-AA8E-C347-A2B3-1B845E576DF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92043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97592E8-CA8A-C042-8F1E-1A238A559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147FDFA-E3A0-F341-ABAA-C9A012023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1A32645-95A6-E143-8CD2-396E29F72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875F4-D246-0F4A-9AE6-12F1F521CC2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3983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306F8E4-5DB9-F643-B5A4-4DD5D0CA7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338EF2-B6F7-CD47-B6A8-E7DB336F2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04D92F-912F-934B-A637-FE923301C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7EB50-339B-8649-8C36-A7C15F2021B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8721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604C8B6-7DA6-3644-B374-E0E4D5F13F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56F3853-5423-9449-BC8C-1EDC4F006F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75762-8D47-4D45-A0EA-199120AA71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67266-5FA9-394D-9D69-F572709D6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46E8A-DDA6-D843-BB86-CD23BCD409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4082CE-9036-724F-A762-DE923EDF165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FDA4B1-9425-40F6-9868-307433526F4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3" y="0"/>
            <a:ext cx="1447583" cy="14405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4">
            <a:extLst>
              <a:ext uri="{FF2B5EF4-FFF2-40B4-BE49-F238E27FC236}">
                <a16:creationId xmlns:a16="http://schemas.microsoft.com/office/drawing/2014/main" id="{89E49F94-C0BC-EE49-91F0-951F5BE4FD2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The Biological Bases of Schizophrenia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D35EAF02-CBA8-EA48-8C95-63467B39CA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2970" y="500062"/>
            <a:ext cx="7886700" cy="1325563"/>
          </a:xfrm>
        </p:spPr>
        <p:txBody>
          <a:bodyPr/>
          <a:lstStyle/>
          <a:p>
            <a:pPr eaLnBrk="1" hangingPunct="1"/>
            <a:r>
              <a:rPr lang="en-GB" altLang="en-US" sz="3300" dirty="0"/>
              <a:t>Genetic Factors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708F48-9A49-414D-BB92-7B62CA0662C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700" i="1" dirty="0"/>
              <a:t>Tienari et al. (2000):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sz="1700" dirty="0"/>
          </a:p>
          <a:p>
            <a:pPr eaLnBrk="1" hangingPunct="1">
              <a:defRPr/>
            </a:pPr>
            <a:r>
              <a:rPr lang="en-GB" sz="1700" dirty="0"/>
              <a:t>Rates of schizophrenia in adopted-away offspring of mothers diagnosed with schizophrenia and without diagnosis</a:t>
            </a:r>
          </a:p>
          <a:p>
            <a:pPr eaLnBrk="1" hangingPunct="1">
              <a:defRPr/>
            </a:pPr>
            <a:r>
              <a:rPr lang="en-GB" sz="1700" dirty="0"/>
              <a:t>Risk x 4 greater among the children of the women with diagnosis</a:t>
            </a:r>
          </a:p>
          <a:p>
            <a:pPr eaLnBrk="1" hangingPunct="1">
              <a:defRPr/>
            </a:pPr>
            <a:r>
              <a:rPr lang="en-GB" sz="1700" dirty="0"/>
              <a:t>8.1% vs. 2.3% 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sz="1700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700" i="1" dirty="0"/>
              <a:t>Wahlberg et al. (e.g. 2000):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sz="1700" dirty="0"/>
          </a:p>
          <a:p>
            <a:pPr eaLnBrk="1" hangingPunct="1">
              <a:defRPr/>
            </a:pPr>
            <a:r>
              <a:rPr lang="en-GB" sz="1700" dirty="0"/>
              <a:t>Children of women diagnosed with schizophrenia in families with good communication not at increased risk</a:t>
            </a:r>
          </a:p>
          <a:p>
            <a:pPr eaLnBrk="1" hangingPunct="1">
              <a:defRPr/>
            </a:pPr>
            <a:r>
              <a:rPr lang="en-GB" sz="1700" dirty="0"/>
              <a:t>In families with communication deviance, at greater risk of developing schizophrenia than children with ‘typical’ mothers</a:t>
            </a:r>
          </a:p>
          <a:p>
            <a:pPr eaLnBrk="1" hangingPunct="1">
              <a:defRPr/>
            </a:pP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6E1F242-DDA7-BB49-8856-DDB1DD5EF89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700" i="1" dirty="0"/>
              <a:t>Candidate genes: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sz="1700" dirty="0"/>
          </a:p>
          <a:p>
            <a:pPr eaLnBrk="1" hangingPunct="1">
              <a:defRPr/>
            </a:pPr>
            <a:r>
              <a:rPr lang="en-GB" sz="1700" dirty="0"/>
              <a:t>ERBB4 gene – dopamine regulation (Lu et al. 2010)</a:t>
            </a:r>
          </a:p>
          <a:p>
            <a:pPr eaLnBrk="1" hangingPunct="1">
              <a:defRPr/>
            </a:pPr>
            <a:endParaRPr lang="en-GB" sz="1700" dirty="0"/>
          </a:p>
          <a:p>
            <a:pPr eaLnBrk="1" hangingPunct="1">
              <a:defRPr/>
            </a:pPr>
            <a:r>
              <a:rPr lang="en-GB" sz="1700" dirty="0"/>
              <a:t>5-HTR2A gene (Tee et al. 2010) – serotonin regulation</a:t>
            </a:r>
          </a:p>
          <a:p>
            <a:pPr eaLnBrk="1" hangingPunct="1"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11240C66-DE04-D244-914E-86AB625010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More Genes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D2BFE-CCF4-EC4A-B6BB-68EF83EC013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i="1" dirty="0"/>
              <a:t>Millar et al. (2000):</a:t>
            </a:r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DISC1 (Disrupted in Schizophrenia 1) gene:</a:t>
            </a:r>
          </a:p>
          <a:p>
            <a:pPr eaLnBrk="1" hangingPunct="1">
              <a:defRPr/>
            </a:pPr>
            <a:endParaRPr lang="en-GB" dirty="0"/>
          </a:p>
          <a:p>
            <a:pPr eaLnBrk="1" hangingPunct="1">
              <a:defRPr/>
            </a:pPr>
            <a:r>
              <a:rPr lang="en-GB" dirty="0"/>
              <a:t>Alleles influence neural growth and proliferation, mitochondrial transport, cell-to-cell adhesion</a:t>
            </a:r>
          </a:p>
          <a:p>
            <a:pPr eaLnBrk="1" hangingPunct="1">
              <a:defRPr/>
            </a:pPr>
            <a:r>
              <a:rPr lang="en-GB" dirty="0"/>
              <a:t>Expressed in brain regions including cerebral cortex and hippocampus </a:t>
            </a:r>
          </a:p>
          <a:p>
            <a:pPr eaLnBrk="1" hangingPunct="1">
              <a:defRPr/>
            </a:pPr>
            <a:r>
              <a:rPr lang="en-GB" dirty="0"/>
              <a:t>Involved in neural development and brain maturation</a:t>
            </a:r>
          </a:p>
          <a:p>
            <a:pPr eaLnBrk="1" hangingPunct="1">
              <a:defRPr/>
            </a:pPr>
            <a:r>
              <a:rPr lang="en-GB" dirty="0"/>
              <a:t>Some gene alleles associated with poor maturation of the brain: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Reduced grey matter density and volume</a:t>
            </a:r>
          </a:p>
          <a:p>
            <a:pPr lvl="1" eaLnBrk="1" hangingPunct="1">
              <a:buFont typeface="Courier New" panose="02070309020205020404" pitchFamily="49" charset="0"/>
              <a:buChar char="o"/>
              <a:defRPr/>
            </a:pPr>
            <a:r>
              <a:rPr lang="en-GB" dirty="0"/>
              <a:t>Abnormal hippocampal structure/function</a:t>
            </a:r>
          </a:p>
          <a:p>
            <a:pPr eaLnBrk="1" hangingPunct="1"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:a16="http://schemas.microsoft.com/office/drawing/2014/main" id="{CF683B6D-4A78-8C49-ABA0-8F70D840BE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3300" dirty="0"/>
              <a:t>Neurotransmitter Evidence</a:t>
            </a:r>
            <a:endParaRPr lang="en-US" altLang="en-US" sz="3300" dirty="0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FE92DC84-4CC9-904A-805C-8C502A0B724E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marL="0" indent="0" defTabSz="266700" eaLnBrk="1" hangingPunct="1">
              <a:buFont typeface="Arial" panose="020B0604020202020204" pitchFamily="34" charset="0"/>
              <a:buNone/>
              <a:defRPr/>
            </a:pPr>
            <a:r>
              <a:rPr lang="en-GB" altLang="en-US" sz="1700" i="1" dirty="0"/>
              <a:t>Dopamine hypothesis</a:t>
            </a:r>
          </a:p>
          <a:p>
            <a:pPr marL="0" indent="0" defTabSz="266700" eaLnBrk="1" hangingPunct="1">
              <a:buFont typeface="Arial" panose="020B0604020202020204" pitchFamily="34" charset="0"/>
              <a:buNone/>
              <a:defRPr/>
            </a:pPr>
            <a:endParaRPr lang="en-GB" altLang="en-US" sz="1700" i="1" dirty="0"/>
          </a:p>
          <a:p>
            <a:pPr marL="0" indent="0" defTabSz="266700" eaLnBrk="1" hangingPunct="1">
              <a:buFont typeface="Arial" panose="020B0604020202020204" pitchFamily="34" charset="0"/>
              <a:buNone/>
              <a:defRPr/>
            </a:pPr>
            <a:r>
              <a:rPr lang="en-GB" altLang="en-US" sz="1700" dirty="0"/>
              <a:t>Dopamine found in areas, including:</a:t>
            </a:r>
          </a:p>
          <a:p>
            <a:pPr marL="457200" lvl="1" indent="14288" eaLnBrk="1" hangingPunct="1">
              <a:defRPr/>
            </a:pPr>
            <a:endParaRPr lang="en-GB" altLang="en-US" sz="1700" dirty="0"/>
          </a:p>
          <a:p>
            <a:pPr marL="666750" indent="-285750" eaLnBrk="1" hangingPunct="1">
              <a:defRPr/>
            </a:pPr>
            <a:r>
              <a:rPr lang="en-GB" altLang="en-US" sz="1700" i="1" dirty="0"/>
              <a:t>Limbic system –</a:t>
            </a:r>
            <a:r>
              <a:rPr lang="en-GB" altLang="en-US" sz="1700" dirty="0"/>
              <a:t> attention, memory, mood regulation</a:t>
            </a:r>
          </a:p>
          <a:p>
            <a:pPr marL="666750" indent="-285750" eaLnBrk="1" hangingPunct="1">
              <a:defRPr/>
            </a:pPr>
            <a:r>
              <a:rPr lang="en-GB" altLang="en-US" sz="1700" i="1" dirty="0"/>
              <a:t>Frontal and pre-frontal lobes –</a:t>
            </a:r>
            <a:r>
              <a:rPr lang="en-GB" altLang="en-US" sz="1700" dirty="0"/>
              <a:t> planning and coordination</a:t>
            </a:r>
          </a:p>
          <a:p>
            <a:pPr marL="666750" indent="-285750" eaLnBrk="1" hangingPunct="1">
              <a:defRPr/>
            </a:pPr>
            <a:r>
              <a:rPr lang="en-GB" altLang="en-US" sz="1700" i="1" dirty="0"/>
              <a:t>Temporal lobes –</a:t>
            </a:r>
            <a:r>
              <a:rPr lang="en-GB" altLang="en-US" sz="1700" dirty="0"/>
              <a:t> acoustic and verbal memory</a:t>
            </a:r>
          </a:p>
          <a:p>
            <a:pPr marL="666750" indent="-285750" eaLnBrk="1" hangingPunct="1">
              <a:defRPr/>
            </a:pPr>
            <a:r>
              <a:rPr lang="en-GB" altLang="en-US" sz="1700" i="1" dirty="0"/>
              <a:t>Substantia nigra –</a:t>
            </a:r>
            <a:r>
              <a:rPr lang="en-GB" altLang="en-US" sz="1700" dirty="0"/>
              <a:t> movement, reward</a:t>
            </a:r>
          </a:p>
          <a:p>
            <a:pPr marL="381000" indent="7938" eaLnBrk="1" hangingPunct="1">
              <a:buFont typeface="Arial" panose="020B0604020202020204" pitchFamily="34" charset="0"/>
              <a:buNone/>
              <a:defRPr/>
            </a:pPr>
            <a:endParaRPr lang="en-GB" altLang="en-US" sz="1700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sz="1700" i="1" dirty="0"/>
              <a:t>Basic dopamine hypothesis: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sz="1700" dirty="0"/>
          </a:p>
          <a:p>
            <a:pPr marL="666750" indent="-285750" eaLnBrk="1" hangingPunct="1">
              <a:defRPr/>
            </a:pPr>
            <a:r>
              <a:rPr lang="en-GB" altLang="en-US" sz="1700" dirty="0"/>
              <a:t>Excess dopamine or excess </a:t>
            </a:r>
            <a:r>
              <a:rPr lang="en-GB" altLang="en-US" sz="1700" i="1" dirty="0"/>
              <a:t>uptake</a:t>
            </a:r>
            <a:r>
              <a:rPr lang="en-GB" altLang="en-US" sz="1700" dirty="0"/>
              <a:t> of dopamine causes symptoms of schizophrenia</a:t>
            </a:r>
          </a:p>
          <a:p>
            <a:pPr marL="1066800" lvl="2" indent="7938" eaLnBrk="1" hangingPunct="1">
              <a:defRPr/>
            </a:pPr>
            <a:endParaRPr lang="en-GB" altLang="en-US" dirty="0"/>
          </a:p>
          <a:p>
            <a:pPr marL="457200" lvl="1" indent="14288" eaLnBrk="1" hangingPunct="1">
              <a:defRPr/>
            </a:pPr>
            <a:endParaRPr lang="en-US" alt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808B75-CA97-9642-B33E-ACC9E436EF5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marL="0" indent="0" eaLnBrk="1" hangingPunct="1">
              <a:buNone/>
              <a:defRPr/>
            </a:pPr>
            <a:r>
              <a:rPr lang="en-GB" sz="1700" i="1" dirty="0"/>
              <a:t>Extended dopamine hypothesis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sz="1700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sz="1700" dirty="0"/>
              <a:t>Duncan et al. (1999):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sz="1700" i="1" dirty="0"/>
          </a:p>
          <a:p>
            <a:pPr eaLnBrk="1" hangingPunct="1">
              <a:defRPr/>
            </a:pPr>
            <a:r>
              <a:rPr lang="en-GB" sz="1700" dirty="0"/>
              <a:t>Dopamine levels in childhood are generally unexceptional</a:t>
            </a:r>
          </a:p>
          <a:p>
            <a:pPr eaLnBrk="1" hangingPunct="1">
              <a:defRPr/>
            </a:pPr>
            <a:r>
              <a:rPr lang="en-GB" sz="1700" dirty="0"/>
              <a:t>Adolescent stress in vulnerable individuals triggers excess dopamine release </a:t>
            </a:r>
          </a:p>
          <a:p>
            <a:pPr eaLnBrk="1" hangingPunct="1">
              <a:defRPr/>
            </a:pPr>
            <a:r>
              <a:rPr lang="en-GB" sz="1700" dirty="0"/>
              <a:t>Results in episodic experience of positive symptoms, which may last many years and vary according to stress</a:t>
            </a:r>
          </a:p>
          <a:p>
            <a:pPr eaLnBrk="1" hangingPunct="1">
              <a:defRPr/>
            </a:pPr>
            <a:r>
              <a:rPr lang="en-GB" sz="1700" dirty="0"/>
              <a:t>Damage to brain systems due to chronic excess dopamine lead eventually to shift to negative symptoms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22E67399-37EA-0B43-9D7A-526DC8699D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Dopamine – The Evidence</a:t>
            </a:r>
            <a:endParaRPr lang="en-US" altLang="en-US" sz="3300" dirty="0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7206C560-556E-9145-B704-78016F8B193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i="1" dirty="0"/>
              <a:t>Antipsychotic drugs block dopamine receptors…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i="1" dirty="0"/>
          </a:p>
          <a:p>
            <a:pPr eaLnBrk="1" hangingPunct="1">
              <a:defRPr/>
            </a:pPr>
            <a:r>
              <a:rPr lang="en-GB" altLang="en-US" dirty="0"/>
              <a:t>Drugs that increase dopamine activity (e.g. L dopa and amphetamines) produce schizophrenic-like symptoms in non-schizophrenic people</a:t>
            </a:r>
            <a:br>
              <a:rPr lang="en-GB" altLang="en-US" dirty="0"/>
            </a:br>
            <a:endParaRPr lang="en-GB" alt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i="1" dirty="0"/>
              <a:t>But …</a:t>
            </a:r>
            <a:r>
              <a:rPr lang="en-GB" altLang="en-US" dirty="0"/>
              <a:t> </a:t>
            </a:r>
            <a:br>
              <a:rPr lang="en-GB" altLang="en-US" dirty="0"/>
            </a:br>
            <a:endParaRPr lang="en-GB" altLang="en-US" dirty="0"/>
          </a:p>
          <a:p>
            <a:pPr eaLnBrk="1" hangingPunct="1">
              <a:defRPr/>
            </a:pPr>
            <a:r>
              <a:rPr lang="en-GB" altLang="en-US" dirty="0"/>
              <a:t>New-generation neuroleptics influence serotonin levels, while GABA and NMDA also implicated (e.g. Guo et al. 2009)</a:t>
            </a:r>
          </a:p>
          <a:p>
            <a:pPr eaLnBrk="1" hangingPunct="1">
              <a:defRPr/>
            </a:pPr>
            <a:endParaRPr lang="en-GB" alt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dirty="0"/>
              <a:t>Post-mortem evidence shows increase in dopamine receptor sites resulting in supersensitivity to dopamine.</a:t>
            </a:r>
            <a:br>
              <a:rPr lang="en-GB" altLang="en-US" dirty="0"/>
            </a:br>
            <a:endParaRPr lang="en-GB" alt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i="1" dirty="0"/>
              <a:t>Or …</a:t>
            </a:r>
            <a:r>
              <a:rPr lang="en-GB" altLang="en-US" dirty="0"/>
              <a:t> </a:t>
            </a:r>
          </a:p>
          <a:p>
            <a:pPr eaLnBrk="1" hangingPunct="1">
              <a:defRPr/>
            </a:pPr>
            <a:r>
              <a:rPr lang="en-GB" altLang="en-US" dirty="0"/>
              <a:t>Damage due to long-term medication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F21800-10EA-134E-BC72-493504D54E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marL="0" indent="0" eaLnBrk="1" hangingPunct="1">
              <a:buNone/>
              <a:defRPr/>
            </a:pPr>
            <a:r>
              <a:rPr lang="en-GB" i="1" dirty="0"/>
              <a:t>Child risk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Wood et al. (2005):</a:t>
            </a:r>
          </a:p>
          <a:p>
            <a:pPr eaLnBrk="1" hangingPunct="1">
              <a:defRPr/>
            </a:pPr>
            <a:r>
              <a:rPr lang="en-GB" dirty="0"/>
              <a:t>Compared hippocampal volumes of 79 young male subjects at ultra-high risk of schizophrenia with those of 49 healthy male volunteers</a:t>
            </a:r>
          </a:p>
          <a:p>
            <a:pPr eaLnBrk="1" hangingPunct="1">
              <a:defRPr/>
            </a:pPr>
            <a:r>
              <a:rPr lang="en-GB" dirty="0"/>
              <a:t>High-risk participants had significantly smaller hippocampal volumes than the comparison group</a:t>
            </a:r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None/>
              <a:defRPr/>
            </a:pPr>
            <a:r>
              <a:rPr lang="en-GB" i="1" dirty="0"/>
              <a:t>Degeneration over time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Basso et al. (1998):</a:t>
            </a:r>
          </a:p>
          <a:p>
            <a:pPr eaLnBrk="1" hangingPunct="1">
              <a:defRPr/>
            </a:pPr>
            <a:r>
              <a:rPr lang="en-GB" dirty="0"/>
              <a:t>Enlarged cerebral ventricles and decreased cortical volume, especially in temporal and frontal lobes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4224229C-185A-9A42-BC2B-D8CEF294D8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/>
              <a:t>Alternative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B3F85-942F-4848-8E83-A9CA382AD6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2971" y="1916832"/>
            <a:ext cx="3886200" cy="4351338"/>
          </a:xfrm>
        </p:spPr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i="1" dirty="0"/>
              <a:t>Insult to developing foetus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Brown and Derkits (2010):</a:t>
            </a:r>
          </a:p>
          <a:p>
            <a:pPr eaLnBrk="1" hangingPunct="1">
              <a:defRPr/>
            </a:pPr>
            <a:r>
              <a:rPr lang="en-GB" dirty="0"/>
              <a:t>Maternal exposure to flu virus during the first trimester of pregnancy associated with a seven-fold increase in diagnosis</a:t>
            </a:r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Malaspina et al. (2008):</a:t>
            </a:r>
          </a:p>
          <a:p>
            <a:pPr eaLnBrk="1" hangingPunct="1">
              <a:defRPr/>
            </a:pPr>
            <a:r>
              <a:rPr lang="en-GB" dirty="0"/>
              <a:t>Maternal stress (such as war, bereavement etc.) associated with increased risk</a:t>
            </a:r>
          </a:p>
          <a:p>
            <a:pPr eaLnBrk="1" hangingPunct="1">
              <a:defRPr/>
            </a:pPr>
            <a:r>
              <a:rPr lang="en-GB" dirty="0"/>
              <a:t>Excess of pro-inflammatory cytokines associated with inflammation/stress; brain cell abnormalities similar to those of DISC1 gene (Watanabe et al. 2010)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AF17A1-1012-0A44-9AFC-3AA4D57D8D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i="1" dirty="0"/>
              <a:t>Marijuana</a:t>
            </a:r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Ortiz-Medina et al. (2018):</a:t>
            </a:r>
          </a:p>
          <a:p>
            <a:pPr eaLnBrk="1" hangingPunct="1">
              <a:defRPr/>
            </a:pPr>
            <a:r>
              <a:rPr lang="en-GB" dirty="0"/>
              <a:t>Young heavy cannabis users at double the risk of schizophrenia</a:t>
            </a:r>
          </a:p>
          <a:p>
            <a:pPr eaLnBrk="1" hangingPunct="1">
              <a:defRPr/>
            </a:pPr>
            <a:r>
              <a:rPr lang="en-GB" dirty="0"/>
              <a:t>Higher dosages and earlier use predictive of greater risk</a:t>
            </a:r>
          </a:p>
          <a:p>
            <a:pPr eaLnBrk="1" hangingPunct="1">
              <a:defRPr/>
            </a:pPr>
            <a:r>
              <a:rPr lang="en-GB" dirty="0"/>
              <a:t>Active metabolite of cannabis (delta-9 tetrahydrocannabinol) raises levels of cerebral dopamine</a:t>
            </a:r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dirty="0"/>
              <a:t>Caspi et al. (2005):</a:t>
            </a:r>
          </a:p>
          <a:p>
            <a:pPr eaLnBrk="1" hangingPunct="1">
              <a:defRPr/>
            </a:pPr>
            <a:r>
              <a:rPr lang="en-GB" dirty="0"/>
              <a:t>Risk largely specific to individuals with functional polymorphism in the catechol-O-methyltransferase (COMT) gene)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5513</TotalTime>
  <Words>586</Words>
  <Application>Microsoft Office PowerPoint</Application>
  <PresentationFormat>On-screen Show (4:3)</PresentationFormat>
  <Paragraphs>87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Office Theme</vt:lpstr>
      <vt:lpstr>The Biological Bases of Schizophrenia</vt:lpstr>
      <vt:lpstr>Genetic Factors</vt:lpstr>
      <vt:lpstr>More Genes</vt:lpstr>
      <vt:lpstr>Neurotransmitter Evidence</vt:lpstr>
      <vt:lpstr>Dopamine – The Evidence</vt:lpstr>
      <vt:lpstr>Alternative Processes</vt:lpstr>
    </vt:vector>
  </TitlesOfParts>
  <Company>Psychology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Symptoms</dc:title>
  <dc:creator>TONY ALDRIDGE</dc:creator>
  <cp:lastModifiedBy>Heathcock, Clara</cp:lastModifiedBy>
  <cp:revision>52</cp:revision>
  <dcterms:created xsi:type="dcterms:W3CDTF">2001-09-13T17:53:19Z</dcterms:created>
  <dcterms:modified xsi:type="dcterms:W3CDTF">2021-03-11T16:15:22Z</dcterms:modified>
</cp:coreProperties>
</file>