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78" r:id="rId2"/>
    <p:sldId id="280" r:id="rId3"/>
    <p:sldId id="275" r:id="rId4"/>
    <p:sldId id="281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4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6F0D8-FBEA-6D4E-A993-7EFA2DD85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E117B-CF24-4A4E-81B5-8CB2B9654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CA190-7DF0-A042-93C0-148C6F352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75902-50DD-3348-85B7-C9CED8DCB36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1463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A33C8-B763-0548-B7DA-322F842D3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D616E-049A-CF48-8C23-F6A027915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ED6AB-0373-4746-A39F-CC5EB162A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7ECAF-91DB-1541-B847-3D11E36007F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52948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D114E-6AEC-FA46-9291-282606154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ACD11-7DA3-C74D-A811-DBBBF4ADC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E8133-B267-D842-B676-3FB607555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77D33-1A9F-2044-A010-9FCC8793E77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5114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8DCA3-724C-2D40-B5B6-40539BA85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484BE-AAE6-7C41-B33C-FE6D150AD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20985-2386-F54B-8892-3D89E0D95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A6B5F-64FC-FE42-9139-3D64051677E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250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24D26-A0E4-6C4C-A214-67C3652ED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CA3A3-81DB-6E40-BEA6-B7C176AD8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473D2-726D-1742-9DF0-D1730D118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D5AD5-62D2-2E4E-A2D0-FC5541FDD2B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4196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EB89957-7CE7-EB40-A716-B8B67F7E0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9CA0AFE-501E-AE48-8CFE-B11ECCCB8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4FFD30-C7A7-B446-872C-9AB331F7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40BF3-B356-8348-BD71-E89A1FDC6D4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950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ECE632-FEC0-1D4D-9652-2E3BE4593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72529D7-D552-C14C-B5EA-C6D75E989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CDC8883-D60B-4D40-9432-280F603B4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E9AD3-D416-7B4D-9151-391DF4340F7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0193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903DED3-1917-CC40-9FEE-7B6773A02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80EBA2-3A39-5E4D-B3C6-47A30432B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6F1BB5B-1E4D-6647-AFF5-DEF6ADB4B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113B4-A97D-D848-953B-A0FAA19592E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42638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D8FD752-D532-944A-906C-021D174FE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D242681-671A-B746-836A-42CB2462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AB12DC8-C165-514C-AFEF-D61D7890E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45F1B-DA09-E54F-B3C0-6E0EEC27496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316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42B96F5-2A2C-2545-9817-7696E8B03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7B4301-30CB-D347-9F54-D3FA5612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FBD15A-BCFA-0042-BA63-64CC3F1DA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3F533-374C-A24F-81E3-786CBA4CA39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489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AB84ED5-4FD9-4143-8001-D6DD909DD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5CF8DC5-153D-AA45-820F-E318D6D3A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138E01-0822-8541-A04E-5E556B8DC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7B2EC-A51C-0C42-9944-91D72D142A1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9896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10B75DD-5E4A-B143-97C7-715AC8A69C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786C5D4-8DEB-D64F-A69F-3A4B70A441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084AF-0845-794E-B322-4126826960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0FF15-D3C4-DC47-AE6B-F427AF84C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A27A6-6D80-4F41-81BA-D20056F4F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C38154-A414-A344-ADAF-D53A67BA777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C2FA0A-2F00-45D5-BF9A-CE2FCC9F462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704" y="0"/>
            <a:ext cx="1447583" cy="14405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2E33063A-8AD5-6E44-8A82-863276A0306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Schizophrenia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B1487B4B-12C4-B64E-BE9F-FBCFFF7B27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DSM-5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397AE-99E4-5D44-8F4F-4BA9B54F62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hangingPunct="1">
              <a:defRPr/>
            </a:pPr>
            <a:r>
              <a:rPr lang="en-GB" dirty="0"/>
              <a:t>Two or more symptoms should be present during a one-month period</a:t>
            </a:r>
          </a:p>
          <a:p>
            <a:pPr eaLnBrk="1" hangingPunct="1">
              <a:defRPr/>
            </a:pPr>
            <a:r>
              <a:rPr lang="en-GB" dirty="0"/>
              <a:t>At least one must be among the first three symptoms below: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Delusions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Hallucinations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Disorganized speech – frequent derailment or incoherence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Grossly disorganized or catatonic behaviour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Negative symptoms – diminished emotional expression or avolition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i="1" dirty="0"/>
              <a:t>Kirkpatrick et al. (2006)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Positive vs. negative symptoms:</a:t>
            </a:r>
          </a:p>
          <a:p>
            <a:pPr eaLnBrk="1" hangingPunct="1">
              <a:defRPr/>
            </a:pPr>
            <a:r>
              <a:rPr lang="en-GB" i="1" dirty="0"/>
              <a:t>Positive – </a:t>
            </a:r>
            <a:r>
              <a:rPr lang="en-GB" dirty="0"/>
              <a:t>delusions, hallucinations, odd speech</a:t>
            </a:r>
          </a:p>
          <a:p>
            <a:pPr eaLnBrk="1" hangingPunct="1">
              <a:defRPr/>
            </a:pPr>
            <a:r>
              <a:rPr lang="en-GB" i="1" dirty="0"/>
              <a:t>Negative – </a:t>
            </a:r>
            <a:r>
              <a:rPr lang="en-GB" dirty="0"/>
              <a:t>blunted affect, alogia, asociality, avolition, anhedonia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AE4B81-FB09-EA4F-A2B6-1FC9BC0B46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700" i="1" dirty="0"/>
              <a:t>Liddle et al. (1994)</a:t>
            </a:r>
          </a:p>
          <a:p>
            <a:pPr eaLnBrk="1" hangingPunct="1">
              <a:defRPr/>
            </a:pPr>
            <a:endParaRPr lang="en-GB" sz="1700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700" dirty="0"/>
              <a:t>Three clusters of symptoms:</a:t>
            </a:r>
          </a:p>
          <a:p>
            <a:pPr eaLnBrk="1" hangingPunct="1">
              <a:defRPr/>
            </a:pPr>
            <a:endParaRPr lang="en-GB" sz="1700" dirty="0"/>
          </a:p>
          <a:p>
            <a:pPr marL="342900" indent="-342900" eaLnBrk="1" hangingPunct="1">
              <a:buFont typeface="+mj-lt"/>
              <a:buAutoNum type="arabicPeriod"/>
              <a:defRPr/>
            </a:pPr>
            <a:r>
              <a:rPr lang="en-GB" sz="1700" dirty="0"/>
              <a:t>Disorganized – disorganized speech and behaviour, flat or inappropriate mood</a:t>
            </a:r>
          </a:p>
          <a:p>
            <a:pPr marL="342900" indent="-342900" eaLnBrk="1" hangingPunct="1">
              <a:buFont typeface="+mj-lt"/>
              <a:buAutoNum type="arabicPeriod"/>
              <a:defRPr/>
            </a:pPr>
            <a:r>
              <a:rPr lang="en-GB" sz="1700" dirty="0"/>
              <a:t>Positive – hallucinations, delusions, disorganized speech or thought disorder</a:t>
            </a:r>
          </a:p>
          <a:p>
            <a:pPr marL="342900" indent="-342900" eaLnBrk="1" hangingPunct="1">
              <a:buFont typeface="+mj-lt"/>
              <a:buAutoNum type="arabicPeriod"/>
              <a:defRPr/>
            </a:pPr>
            <a:r>
              <a:rPr lang="en-GB" sz="1700" dirty="0"/>
              <a:t>Negative symptoms – apathy, lack of motivation, or poverty of speech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5ABCAF7A-2675-0440-8F43-2FD8971CDB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7886700" cy="1325563"/>
          </a:xfrm>
        </p:spPr>
        <p:txBody>
          <a:bodyPr/>
          <a:lstStyle/>
          <a:p>
            <a:pPr eaLnBrk="1" hangingPunct="1"/>
            <a:r>
              <a:rPr lang="en-GB" altLang="en-US" dirty="0"/>
              <a:t>Some Common Symptoms of Schizophrenia</a:t>
            </a:r>
            <a:endParaRPr lang="en-US" altLang="en-US" dirty="0"/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4C07BC65-C0C0-9A4C-B9DF-8BFAB823A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33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aphicFrame>
        <p:nvGraphicFramePr>
          <p:cNvPr id="21627" name="Group 123">
            <a:extLst>
              <a:ext uri="{FF2B5EF4-FFF2-40B4-BE49-F238E27FC236}">
                <a16:creationId xmlns:a16="http://schemas.microsoft.com/office/drawing/2014/main" id="{6EA9A9CB-09D2-7145-8BB5-B1D6B00B31A0}"/>
              </a:ext>
            </a:extLst>
          </p:cNvPr>
          <p:cNvGraphicFramePr>
            <a:graphicFrameLocks noGrp="1"/>
          </p:cNvGraphicFramePr>
          <p:nvPr/>
        </p:nvGraphicFramePr>
        <p:xfrm>
          <a:off x="1547813" y="2060575"/>
          <a:ext cx="5183187" cy="3290885"/>
        </p:xfrm>
        <a:graphic>
          <a:graphicData uri="http://schemas.openxmlformats.org/drawingml/2006/table">
            <a:tbl>
              <a:tblPr/>
              <a:tblGrid>
                <a:gridCol w="3348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5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6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Symptom</a:t>
                      </a:r>
                      <a:endParaRPr kumimoji="0" lang="en-GB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Frequency</a:t>
                      </a:r>
                      <a:endParaRPr kumimoji="0" lang="en-GB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2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Lack of insight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97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8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Auditory hallucinations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74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8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Ideas of reference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70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8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Flattened affect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66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62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Suspiciousness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66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78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Delusions of persecution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64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78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Thought alienation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52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132" name="Rectangle 117">
            <a:extLst>
              <a:ext uri="{FF2B5EF4-FFF2-40B4-BE49-F238E27FC236}">
                <a16:creationId xmlns:a16="http://schemas.microsoft.com/office/drawing/2014/main" id="{4F33C4F7-B601-E643-804A-94524F147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06900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br>
              <a:rPr lang="en-GB" altLang="en-US" sz="1000" dirty="0">
                <a:latin typeface="Comic Sans MS" panose="030F0902030302020204" pitchFamily="66" charset="0"/>
                <a:cs typeface="Times New Roman" panose="02020603050405020304" pitchFamily="18" charset="0"/>
              </a:rPr>
            </a:br>
            <a:endParaRPr lang="en-GB" alt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2C61878D-23FB-7246-8D78-30D04A1ADD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Alternative Accounts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D6C180-1503-B546-81B6-5AB77F8F2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i="1" dirty="0"/>
              <a:t>Bentall (1993):</a:t>
            </a:r>
          </a:p>
          <a:p>
            <a:pPr eaLnBrk="1" hangingPunct="1">
              <a:defRPr/>
            </a:pPr>
            <a:endParaRPr lang="en-GB" dirty="0"/>
          </a:p>
          <a:p>
            <a:pPr eaLnBrk="1" hangingPunct="1">
              <a:defRPr/>
            </a:pPr>
            <a:r>
              <a:rPr lang="en-GB" dirty="0"/>
              <a:t>‘We are inevitably drawn to an important conclusion: “schizophrenia” appears to be a disease which has no particular symptoms, no particular course, and responds to no particular treatment.’</a:t>
            </a:r>
          </a:p>
          <a:p>
            <a:pPr eaLnBrk="1" hangingPunct="1">
              <a:defRPr/>
            </a:pPr>
            <a:r>
              <a:rPr lang="en-GB" dirty="0"/>
              <a:t>Future efforts should focus on explanations of particular behaviours or experiences; each of the various symptoms of ‘schizophrenia’ should be considered as a disorder in its own right. For example: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Romme and Escher (1989) – hallucinations as normal response to traumatic events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Bentall et al. (2001) – persecutory beliefs as attributional bias</a:t>
            </a:r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i="1" dirty="0"/>
              <a:t>Romme and Escher (1989):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eaLnBrk="1" hangingPunct="1">
              <a:defRPr/>
            </a:pPr>
            <a:r>
              <a:rPr lang="en-GB" dirty="0"/>
              <a:t>Significant minority of people report having hallucinations</a:t>
            </a:r>
          </a:p>
          <a:p>
            <a:pPr eaLnBrk="1" hangingPunct="1">
              <a:defRPr/>
            </a:pPr>
            <a:r>
              <a:rPr lang="en-GB" dirty="0"/>
              <a:t>Some cultures positive to hallucinations</a:t>
            </a:r>
          </a:p>
          <a:p>
            <a:pPr eaLnBrk="1" hangingPunct="1"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F43E1C52-E3DE-3B46-8E7E-D728AC91A3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Prevalence and outcome</a:t>
            </a:r>
            <a:endParaRPr lang="en-US" altLang="en-US" sz="3300" dirty="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5B2D694C-1FF5-6043-BCB5-23C4F707F288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i="1" dirty="0"/>
              <a:t>APA (2000)</a:t>
            </a:r>
          </a:p>
          <a:p>
            <a:pPr eaLnBrk="1" hangingPunct="1">
              <a:defRPr/>
            </a:pPr>
            <a:endParaRPr lang="en-GB" altLang="en-US" dirty="0"/>
          </a:p>
          <a:p>
            <a:pPr eaLnBrk="1" hangingPunct="1">
              <a:defRPr/>
            </a:pPr>
            <a:r>
              <a:rPr lang="en-GB" altLang="en-US" dirty="0"/>
              <a:t>1% of population – stable across countries, cultures, time</a:t>
            </a:r>
          </a:p>
          <a:p>
            <a:pPr eaLnBrk="1" hangingPunct="1">
              <a:defRPr/>
            </a:pPr>
            <a:r>
              <a:rPr lang="en-GB" altLang="en-US" dirty="0"/>
              <a:t>Age of onset typically 20–35 years</a:t>
            </a:r>
          </a:p>
          <a:p>
            <a:pPr eaLnBrk="1" hangingPunct="1">
              <a:defRPr/>
            </a:pPr>
            <a:r>
              <a:rPr lang="en-GB" altLang="en-US" dirty="0"/>
              <a:t>Episodic – Wiersma et al. (1998) followed cohort for 15 years following initial episode: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66% at least one relapse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following relapse, 1 in 6 did not recover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10% suicide rate</a:t>
            </a:r>
            <a:endParaRPr lang="en-US" altLang="en-US" dirty="0"/>
          </a:p>
        </p:txBody>
      </p:sp>
      <p:sp>
        <p:nvSpPr>
          <p:cNvPr id="6148" name="Content Placeholder 1">
            <a:extLst>
              <a:ext uri="{FF2B5EF4-FFF2-40B4-BE49-F238E27FC236}">
                <a16:creationId xmlns:a16="http://schemas.microsoft.com/office/drawing/2014/main" id="{F6944906-33F0-CB40-BA18-BCFBFCF3ED1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860032" y="1484784"/>
            <a:ext cx="3886200" cy="4351338"/>
          </a:xfrm>
        </p:spPr>
        <p:txBody>
          <a:bodyPr/>
          <a:lstStyle/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dirty="0"/>
              <a:t>Good prognosis associated with:</a:t>
            </a:r>
          </a:p>
          <a:p>
            <a:pPr eaLnBrk="1" hangingPunct="1"/>
            <a:endParaRPr lang="en-GB" altLang="en-US" dirty="0"/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dirty="0"/>
              <a:t>Receiving appropriate treatment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dirty="0"/>
              <a:t>Acute onset and short duration of first episode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dirty="0"/>
              <a:t>Presence of an identifiable stress trigger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dirty="0"/>
              <a:t>Predominance of positive symptoms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dirty="0"/>
              <a:t>Good social support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dirty="0"/>
              <a:t>No family history of schizophrenia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dirty="0"/>
              <a:t>Having a job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</TotalTime>
  <Words>378</Words>
  <Application>Microsoft Office PowerPoint</Application>
  <PresentationFormat>On-screen Show (4:3)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Courier New</vt:lpstr>
      <vt:lpstr>Wingdings</vt:lpstr>
      <vt:lpstr>Office Theme</vt:lpstr>
      <vt:lpstr>Schizophrenia</vt:lpstr>
      <vt:lpstr>DSM-5</vt:lpstr>
      <vt:lpstr>Some Common Symptoms of Schizophrenia</vt:lpstr>
      <vt:lpstr>Alternative Accounts</vt:lpstr>
      <vt:lpstr>Prevalence and outcome</vt:lpstr>
    </vt:vector>
  </TitlesOfParts>
  <Company>University of Wales Swansea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schizophrenia?</dc:title>
  <dc:creator>Paul bennet</dc:creator>
  <cp:lastModifiedBy>Heathcock, Clara</cp:lastModifiedBy>
  <cp:revision>22</cp:revision>
  <dcterms:created xsi:type="dcterms:W3CDTF">2003-11-20T14:07:14Z</dcterms:created>
  <dcterms:modified xsi:type="dcterms:W3CDTF">2021-03-11T16:39:33Z</dcterms:modified>
</cp:coreProperties>
</file>