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 autoAdjust="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LiveId" clId="{04EC4F75-65D8-436C-ABF2-CF50E50477AD}"/>
    <pc:docChg chg="undo custSel addSld delSld modSld">
      <pc:chgData name="Paul Bennett" userId="33a34068dc46463b" providerId="LiveId" clId="{04EC4F75-65D8-436C-ABF2-CF50E50477AD}" dt="2020-10-22T15:08:42.735" v="461" actId="2696"/>
      <pc:docMkLst>
        <pc:docMk/>
      </pc:docMkLst>
      <pc:sldChg chg="modSp mod">
        <pc:chgData name="Paul Bennett" userId="33a34068dc46463b" providerId="LiveId" clId="{04EC4F75-65D8-436C-ABF2-CF50E50477AD}" dt="2020-10-22T14:48:23.112" v="16" actId="20577"/>
        <pc:sldMkLst>
          <pc:docMk/>
          <pc:sldMk cId="376304606" sldId="256"/>
        </pc:sldMkLst>
        <pc:spChg chg="mod">
          <ac:chgData name="Paul Bennett" userId="33a34068dc46463b" providerId="LiveId" clId="{04EC4F75-65D8-436C-ABF2-CF50E50477AD}" dt="2020-10-22T14:48:23.112" v="16" actId="20577"/>
          <ac:spMkLst>
            <pc:docMk/>
            <pc:sldMk cId="376304606" sldId="256"/>
            <ac:spMk id="2" creationId="{5B5307E0-7853-49E6-A9E6-F34478A13665}"/>
          </ac:spMkLst>
        </pc:spChg>
      </pc:sldChg>
      <pc:sldChg chg="modSp mod">
        <pc:chgData name="Paul Bennett" userId="33a34068dc46463b" providerId="LiveId" clId="{04EC4F75-65D8-436C-ABF2-CF50E50477AD}" dt="2020-10-22T14:57:57.731" v="246" actId="20577"/>
        <pc:sldMkLst>
          <pc:docMk/>
          <pc:sldMk cId="1926550671" sldId="257"/>
        </pc:sldMkLst>
        <pc:spChg chg="mod">
          <ac:chgData name="Paul Bennett" userId="33a34068dc46463b" providerId="LiveId" clId="{04EC4F75-65D8-436C-ABF2-CF50E50477AD}" dt="2020-10-22T14:57:57.731" v="246" actId="20577"/>
          <ac:spMkLst>
            <pc:docMk/>
            <pc:sldMk cId="1926550671" sldId="257"/>
            <ac:spMk id="2" creationId="{708A9849-5A65-48DA-92AC-F2A36F93E387}"/>
          </ac:spMkLst>
        </pc:spChg>
        <pc:spChg chg="mod">
          <ac:chgData name="Paul Bennett" userId="33a34068dc46463b" providerId="LiveId" clId="{04EC4F75-65D8-436C-ABF2-CF50E50477AD}" dt="2020-10-22T14:54:54.937" v="139" actId="313"/>
          <ac:spMkLst>
            <pc:docMk/>
            <pc:sldMk cId="1926550671" sldId="257"/>
            <ac:spMk id="5" creationId="{210B21F2-EB87-4B32-875E-C2A0BB7C65AA}"/>
          </ac:spMkLst>
        </pc:spChg>
      </pc:sldChg>
      <pc:sldChg chg="modSp mod">
        <pc:chgData name="Paul Bennett" userId="33a34068dc46463b" providerId="LiveId" clId="{04EC4F75-65D8-436C-ABF2-CF50E50477AD}" dt="2020-10-22T14:49:36.770" v="57" actId="20577"/>
        <pc:sldMkLst>
          <pc:docMk/>
          <pc:sldMk cId="4056214495" sldId="258"/>
        </pc:sldMkLst>
        <pc:spChg chg="mod">
          <ac:chgData name="Paul Bennett" userId="33a34068dc46463b" providerId="LiveId" clId="{04EC4F75-65D8-436C-ABF2-CF50E50477AD}" dt="2020-10-22T14:48:37.421" v="22" actId="20577"/>
          <ac:spMkLst>
            <pc:docMk/>
            <pc:sldMk cId="4056214495" sldId="258"/>
            <ac:spMk id="2" creationId="{DE033BF3-944E-48FB-817C-6F90F0CF86B1}"/>
          </ac:spMkLst>
        </pc:spChg>
        <pc:spChg chg="mod">
          <ac:chgData name="Paul Bennett" userId="33a34068dc46463b" providerId="LiveId" clId="{04EC4F75-65D8-436C-ABF2-CF50E50477AD}" dt="2020-10-22T14:48:56.090" v="46" actId="5793"/>
          <ac:spMkLst>
            <pc:docMk/>
            <pc:sldMk cId="4056214495" sldId="258"/>
            <ac:spMk id="3" creationId="{5018ADC7-26ED-4A82-B0D1-FD04E1ECC8AC}"/>
          </ac:spMkLst>
        </pc:spChg>
        <pc:spChg chg="mod">
          <ac:chgData name="Paul Bennett" userId="33a34068dc46463b" providerId="LiveId" clId="{04EC4F75-65D8-436C-ABF2-CF50E50477AD}" dt="2020-10-22T14:49:36.770" v="57" actId="20577"/>
          <ac:spMkLst>
            <pc:docMk/>
            <pc:sldMk cId="4056214495" sldId="258"/>
            <ac:spMk id="4" creationId="{3B704D58-1CE7-4144-B508-BF3BCA28E351}"/>
          </ac:spMkLst>
        </pc:spChg>
      </pc:sldChg>
      <pc:sldChg chg="modSp add del mod">
        <pc:chgData name="Paul Bennett" userId="33a34068dc46463b" providerId="LiveId" clId="{04EC4F75-65D8-436C-ABF2-CF50E50477AD}" dt="2020-10-22T14:59:09.911" v="263" actId="6549"/>
        <pc:sldMkLst>
          <pc:docMk/>
          <pc:sldMk cId="438650939" sldId="259"/>
        </pc:sldMkLst>
        <pc:spChg chg="mod">
          <ac:chgData name="Paul Bennett" userId="33a34068dc46463b" providerId="LiveId" clId="{04EC4F75-65D8-436C-ABF2-CF50E50477AD}" dt="2020-10-22T14:58:57.539" v="258" actId="20577"/>
          <ac:spMkLst>
            <pc:docMk/>
            <pc:sldMk cId="438650939" sldId="259"/>
            <ac:spMk id="3" creationId="{9528F085-1BDC-48A1-8BB0-0E26FD26074F}"/>
          </ac:spMkLst>
        </pc:spChg>
        <pc:spChg chg="mod">
          <ac:chgData name="Paul Bennett" userId="33a34068dc46463b" providerId="LiveId" clId="{04EC4F75-65D8-436C-ABF2-CF50E50477AD}" dt="2020-10-22T14:59:09.911" v="263" actId="6549"/>
          <ac:spMkLst>
            <pc:docMk/>
            <pc:sldMk cId="438650939" sldId="259"/>
            <ac:spMk id="4" creationId="{05EEBB0E-1A55-4B4D-BC22-28B73F0137F2}"/>
          </ac:spMkLst>
        </pc:spChg>
      </pc:sldChg>
      <pc:sldChg chg="addSp delSp modSp mod">
        <pc:chgData name="Paul Bennett" userId="33a34068dc46463b" providerId="LiveId" clId="{04EC4F75-65D8-436C-ABF2-CF50E50477AD}" dt="2020-10-22T15:08:23.129" v="455" actId="20577"/>
        <pc:sldMkLst>
          <pc:docMk/>
          <pc:sldMk cId="2166424193" sldId="260"/>
        </pc:sldMkLst>
        <pc:spChg chg="mod">
          <ac:chgData name="Paul Bennett" userId="33a34068dc46463b" providerId="LiveId" clId="{04EC4F75-65D8-436C-ABF2-CF50E50477AD}" dt="2020-10-22T15:06:04.558" v="426" actId="27636"/>
          <ac:spMkLst>
            <pc:docMk/>
            <pc:sldMk cId="2166424193" sldId="260"/>
            <ac:spMk id="3" creationId="{C2A112D0-F301-48AC-8C34-C3DE0FD7ABC9}"/>
          </ac:spMkLst>
        </pc:spChg>
        <pc:spChg chg="mod">
          <ac:chgData name="Paul Bennett" userId="33a34068dc46463b" providerId="LiveId" clId="{04EC4F75-65D8-436C-ABF2-CF50E50477AD}" dt="2020-10-22T15:08:23.129" v="455" actId="20577"/>
          <ac:spMkLst>
            <pc:docMk/>
            <pc:sldMk cId="2166424193" sldId="260"/>
            <ac:spMk id="4" creationId="{F0AA16CB-8958-467F-97C6-2247DA66BB94}"/>
          </ac:spMkLst>
        </pc:spChg>
        <pc:spChg chg="add del">
          <ac:chgData name="Paul Bennett" userId="33a34068dc46463b" providerId="LiveId" clId="{04EC4F75-65D8-436C-ABF2-CF50E50477AD}" dt="2020-10-22T15:04:26.702" v="395" actId="21"/>
          <ac:spMkLst>
            <pc:docMk/>
            <pc:sldMk cId="2166424193" sldId="260"/>
            <ac:spMk id="6" creationId="{F171D9D6-06C2-4981-B44F-ED8C8F26FBB6}"/>
          </ac:spMkLst>
        </pc:spChg>
      </pc:sldChg>
      <pc:sldChg chg="add del">
        <pc:chgData name="Paul Bennett" userId="33a34068dc46463b" providerId="LiveId" clId="{04EC4F75-65D8-436C-ABF2-CF50E50477AD}" dt="2020-10-22T15:08:36.826" v="458" actId="2696"/>
        <pc:sldMkLst>
          <pc:docMk/>
          <pc:sldMk cId="447508794" sldId="261"/>
        </pc:sldMkLst>
      </pc:sldChg>
      <pc:sldChg chg="del">
        <pc:chgData name="Paul Bennett" userId="33a34068dc46463b" providerId="LiveId" clId="{04EC4F75-65D8-436C-ABF2-CF50E50477AD}" dt="2020-10-22T15:08:38.454" v="459" actId="2696"/>
        <pc:sldMkLst>
          <pc:docMk/>
          <pc:sldMk cId="3070473883" sldId="262"/>
        </pc:sldMkLst>
      </pc:sldChg>
      <pc:sldChg chg="del">
        <pc:chgData name="Paul Bennett" userId="33a34068dc46463b" providerId="LiveId" clId="{04EC4F75-65D8-436C-ABF2-CF50E50477AD}" dt="2020-10-22T15:08:40.811" v="460" actId="2696"/>
        <pc:sldMkLst>
          <pc:docMk/>
          <pc:sldMk cId="3707163053" sldId="263"/>
        </pc:sldMkLst>
      </pc:sldChg>
      <pc:sldChg chg="del">
        <pc:chgData name="Paul Bennett" userId="33a34068dc46463b" providerId="LiveId" clId="{04EC4F75-65D8-436C-ABF2-CF50E50477AD}" dt="2020-10-22T15:08:42.735" v="461" actId="2696"/>
        <pc:sldMkLst>
          <pc:docMk/>
          <pc:sldMk cId="3293461410" sldId="26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8C59A7D-5D56-4160-9295-B7F0572E9BA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9C8281-9189-439D-A63E-0A53A98E6C2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A0A1E-22E6-47A8-A127-1405C26C6668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2104CF-B9B3-4701-A6C8-4901531669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9B4D71-FA7E-4F5A-9652-25975E67A37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354F3-F394-4A53-932A-7CCCC0B20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2804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FBB50-291E-4309-927F-4536B09575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5D901-7D8D-41F0-AD34-051C731D8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1D81E-5670-49C1-84B3-39802C2A8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A753B-16B0-49E0-BAE8-58F61C7C0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ABC0C-FC53-4CAB-BB36-5B545DE2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689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15B42-CBE4-4E36-A52C-858C5BFA8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96C1BB-E68D-4BE4-A558-56E989AD2F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C5001-8584-4330-8041-9BE0F684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EA62C-2C9D-47D6-9F04-4DE5EA431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2FEEF-4990-45F6-8857-4219CF3E4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498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875666-A8CF-4EC3-8E2C-A56E395A3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9D7923-DE27-46DC-AD70-713FF19A4D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21FD6-BC4E-4E49-A0A1-FDC1DE7BF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FAA71-B0FF-4661-8B2A-D3F8BCADB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34C93-F08B-46B7-8376-DFA041CE2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0552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7D685-4A48-414B-9A51-E1C31E3B3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0171A-79B6-44A1-9078-E5477654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C117AC-57B4-41A7-AE1A-F38C8D9F0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12740-8B87-4B7E-96B4-A4130072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1249A-B58E-4EB7-B4DA-AD2889845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046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011C8-2898-4806-BD18-698177964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A4D06C-47CE-4957-858F-9278A3A1B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8394F-7E74-482A-9E34-24F326382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1D439-64A3-4D75-8123-884EF978E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57EC-1095-4674-A22C-32BEEC764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292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DE840-8BCD-4123-8ACE-1A2AED27F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AC3F6-45D5-4B4C-AE4A-40D61DD416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199174-0CCD-446E-832A-F4B54B4B32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77D10-AA5F-4FD4-9125-5FF89FB2F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293C8-7AE7-4A0D-8613-E1E189773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DBBACA-A2C4-45D9-A523-4C0464B84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14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600B2-86A6-45CD-9821-2A574F5B5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7E135-0682-48E0-B467-5DADA6A4B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DE1FC9-44A8-4FB0-886D-B8A173198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A42B9A-67D2-4A84-A601-C66858CA46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6E2ED1-3F59-4889-B0F2-5C44E39F7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EE3D0B-AE96-4FD1-B009-55AA4B988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1F20F1-B1F7-4141-A397-0D1A4AD8C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1D2BB1-F957-4BE9-BF8B-45F713676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828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885D1-B25A-41AC-AD6E-AED66D149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9D0A70-A354-4C1C-A44C-DE6606C14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F53FE2-D9FD-42A4-9B65-6CF9B92A7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1CB65-1BBB-43DA-9BD1-36BD8A3D7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602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105622-FD8B-4AC2-8AE0-55D72433E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FEFBC4-C014-4ABC-8214-E9B884A69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8AE2F-66D7-42F0-B314-A1A2B5C8E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61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DDEF-7B8A-4217-92BA-AC1CA3FFB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DE12C-6535-4432-818F-6D482B738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2EF35F-3B04-4E05-AC7A-21C77DEE97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794AF0-40DE-451E-B5EC-92E6F684A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8AF32-C844-479C-BD2C-5BF567835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F430A-6EED-4C9D-BFF0-C4C655E2E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896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53D83-1CA1-4EBF-A785-A4F72BD07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ADC306-5DA5-40CD-881A-ABB421A7BE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20AF77-B108-4ED7-8CBD-71D0BAABAE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75DE1D-92F4-4C80-B712-52723143E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448D9-542D-4ECC-A463-9010775C6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7658B-CAC3-490F-A975-7736D4678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078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88ED25-E25D-4382-A82C-6D8A28C38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E3EFD9-6318-4BD8-9735-A55059AF6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7E8AB-D30F-4D67-BEC4-FDACB0FFA1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33BAA-0911-424D-B6D0-C0F98F55E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D1027-81E3-47A3-BB69-EDCE33B6C0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5F7DCE81-7B49-49B0-BFF8-5646596E6F7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8138" y="0"/>
            <a:ext cx="1571324" cy="156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2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307E0-7853-49E6-A9E6-F34478A136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(Internet) Gaming disorder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5B087F-4B0E-4DE7-BD39-1E1012014E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304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33BF3-944E-48FB-817C-6F90F0CF8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ICD-11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8ADC7-26ED-4A82-B0D1-FD04E1ECC8A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 Five or more of…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04D58-1CE7-4144-B508-BF3BCA28E35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Preoccupation with gaming</a:t>
            </a:r>
          </a:p>
          <a:p>
            <a:r>
              <a:rPr lang="en-GB" sz="1800" dirty="0"/>
              <a:t>Withdrawal symptoms when gaming is not possible</a:t>
            </a:r>
          </a:p>
          <a:p>
            <a:r>
              <a:rPr lang="en-GB" sz="1800" dirty="0"/>
              <a:t>The urge to spend more time gaming</a:t>
            </a:r>
          </a:p>
          <a:p>
            <a:r>
              <a:rPr lang="en-GB" sz="1800" dirty="0"/>
              <a:t>Repeated unsuccessful attempts to quit gaming</a:t>
            </a:r>
          </a:p>
          <a:p>
            <a:r>
              <a:rPr lang="en-GB" sz="1800" dirty="0"/>
              <a:t>Giving up, or loss of interest in, previously enjoyed activities due to gaming</a:t>
            </a:r>
          </a:p>
          <a:p>
            <a:r>
              <a:rPr lang="en-GB" sz="1800" dirty="0"/>
              <a:t>Continuing to game despite problems</a:t>
            </a:r>
          </a:p>
          <a:p>
            <a:r>
              <a:rPr lang="en-GB" sz="1800" dirty="0"/>
              <a:t>Deceiving others about the amount of time spent gaming</a:t>
            </a:r>
          </a:p>
          <a:p>
            <a:r>
              <a:rPr lang="en-GB" sz="1800" dirty="0"/>
              <a:t>Using of gaming to relieve negative mood states</a:t>
            </a:r>
          </a:p>
          <a:p>
            <a:r>
              <a:rPr lang="en-GB" sz="1800" dirty="0"/>
              <a:t>Risking or losing a job or relationship due to gaming</a:t>
            </a:r>
          </a:p>
        </p:txBody>
      </p:sp>
    </p:spTree>
    <p:extLst>
      <p:ext uri="{BB962C8B-B14F-4D97-AF65-F5344CB8AC3E}">
        <p14:creationId xmlns:p14="http://schemas.microsoft.com/office/powerpoint/2010/main" val="4056214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353B39-4D30-42F3-9042-DAB48665D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Background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10B21F2-EB87-4B32-875E-C2A0BB7C65A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Ko et al. (2009):</a:t>
            </a:r>
          </a:p>
          <a:p>
            <a:pPr lvl="1"/>
            <a:r>
              <a:rPr lang="en-GB" sz="1800" dirty="0"/>
              <a:t>2% of world population likely to be ‘diagnosed’</a:t>
            </a:r>
          </a:p>
          <a:p>
            <a:pPr lvl="1"/>
            <a:r>
              <a:rPr lang="en-GB" sz="1800" dirty="0"/>
              <a:t>Higher rates among younger people – 10.8% reported in Taiwan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Poli et al. (2012):</a:t>
            </a:r>
          </a:p>
          <a:p>
            <a:pPr marL="674688" indent="-222250"/>
            <a:r>
              <a:rPr lang="en-GB" sz="1800" dirty="0"/>
              <a:t> Italians aged between 14 and 21 years:</a:t>
            </a:r>
          </a:p>
          <a:p>
            <a:pPr marL="1511300" lvl="1" indent="-604838">
              <a:buFont typeface="Courier New" panose="02070309020205020404" pitchFamily="49" charset="0"/>
              <a:buChar char="o"/>
            </a:pPr>
            <a:r>
              <a:rPr lang="en-GB" sz="1800" dirty="0"/>
              <a:t>5% moderately addicted</a:t>
            </a:r>
          </a:p>
          <a:p>
            <a:pPr marL="1511300" lvl="1" indent="-604838">
              <a:buFont typeface="Courier New" panose="02070309020205020404" pitchFamily="49" charset="0"/>
              <a:buChar char="o"/>
            </a:pPr>
            <a:r>
              <a:rPr lang="en-GB" sz="1800" dirty="0"/>
              <a:t>0.79% seriously addicted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8A9849-5A65-48DA-92AC-F2A36F93E38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Gentile et al. (2017):</a:t>
            </a:r>
          </a:p>
          <a:p>
            <a:pPr lvl="1"/>
            <a:r>
              <a:rPr lang="en-GB" sz="1800" dirty="0"/>
              <a:t>Summary data suggest, once established, becomes long term</a:t>
            </a:r>
          </a:p>
          <a:p>
            <a:pPr lvl="1"/>
            <a:r>
              <a:rPr lang="en-GB" sz="1800" dirty="0"/>
              <a:t>Rates of continuing difficulties vary between 26 and 84% over two-year follow-up</a:t>
            </a:r>
          </a:p>
          <a:p>
            <a:pPr lvl="1"/>
            <a:endParaRPr lang="en-GB" sz="1800" dirty="0"/>
          </a:p>
          <a:p>
            <a:pPr marL="0" indent="0">
              <a:buNone/>
            </a:pPr>
            <a:r>
              <a:rPr lang="en-GB" sz="1800" dirty="0"/>
              <a:t>Scharkow et al. (2014):</a:t>
            </a:r>
          </a:p>
          <a:p>
            <a:pPr lvl="1"/>
            <a:r>
              <a:rPr lang="en-GB" sz="1800" dirty="0"/>
              <a:t>Increased levels of depression and aggressive tendencies, and worsening academic performance and relationships with parents over time</a:t>
            </a:r>
          </a:p>
        </p:txBody>
      </p:sp>
    </p:spTree>
    <p:extLst>
      <p:ext uri="{BB962C8B-B14F-4D97-AF65-F5344CB8AC3E}">
        <p14:creationId xmlns:p14="http://schemas.microsoft.com/office/powerpoint/2010/main" val="1926550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54DDC-78BC-465B-8939-743850F8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Neurological Pathways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8F085-1BDC-48A1-8BB0-0E26FD2607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58156"/>
            <a:ext cx="5181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Activation of ‘reward circuit’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dirty="0"/>
              <a:t>Ventral tegmental area – dopamine to the nucleus accumbens, the prefrontal cortex, amygdala and septum:</a:t>
            </a:r>
          </a:p>
          <a:p>
            <a:pPr lvl="1"/>
            <a:r>
              <a:rPr lang="en-GB" dirty="0"/>
              <a:t>NE released in the peripheral sympathetic nervous system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i="1" dirty="0"/>
              <a:t>Anticipatory activation of the brain reward system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Conditioned response to cues associated with gaming</a:t>
            </a:r>
          </a:p>
          <a:p>
            <a:pPr lvl="1"/>
            <a:r>
              <a:rPr lang="en-GB" dirty="0"/>
              <a:t>‘Incentive salience’ – an urge to game which sustains that experience</a:t>
            </a:r>
          </a:p>
          <a:p>
            <a:pPr lvl="1"/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EBB0E-1A55-4B4D-BC22-28B73F0137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36915"/>
            <a:ext cx="5181600" cy="47400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 </a:t>
            </a:r>
          </a:p>
          <a:p>
            <a:pPr marL="0" indent="0">
              <a:buNone/>
            </a:pPr>
            <a:r>
              <a:rPr lang="en-GB" i="1" dirty="0"/>
              <a:t>Withdrawal effects</a:t>
            </a:r>
          </a:p>
          <a:p>
            <a:pPr marL="0" indent="0">
              <a:buNone/>
            </a:pPr>
            <a:endParaRPr lang="en-GB" i="1" dirty="0"/>
          </a:p>
          <a:p>
            <a:pPr lvl="1"/>
            <a:r>
              <a:rPr lang="en-GB" dirty="0"/>
              <a:t>Long-term decrease in the number of the dopamine receptor D2 neurons</a:t>
            </a:r>
          </a:p>
          <a:p>
            <a:pPr lvl="1"/>
            <a:r>
              <a:rPr lang="en-GB" dirty="0"/>
              <a:t>Decrease in ‘baseline’ levels of dopaminergic activity</a:t>
            </a:r>
          </a:p>
          <a:p>
            <a:pPr lvl="1"/>
            <a:r>
              <a:rPr lang="en-GB" dirty="0"/>
              <a:t>Increase in drug use or addictive behaviour to prevent withdrawal effects</a:t>
            </a:r>
          </a:p>
          <a:p>
            <a:pPr lvl="1"/>
            <a:endParaRPr lang="en-GB" dirty="0"/>
          </a:p>
          <a:p>
            <a:pPr marL="9525" lvl="1" indent="0">
              <a:buNone/>
            </a:pPr>
            <a:r>
              <a:rPr lang="en-GB" dirty="0"/>
              <a:t>Activation of stress neurotransmitters including corticotrophin-releasing hormone and norepinephrine can also be experienced.</a:t>
            </a:r>
          </a:p>
          <a:p>
            <a:pPr marL="9525" indent="0">
              <a:buNone/>
            </a:pPr>
            <a:endParaRPr lang="en-GB" dirty="0"/>
          </a:p>
          <a:p>
            <a:pPr marL="9525" lvl="1" indent="0">
              <a:buNone/>
            </a:pPr>
            <a:r>
              <a:rPr lang="en-GB" i="1" dirty="0"/>
              <a:t>Preoccupation/anticipation</a:t>
            </a:r>
          </a:p>
          <a:p>
            <a:pPr marL="9525" lvl="1" indent="0">
              <a:buNone/>
            </a:pPr>
            <a:endParaRPr lang="en-GB" dirty="0"/>
          </a:p>
          <a:p>
            <a:pPr marL="285750" lvl="1" indent="-285750"/>
            <a:r>
              <a:rPr lang="en-GB" dirty="0"/>
              <a:t>Following cessation, individual may become preoccupied with gaming, and plan to engage with or actively resist re-engagement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650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1A11D-EDD5-46FE-9883-9C5CB1935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Psychosocial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112D0-F301-48AC-8C34-C3DE0FD7AB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/>
          </a:bodyPr>
          <a:lstStyle/>
          <a:p>
            <a:r>
              <a:rPr lang="en-GB" dirty="0"/>
              <a:t>Games designed to provide a ‘flow’ (Csikszentmihalyi 1990) within an alternative world in which can gain sense of control, and lose sense of time and place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Rho et al. (2017):</a:t>
            </a:r>
          </a:p>
          <a:p>
            <a:r>
              <a:rPr lang="en-GB" dirty="0"/>
              <a:t>Psychosocial predictors …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‘Functional and dysfunctional impulsivity’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Pursuit of desired appetitive goals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Anxiety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/>
              <a:t>Kuss and Griffiths (2012):</a:t>
            </a:r>
          </a:p>
          <a:p>
            <a:pPr lvl="1"/>
            <a:r>
              <a:rPr lang="en-GB" dirty="0"/>
              <a:t>Source of social engagement</a:t>
            </a:r>
          </a:p>
          <a:p>
            <a:pPr lvl="1"/>
            <a:r>
              <a:rPr lang="en-GB" dirty="0"/>
              <a:t>Avoiding negative emotions associated with the ‘real world’ </a:t>
            </a:r>
          </a:p>
          <a:p>
            <a:pPr lvl="1"/>
            <a:r>
              <a:rPr lang="en-GB" dirty="0"/>
              <a:t>Gaining mastery and empowerment within the virtual world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AA16CB-8958-467F-97C6-2247DA66B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 King and Delfabbro (2014), sustaining beliefs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Beliefs about game reward value and tangibility – e.g. ‘I feel an emotional attachment to my avatar’</a:t>
            </a:r>
          </a:p>
          <a:p>
            <a:r>
              <a:rPr lang="en-GB" dirty="0"/>
              <a:t>Maladaptive and inflexible rules about gaming behaviour, including sunk cost bias – ‘I have invested too much time and effort in this game to leave’</a:t>
            </a:r>
          </a:p>
          <a:p>
            <a:r>
              <a:rPr lang="en-GB" dirty="0"/>
              <a:t>Procrastination/prioritization – ‘I will do other stuff later, I must finish the game now…’</a:t>
            </a:r>
          </a:p>
          <a:p>
            <a:r>
              <a:rPr lang="en-GB" dirty="0"/>
              <a:t>Over-reliance on gaming to meet self-esteem needs – e.g. ‘I am good on the internet, but in the real world I am worthless’</a:t>
            </a:r>
          </a:p>
          <a:p>
            <a:r>
              <a:rPr lang="en-GB" dirty="0"/>
              <a:t> Gaming as a method of gaining social acceptance – e.g. ‘People who do not play video-games do not understand me’</a:t>
            </a:r>
          </a:p>
        </p:txBody>
      </p:sp>
    </p:spTree>
    <p:extLst>
      <p:ext uri="{BB962C8B-B14F-4D97-AF65-F5344CB8AC3E}">
        <p14:creationId xmlns:p14="http://schemas.microsoft.com/office/powerpoint/2010/main" val="2166424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2084</TotalTime>
  <Words>538</Words>
  <Application>Microsoft Office PowerPoint</Application>
  <PresentationFormat>Widescreen</PresentationFormat>
  <Paragraphs>69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Office Theme</vt:lpstr>
      <vt:lpstr>(Internet) Gaming disorder</vt:lpstr>
      <vt:lpstr>ICD-11</vt:lpstr>
      <vt:lpstr>Background</vt:lpstr>
      <vt:lpstr>Neurological Pathways</vt:lpstr>
      <vt:lpstr>Psychosocial Factors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Bennett</dc:creator>
  <cp:lastModifiedBy>Heathcock, Clara</cp:lastModifiedBy>
  <cp:revision>21</cp:revision>
  <dcterms:created xsi:type="dcterms:W3CDTF">2020-10-19T15:29:15Z</dcterms:created>
  <dcterms:modified xsi:type="dcterms:W3CDTF">2021-03-12T11:44:27Z</dcterms:modified>
</cp:coreProperties>
</file>