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-4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2D7D1F26-9A90-4ABC-A076-D8FF542E91E7}"/>
    <pc:docChg chg="undo redo custSel addSld delSld modSld">
      <pc:chgData name="Paul Bennett" userId="33a34068dc46463b" providerId="LiveId" clId="{2D7D1F26-9A90-4ABC-A076-D8FF542E91E7}" dt="2020-10-22T14:45:42.892" v="2466" actId="20577"/>
      <pc:docMkLst>
        <pc:docMk/>
      </pc:docMkLst>
      <pc:sldChg chg="modSp mod">
        <pc:chgData name="Paul Bennett" userId="33a34068dc46463b" providerId="LiveId" clId="{2D7D1F26-9A90-4ABC-A076-D8FF542E91E7}" dt="2020-10-22T12:09:32.747" v="16" actId="20577"/>
        <pc:sldMkLst>
          <pc:docMk/>
          <pc:sldMk cId="376304606" sldId="256"/>
        </pc:sldMkLst>
        <pc:spChg chg="mod">
          <ac:chgData name="Paul Bennett" userId="33a34068dc46463b" providerId="LiveId" clId="{2D7D1F26-9A90-4ABC-A076-D8FF542E91E7}" dt="2020-10-22T12:09:32.747" v="16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addSp delSp modSp mod modClrScheme chgLayout">
        <pc:chgData name="Paul Bennett" userId="33a34068dc46463b" providerId="LiveId" clId="{2D7D1F26-9A90-4ABC-A076-D8FF542E91E7}" dt="2020-10-22T13:49:44.453" v="284" actId="21"/>
        <pc:sldMkLst>
          <pc:docMk/>
          <pc:sldMk cId="1926550671" sldId="257"/>
        </pc:sldMkLst>
        <pc:spChg chg="add mod ord">
          <ac:chgData name="Paul Bennett" userId="33a34068dc46463b" providerId="LiveId" clId="{2D7D1F26-9A90-4ABC-A076-D8FF542E91E7}" dt="2020-10-22T13:49:44.453" v="284" actId="21"/>
          <ac:spMkLst>
            <pc:docMk/>
            <pc:sldMk cId="1926550671" sldId="257"/>
            <ac:spMk id="2" creationId="{708A9849-5A65-48DA-92AC-F2A36F93E387}"/>
          </ac:spMkLst>
        </pc:spChg>
        <pc:spChg chg="mod ord">
          <ac:chgData name="Paul Bennett" userId="33a34068dc46463b" providerId="LiveId" clId="{2D7D1F26-9A90-4ABC-A076-D8FF542E91E7}" dt="2020-10-22T12:23:40.955" v="122" actId="700"/>
          <ac:spMkLst>
            <pc:docMk/>
            <pc:sldMk cId="1926550671" sldId="257"/>
            <ac:spMk id="4" creationId="{7D353B39-4D30-42F3-9042-DAB48665DF5E}"/>
          </ac:spMkLst>
        </pc:spChg>
        <pc:spChg chg="mod ord">
          <ac:chgData name="Paul Bennett" userId="33a34068dc46463b" providerId="LiveId" clId="{2D7D1F26-9A90-4ABC-A076-D8FF542E91E7}" dt="2020-10-22T12:23:40.955" v="122" actId="700"/>
          <ac:spMkLst>
            <pc:docMk/>
            <pc:sldMk cId="1926550671" sldId="257"/>
            <ac:spMk id="5" creationId="{210B21F2-EB87-4B32-875E-C2A0BB7C65AA}"/>
          </ac:spMkLst>
        </pc:spChg>
        <pc:spChg chg="del mod">
          <ac:chgData name="Paul Bennett" userId="33a34068dc46463b" providerId="LiveId" clId="{2D7D1F26-9A90-4ABC-A076-D8FF542E91E7}" dt="2020-10-22T12:23:26.392" v="121" actId="700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">
        <pc:chgData name="Paul Bennett" userId="33a34068dc46463b" providerId="LiveId" clId="{2D7D1F26-9A90-4ABC-A076-D8FF542E91E7}" dt="2020-10-22T12:11:23.246" v="48" actId="255"/>
        <pc:sldMkLst>
          <pc:docMk/>
          <pc:sldMk cId="4056214495" sldId="258"/>
        </pc:sldMkLst>
        <pc:spChg chg="mod">
          <ac:chgData name="Paul Bennett" userId="33a34068dc46463b" providerId="LiveId" clId="{2D7D1F26-9A90-4ABC-A076-D8FF542E91E7}" dt="2020-10-22T12:09:51.167" v="17" actId="20577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2D7D1F26-9A90-4ABC-A076-D8FF542E91E7}" dt="2020-10-22T12:11:23.246" v="48" actId="255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2D7D1F26-9A90-4ABC-A076-D8FF542E91E7}" dt="2020-10-22T12:11:07.136" v="47" actId="27636"/>
          <ac:spMkLst>
            <pc:docMk/>
            <pc:sldMk cId="4056214495" sldId="258"/>
            <ac:spMk id="4" creationId="{3B704D58-1CE7-4144-B508-BF3BCA28E351}"/>
          </ac:spMkLst>
        </pc:spChg>
      </pc:sldChg>
      <pc:sldChg chg="modSp mod">
        <pc:chgData name="Paul Bennett" userId="33a34068dc46463b" providerId="LiveId" clId="{2D7D1F26-9A90-4ABC-A076-D8FF542E91E7}" dt="2020-10-22T12:25:33.729" v="233" actId="20577"/>
        <pc:sldMkLst>
          <pc:docMk/>
          <pc:sldMk cId="438650939" sldId="259"/>
        </pc:sldMkLst>
        <pc:spChg chg="mod">
          <ac:chgData name="Paul Bennett" userId="33a34068dc46463b" providerId="LiveId" clId="{2D7D1F26-9A90-4ABC-A076-D8FF542E91E7}" dt="2020-10-22T12:25:25.765" v="224" actId="20577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2D7D1F26-9A90-4ABC-A076-D8FF542E91E7}" dt="2020-10-22T12:25:33.729" v="233" actId="20577"/>
          <ac:spMkLst>
            <pc:docMk/>
            <pc:sldMk cId="438650939" sldId="259"/>
            <ac:spMk id="4" creationId="{05EEBB0E-1A55-4B4D-BC22-28B73F0137F2}"/>
          </ac:spMkLst>
        </pc:spChg>
      </pc:sldChg>
      <pc:sldChg chg="modSp mod">
        <pc:chgData name="Paul Bennett" userId="33a34068dc46463b" providerId="LiveId" clId="{2D7D1F26-9A90-4ABC-A076-D8FF542E91E7}" dt="2020-10-22T14:07:19.201" v="678" actId="6549"/>
        <pc:sldMkLst>
          <pc:docMk/>
          <pc:sldMk cId="2166424193" sldId="260"/>
        </pc:sldMkLst>
        <pc:spChg chg="mod">
          <ac:chgData name="Paul Bennett" userId="33a34068dc46463b" providerId="LiveId" clId="{2D7D1F26-9A90-4ABC-A076-D8FF542E91E7}" dt="2020-10-22T13:56:42.637" v="485" actId="20577"/>
          <ac:spMkLst>
            <pc:docMk/>
            <pc:sldMk cId="2166424193" sldId="260"/>
            <ac:spMk id="2" creationId="{5811A11D-EDD5-46FE-9883-9C5CB1935610}"/>
          </ac:spMkLst>
        </pc:spChg>
        <pc:spChg chg="mod">
          <ac:chgData name="Paul Bennett" userId="33a34068dc46463b" providerId="LiveId" clId="{2D7D1F26-9A90-4ABC-A076-D8FF542E91E7}" dt="2020-10-22T14:02:50.662" v="675" actId="27636"/>
          <ac:spMkLst>
            <pc:docMk/>
            <pc:sldMk cId="2166424193" sldId="260"/>
            <ac:spMk id="3" creationId="{C2A112D0-F301-48AC-8C34-C3DE0FD7ABC9}"/>
          </ac:spMkLst>
        </pc:spChg>
        <pc:spChg chg="mod">
          <ac:chgData name="Paul Bennett" userId="33a34068dc46463b" providerId="LiveId" clId="{2D7D1F26-9A90-4ABC-A076-D8FF542E91E7}" dt="2020-10-22T14:07:19.201" v="678" actId="6549"/>
          <ac:spMkLst>
            <pc:docMk/>
            <pc:sldMk cId="2166424193" sldId="260"/>
            <ac:spMk id="4" creationId="{F0AA16CB-8958-467F-97C6-2247DA66BB94}"/>
          </ac:spMkLst>
        </pc:spChg>
      </pc:sldChg>
      <pc:sldChg chg="modSp mod">
        <pc:chgData name="Paul Bennett" userId="33a34068dc46463b" providerId="LiveId" clId="{2D7D1F26-9A90-4ABC-A076-D8FF542E91E7}" dt="2020-10-22T14:17:31.799" v="817" actId="20577"/>
        <pc:sldMkLst>
          <pc:docMk/>
          <pc:sldMk cId="447508794" sldId="261"/>
        </pc:sldMkLst>
        <pc:spChg chg="mod">
          <ac:chgData name="Paul Bennett" userId="33a34068dc46463b" providerId="LiveId" clId="{2D7D1F26-9A90-4ABC-A076-D8FF542E91E7}" dt="2020-10-22T14:17:25.809" v="812" actId="27636"/>
          <ac:spMkLst>
            <pc:docMk/>
            <pc:sldMk cId="447508794" sldId="261"/>
            <ac:spMk id="3" creationId="{F0F43346-4A3B-4CA4-8813-66066085860D}"/>
          </ac:spMkLst>
        </pc:spChg>
        <pc:spChg chg="mod">
          <ac:chgData name="Paul Bennett" userId="33a34068dc46463b" providerId="LiveId" clId="{2D7D1F26-9A90-4ABC-A076-D8FF542E91E7}" dt="2020-10-22T14:17:31.799" v="817" actId="20577"/>
          <ac:spMkLst>
            <pc:docMk/>
            <pc:sldMk cId="447508794" sldId="261"/>
            <ac:spMk id="4" creationId="{103006AF-9985-4809-8175-66EEABEB6784}"/>
          </ac:spMkLst>
        </pc:spChg>
      </pc:sldChg>
      <pc:sldChg chg="modSp mod">
        <pc:chgData name="Paul Bennett" userId="33a34068dc46463b" providerId="LiveId" clId="{2D7D1F26-9A90-4ABC-A076-D8FF542E91E7}" dt="2020-10-22T14:24:43.314" v="1403" actId="27636"/>
        <pc:sldMkLst>
          <pc:docMk/>
          <pc:sldMk cId="3070473883" sldId="262"/>
        </pc:sldMkLst>
        <pc:spChg chg="mod">
          <ac:chgData name="Paul Bennett" userId="33a34068dc46463b" providerId="LiveId" clId="{2D7D1F26-9A90-4ABC-A076-D8FF542E91E7}" dt="2020-10-22T14:19:17.029" v="867" actId="5793"/>
          <ac:spMkLst>
            <pc:docMk/>
            <pc:sldMk cId="3070473883" sldId="262"/>
            <ac:spMk id="2" creationId="{8A3AA7F5-3539-4F5E-9F84-D2E7DC2D7874}"/>
          </ac:spMkLst>
        </pc:spChg>
        <pc:spChg chg="mod">
          <ac:chgData name="Paul Bennett" userId="33a34068dc46463b" providerId="LiveId" clId="{2D7D1F26-9A90-4ABC-A076-D8FF542E91E7}" dt="2020-10-22T14:24:43.311" v="1402" actId="27636"/>
          <ac:spMkLst>
            <pc:docMk/>
            <pc:sldMk cId="3070473883" sldId="262"/>
            <ac:spMk id="3" creationId="{085576AD-C820-49A6-B392-D6FA8F00AF6D}"/>
          </ac:spMkLst>
        </pc:spChg>
        <pc:spChg chg="mod">
          <ac:chgData name="Paul Bennett" userId="33a34068dc46463b" providerId="LiveId" clId="{2D7D1F26-9A90-4ABC-A076-D8FF542E91E7}" dt="2020-10-22T14:24:43.314" v="1403" actId="27636"/>
          <ac:spMkLst>
            <pc:docMk/>
            <pc:sldMk cId="3070473883" sldId="262"/>
            <ac:spMk id="4" creationId="{D4CF696E-15C4-4ECA-A4E9-427FC4874208}"/>
          </ac:spMkLst>
        </pc:spChg>
      </pc:sldChg>
      <pc:sldChg chg="modSp mod">
        <pc:chgData name="Paul Bennett" userId="33a34068dc46463b" providerId="LiveId" clId="{2D7D1F26-9A90-4ABC-A076-D8FF542E91E7}" dt="2020-10-22T14:43:02.268" v="2248"/>
        <pc:sldMkLst>
          <pc:docMk/>
          <pc:sldMk cId="3707163053" sldId="263"/>
        </pc:sldMkLst>
        <pc:spChg chg="mod">
          <ac:chgData name="Paul Bennett" userId="33a34068dc46463b" providerId="LiveId" clId="{2D7D1F26-9A90-4ABC-A076-D8FF542E91E7}" dt="2020-10-22T14:25:03.601" v="1408" actId="6549"/>
          <ac:spMkLst>
            <pc:docMk/>
            <pc:sldMk cId="3707163053" sldId="263"/>
            <ac:spMk id="2" creationId="{6E1CE3F9-59E8-45C9-9370-3DD924DFDF6B}"/>
          </ac:spMkLst>
        </pc:spChg>
        <pc:spChg chg="mod">
          <ac:chgData name="Paul Bennett" userId="33a34068dc46463b" providerId="LiveId" clId="{2D7D1F26-9A90-4ABC-A076-D8FF542E91E7}" dt="2020-10-22T14:42:53.603" v="2245" actId="27636"/>
          <ac:spMkLst>
            <pc:docMk/>
            <pc:sldMk cId="3707163053" sldId="263"/>
            <ac:spMk id="3" creationId="{7818036E-4F09-4A87-9AF4-DECEE477DF97}"/>
          </ac:spMkLst>
        </pc:spChg>
        <pc:spChg chg="mod">
          <ac:chgData name="Paul Bennett" userId="33a34068dc46463b" providerId="LiveId" clId="{2D7D1F26-9A90-4ABC-A076-D8FF542E91E7}" dt="2020-10-22T14:43:02.268" v="2248"/>
          <ac:spMkLst>
            <pc:docMk/>
            <pc:sldMk cId="3707163053" sldId="263"/>
            <ac:spMk id="4" creationId="{608AC5E8-F6C2-40D9-B4F3-8111550DE193}"/>
          </ac:spMkLst>
        </pc:spChg>
      </pc:sldChg>
      <pc:sldChg chg="modSp new mod">
        <pc:chgData name="Paul Bennett" userId="33a34068dc46463b" providerId="LiveId" clId="{2D7D1F26-9A90-4ABC-A076-D8FF542E91E7}" dt="2020-10-22T14:45:42.892" v="2466" actId="20577"/>
        <pc:sldMkLst>
          <pc:docMk/>
          <pc:sldMk cId="3293461410" sldId="264"/>
        </pc:sldMkLst>
        <pc:spChg chg="mod">
          <ac:chgData name="Paul Bennett" userId="33a34068dc46463b" providerId="LiveId" clId="{2D7D1F26-9A90-4ABC-A076-D8FF542E91E7}" dt="2020-10-22T14:43:14.317" v="2267" actId="5793"/>
          <ac:spMkLst>
            <pc:docMk/>
            <pc:sldMk cId="3293461410" sldId="264"/>
            <ac:spMk id="2" creationId="{FE065AC4-90F1-4E2D-8917-425E58C85D32}"/>
          </ac:spMkLst>
        </pc:spChg>
        <pc:spChg chg="mod">
          <ac:chgData name="Paul Bennett" userId="33a34068dc46463b" providerId="LiveId" clId="{2D7D1F26-9A90-4ABC-A076-D8FF542E91E7}" dt="2020-10-22T14:42:46.019" v="2242" actId="27636"/>
          <ac:spMkLst>
            <pc:docMk/>
            <pc:sldMk cId="3293461410" sldId="264"/>
            <ac:spMk id="3" creationId="{0C06706E-E5A6-421C-B5E0-D524ECAF992C}"/>
          </ac:spMkLst>
        </pc:spChg>
        <pc:spChg chg="mod">
          <ac:chgData name="Paul Bennett" userId="33a34068dc46463b" providerId="LiveId" clId="{2D7D1F26-9A90-4ABC-A076-D8FF542E91E7}" dt="2020-10-22T14:45:42.892" v="2466" actId="20577"/>
          <ac:spMkLst>
            <pc:docMk/>
            <pc:sldMk cId="3293461410" sldId="264"/>
            <ac:spMk id="4" creationId="{5A5F9D2E-D893-4F6A-9741-55256A7E61C2}"/>
          </ac:spMkLst>
        </pc:spChg>
      </pc:sldChg>
      <pc:sldChg chg="del">
        <pc:chgData name="Paul Bennett" userId="33a34068dc46463b" providerId="LiveId" clId="{2D7D1F26-9A90-4ABC-A076-D8FF542E91E7}" dt="2020-10-22T14:25:07.046" v="1409" actId="2696"/>
        <pc:sldMkLst>
          <pc:docMk/>
          <pc:sldMk cId="648707821" sldId="265"/>
        </pc:sldMkLst>
      </pc:sldChg>
      <pc:sldChg chg="del">
        <pc:chgData name="Paul Bennett" userId="33a34068dc46463b" providerId="LiveId" clId="{2D7D1F26-9A90-4ABC-A076-D8FF542E91E7}" dt="2020-10-22T14:25:10.068" v="1410" actId="2696"/>
        <pc:sldMkLst>
          <pc:docMk/>
          <pc:sldMk cId="3813181404" sldId="266"/>
        </pc:sldMkLst>
      </pc:sldChg>
    </pc:docChg>
  </pc:docChgLst>
  <pc:docChgLst>
    <pc:chgData name="Paul Bennett" userId="33a34068dc46463b" providerId="LiveId" clId="{D8B04D86-1C98-4650-B73E-7CAD0FFF9099}"/>
    <pc:docChg chg="custSel modSld">
      <pc:chgData name="Paul Bennett" userId="33a34068dc46463b" providerId="LiveId" clId="{D8B04D86-1C98-4650-B73E-7CAD0FFF9099}" dt="2021-03-03T11:37:00.930" v="30" actId="5793"/>
      <pc:docMkLst>
        <pc:docMk/>
      </pc:docMkLst>
      <pc:sldChg chg="modSp mod">
        <pc:chgData name="Paul Bennett" userId="33a34068dc46463b" providerId="LiveId" clId="{D8B04D86-1C98-4650-B73E-7CAD0FFF9099}" dt="2021-03-03T11:37:00.930" v="30" actId="5793"/>
        <pc:sldMkLst>
          <pc:docMk/>
          <pc:sldMk cId="3293461410" sldId="264"/>
        </pc:sldMkLst>
        <pc:spChg chg="mod">
          <ac:chgData name="Paul Bennett" userId="33a34068dc46463b" providerId="LiveId" clId="{D8B04D86-1C98-4650-B73E-7CAD0FFF9099}" dt="2021-03-03T11:37:00.930" v="30" actId="5793"/>
          <ac:spMkLst>
            <pc:docMk/>
            <pc:sldMk cId="3293461410" sldId="264"/>
            <ac:spMk id="2" creationId="{FE065AC4-90F1-4E2D-8917-425E58C85D3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12/03/2021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B8AF39C-1332-4C54-A8C5-C4A24B81D49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772" y="0"/>
            <a:ext cx="1846217" cy="183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Gambling Disorder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At least four of items listed experienced within one year…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Needing to gamble with more money to achieve the same levels of excitement</a:t>
            </a:r>
          </a:p>
          <a:p>
            <a:r>
              <a:rPr lang="en-GB" dirty="0"/>
              <a:t>Feeling restless or irritable when trying to reduce or stop gambling</a:t>
            </a:r>
          </a:p>
          <a:p>
            <a:r>
              <a:rPr lang="en-GB" dirty="0"/>
              <a:t>Repeated, unsuccessful, attempts to reduce or stop gambling</a:t>
            </a:r>
          </a:p>
          <a:p>
            <a:r>
              <a:rPr lang="en-GB" dirty="0"/>
              <a:t>Frequent thoughts about gambling</a:t>
            </a:r>
          </a:p>
          <a:p>
            <a:r>
              <a:rPr lang="en-GB" dirty="0"/>
              <a:t>Gambling when depressed, guilty or anxious</a:t>
            </a:r>
          </a:p>
          <a:p>
            <a:r>
              <a:rPr lang="en-GB" dirty="0"/>
              <a:t>Trying to win back gambling losses – ‘chasing the dragon’</a:t>
            </a:r>
          </a:p>
          <a:p>
            <a:r>
              <a:rPr lang="en-GB" dirty="0"/>
              <a:t>Lying to hide the extent of gambling</a:t>
            </a:r>
          </a:p>
          <a:p>
            <a:r>
              <a:rPr lang="en-GB" dirty="0"/>
              <a:t>Losing relationships, jobs or significant career opportunities as a result of gambling</a:t>
            </a:r>
          </a:p>
          <a:p>
            <a:r>
              <a:rPr lang="en-GB" dirty="0"/>
              <a:t>Becoming dependent on others for money to relieve gambling-related financial problems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Background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WHO (Abbott 2017)</a:t>
            </a:r>
          </a:p>
          <a:p>
            <a:endParaRPr lang="en-GB" sz="1800" dirty="0"/>
          </a:p>
          <a:p>
            <a:r>
              <a:rPr lang="en-GB" sz="1800" dirty="0"/>
              <a:t>Estimated prevalence rates: 0.1–6% of population across countries</a:t>
            </a:r>
          </a:p>
          <a:p>
            <a:r>
              <a:rPr lang="en-GB" sz="1800" dirty="0"/>
              <a:t>x 2–3 less serious, ‘subclinical’ problems</a:t>
            </a:r>
          </a:p>
          <a:p>
            <a:r>
              <a:rPr lang="en-GB" sz="1800" dirty="0"/>
              <a:t>Degree of associated ‘harm’ substantially greater than drug dependence disorder, e.g. estimated two-thirds of pathological gamblers have committed criminal offences to continue gambling (Turner et al. 2009)</a:t>
            </a:r>
          </a:p>
          <a:p>
            <a:r>
              <a:rPr lang="en-GB" sz="1800" dirty="0"/>
              <a:t>Up to 30% of pathological gamblers have alcohol-related problems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8A9849-5A65-48DA-92AC-F2A36F93E3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Genes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Slutske et al. (2009):</a:t>
            </a:r>
          </a:p>
          <a:p>
            <a:pPr lvl="1"/>
            <a:r>
              <a:rPr lang="en-GB" sz="1800" dirty="0"/>
              <a:t>Twin studies – genetic factors to account for around 45% of vulnerability to pathological gambling</a:t>
            </a:r>
          </a:p>
          <a:p>
            <a:pPr lvl="1"/>
            <a:r>
              <a:rPr lang="en-GB" sz="1800" dirty="0"/>
              <a:t>Genes influencing dopamine, serotonin, opioid and norepinephrine metabolisms (e.g. DRD2, TPH, ADRA2) (Hillemacher et al. 2016; Kim et al. 2019)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Activation of ‘reward circuit’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Ventral tegmental area – dopamine to the nucleus accumbens, the prefrontal cortex, amygdala and septum: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NE released in the peripheral sympathetic nervous system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Anticipatory activation of the brain reward system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Conditioned response to cues associated with gambling</a:t>
            </a:r>
          </a:p>
          <a:p>
            <a:pPr lvl="1"/>
            <a:r>
              <a:rPr lang="en-GB" dirty="0"/>
              <a:t>‘Incentive salience’; an urge to gamble which sustains that experience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6915"/>
            <a:ext cx="5181600" cy="4740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 </a:t>
            </a:r>
          </a:p>
          <a:p>
            <a:pPr marL="0" indent="0">
              <a:buNone/>
            </a:pPr>
            <a:r>
              <a:rPr lang="en-GB" i="1" dirty="0"/>
              <a:t> Withdrawal effects</a:t>
            </a:r>
          </a:p>
          <a:p>
            <a:pPr marL="0" indent="0">
              <a:buNone/>
            </a:pPr>
            <a:endParaRPr lang="en-GB" i="1" dirty="0"/>
          </a:p>
          <a:p>
            <a:pPr lvl="1"/>
            <a:r>
              <a:rPr lang="en-GB" dirty="0"/>
              <a:t>Long-term decrease in number of dopamine receptor D2 neurons</a:t>
            </a:r>
          </a:p>
          <a:p>
            <a:pPr lvl="1"/>
            <a:r>
              <a:rPr lang="en-GB" dirty="0"/>
              <a:t>Decrease in ‘baseline’ levels of dopaminergic activity</a:t>
            </a:r>
          </a:p>
          <a:p>
            <a:pPr lvl="1"/>
            <a:r>
              <a:rPr lang="en-GB" dirty="0"/>
              <a:t>Increase in drug use or addictive behaviour to prevent withdrawal effects</a:t>
            </a:r>
          </a:p>
          <a:p>
            <a:pPr lvl="1"/>
            <a:endParaRPr lang="en-GB" dirty="0"/>
          </a:p>
          <a:p>
            <a:pPr marL="9525" lvl="1" indent="0">
              <a:buNone/>
            </a:pPr>
            <a:r>
              <a:rPr lang="en-GB" dirty="0"/>
              <a:t>Activation of stress neurotransmitters including corticotrophin releasing hormone and norepinephrine can also be experienced.</a:t>
            </a:r>
          </a:p>
          <a:p>
            <a:pPr marL="9525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i="1" dirty="0"/>
              <a:t>Preoccupation/anticipation</a:t>
            </a:r>
          </a:p>
          <a:p>
            <a:pPr marL="9525" lvl="1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dirty="0"/>
              <a:t>Following cessation, individual may become preoccupied with gambling and plan to engage with or actively resist re-engagement.</a:t>
            </a:r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A11D-EDD5-46FE-9883-9C5CB193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12D0-F301-48AC-8C34-C3DE0FD7A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/>
              <a:t>Ease of access </a:t>
            </a:r>
          </a:p>
          <a:p>
            <a:endParaRPr lang="en-GB" dirty="0"/>
          </a:p>
          <a:p>
            <a:r>
              <a:rPr lang="en-GB" dirty="0"/>
              <a:t>Greater access to gambling opportunities increase both social and problem gambling (Ladouceur et al. 1999)</a:t>
            </a:r>
          </a:p>
          <a:p>
            <a:r>
              <a:rPr lang="en-GB" dirty="0"/>
              <a:t>Quick-win outcomes such as those associated with gaming machines (Lund 2009)</a:t>
            </a:r>
          </a:p>
          <a:p>
            <a:r>
              <a:rPr lang="en-GB" dirty="0"/>
              <a:t>Online access: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Effertz et al. (2018), risks of becoming addicted gambler when using online gambling websites significantly greater than comparative offline gambling risk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In gambling process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Ellery et al. (2005):</a:t>
            </a:r>
          </a:p>
          <a:p>
            <a:r>
              <a:rPr lang="en-GB" dirty="0"/>
              <a:t>Drinking alcohol increased gambling duration, frequency of ‘power bets’ and time played while losing money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A16CB-8958-467F-97C6-2247DA66B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36431"/>
            <a:ext cx="5181600" cy="48405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/>
              <a:t>Impulsivity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Vitaro et al. (1999):</a:t>
            </a:r>
          </a:p>
          <a:p>
            <a:pPr lvl="1"/>
            <a:r>
              <a:rPr lang="en-GB" dirty="0"/>
              <a:t>Predictive strength of four measures of impulsivity measured in 13–14 year olds</a:t>
            </a:r>
          </a:p>
          <a:p>
            <a:pPr lvl="1"/>
            <a:r>
              <a:rPr lang="en-GB" dirty="0"/>
              <a:t>Factors that predicted subsequent gambling…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Perseveration on the card-playing task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Inability to delay gratification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Early big win?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Sharpe (2002):</a:t>
            </a:r>
          </a:p>
          <a:p>
            <a:pPr marL="714375" indent="-220663"/>
            <a:r>
              <a:rPr lang="en-GB" dirty="0"/>
              <a:t>Pathological gamblers sustain consistent and significant losses due to large pay-outs, and in particular a ‘big win’ early in a gambling career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Edgerton et al. (2015):</a:t>
            </a:r>
          </a:p>
          <a:p>
            <a:pPr lvl="1"/>
            <a:r>
              <a:rPr lang="en-GB" dirty="0"/>
              <a:t>Not predictive of long-term gambling problems</a:t>
            </a:r>
          </a:p>
          <a:p>
            <a:pPr lvl="1"/>
            <a:r>
              <a:rPr lang="en-GB" dirty="0"/>
              <a:t>Of the 11 indicators, the only reliable predictor was impulsivity</a:t>
            </a:r>
          </a:p>
        </p:txBody>
      </p:sp>
    </p:spTree>
    <p:extLst>
      <p:ext uri="{BB962C8B-B14F-4D97-AF65-F5344CB8AC3E}">
        <p14:creationId xmlns:p14="http://schemas.microsoft.com/office/powerpoint/2010/main" val="216642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5DF1D-87DD-45DB-AEEB-E7DEA85E8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43346-4A3B-4CA4-8813-6606608586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Oei and Raylu (2004):</a:t>
            </a:r>
          </a:p>
          <a:p>
            <a:r>
              <a:rPr lang="en-GB" dirty="0"/>
              <a:t>Pro-gambling attitudes increase likelihood of gambling; do not sustain gambling once initiated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Sharpe (2002):</a:t>
            </a:r>
          </a:p>
          <a:p>
            <a:r>
              <a:rPr lang="en-GB" dirty="0"/>
              <a:t>75% of all game-related cognitions during gambling irrational in nature and supportive of continued gambling –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Disregard losses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Inappropriate expectations of success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Beliefs in degree of control over their fate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006AF-9985-4809-8175-66EEABEB6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3"/>
            <a:ext cx="5181600" cy="43513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Barton et al. (2017):</a:t>
            </a:r>
          </a:p>
          <a:p>
            <a:r>
              <a:rPr lang="en-GB" dirty="0"/>
              <a:t>‘Near wins’ lead to over-estimation of how much the individual is actually winning and are viewed as ‘exciting events’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Spada et al. (2015):</a:t>
            </a:r>
          </a:p>
          <a:p>
            <a:pPr lvl="1"/>
            <a:r>
              <a:rPr lang="en-GB" dirty="0"/>
              <a:t>Meta-cognitions surrounding gambling</a:t>
            </a:r>
          </a:p>
          <a:p>
            <a:pPr lvl="1"/>
            <a:r>
              <a:rPr lang="en-GB" dirty="0"/>
              <a:t>The goals of gambling were two-fold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dirty="0"/>
              <a:t> Relieving economic hardship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dirty="0"/>
              <a:t> Improving emotional state</a:t>
            </a:r>
          </a:p>
          <a:p>
            <a:pPr marL="9525" lvl="2" indent="0">
              <a:buNone/>
            </a:pPr>
            <a:endParaRPr lang="en-GB" dirty="0"/>
          </a:p>
          <a:p>
            <a:pPr marL="9525" lvl="2" indent="0">
              <a:buNone/>
            </a:pPr>
            <a:r>
              <a:rPr lang="en-GB" dirty="0"/>
              <a:t>Each episode controlled by start and stop signals.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Start signals: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Gambling could solve their problems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Expectation that ‘the time is right’ for a win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 Stop signals: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Running out of money!</a:t>
            </a:r>
          </a:p>
        </p:txBody>
      </p:sp>
    </p:spTree>
    <p:extLst>
      <p:ext uri="{BB962C8B-B14F-4D97-AF65-F5344CB8AC3E}">
        <p14:creationId xmlns:p14="http://schemas.microsoft.com/office/powerpoint/2010/main" val="44750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A7F5-3539-4F5E-9F84-D2E7DC2D7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Psychology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576AD-C820-49A6-B392-D6FA8F00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2626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Mood regulation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Skokauskas and Satkeviciute (2007):</a:t>
            </a:r>
          </a:p>
          <a:p>
            <a:pPr lvl="1"/>
            <a:r>
              <a:rPr lang="en-GB" dirty="0"/>
              <a:t>Low mood or anxiety triggers gambling among pathological gamblers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Murch et al. (2017):</a:t>
            </a:r>
          </a:p>
          <a:p>
            <a:pPr marL="623888" lvl="2" indent="-231775"/>
            <a:r>
              <a:rPr lang="en-GB" dirty="0"/>
              <a:t>Immersive nature and experience of ‘flow’ while playing slot machines provides distance from emotional difficulties, and escape from boredom and stress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F696E-15C4-4ECA-A4E9-427FC4874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72626"/>
            <a:ext cx="5181600" cy="5130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Putting it all together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Sharpe (2002):</a:t>
            </a:r>
          </a:p>
          <a:p>
            <a:pPr marL="0" indent="0">
              <a:buNone/>
            </a:pPr>
            <a:r>
              <a:rPr lang="en-GB" dirty="0"/>
              <a:t>(i) Early risk factors</a:t>
            </a:r>
          </a:p>
          <a:p>
            <a:pPr lvl="1"/>
            <a:r>
              <a:rPr lang="en-GB" dirty="0"/>
              <a:t>Biological vulnerability involving the dopaminergic and serotonergic systems</a:t>
            </a:r>
          </a:p>
          <a:p>
            <a:pPr lvl="1"/>
            <a:r>
              <a:rPr lang="en-GB" dirty="0"/>
              <a:t>Family attitudes that support gambling</a:t>
            </a:r>
          </a:p>
          <a:p>
            <a:pPr lvl="1"/>
            <a:r>
              <a:rPr lang="en-GB" dirty="0"/>
              <a:t>High levels of impulsivity</a:t>
            </a:r>
          </a:p>
          <a:p>
            <a:pPr marL="0" indent="0">
              <a:buNone/>
            </a:pPr>
            <a:r>
              <a:rPr lang="en-GB" dirty="0"/>
              <a:t>(ii) Lead to engagement in gambling culture</a:t>
            </a:r>
          </a:p>
          <a:p>
            <a:pPr marL="0" indent="0">
              <a:buNone/>
            </a:pPr>
            <a:r>
              <a:rPr lang="en-GB" dirty="0"/>
              <a:t>(iii) Early big wins lead to bias towards paying attention to wins and discounting losses</a:t>
            </a:r>
          </a:p>
          <a:p>
            <a:pPr marL="0" indent="0">
              <a:buNone/>
            </a:pPr>
            <a:r>
              <a:rPr lang="en-GB" dirty="0"/>
              <a:t>(iv) Physiological arousal while gambling becomes reinforcing</a:t>
            </a:r>
          </a:p>
          <a:p>
            <a:pPr marL="0" indent="0">
              <a:buNone/>
            </a:pPr>
            <a:r>
              <a:rPr lang="en-GB" dirty="0"/>
              <a:t>(v) Episodes triggered by low mood and expectations of relief from mood, boredom</a:t>
            </a:r>
          </a:p>
          <a:p>
            <a:pPr marL="0" indent="0">
              <a:buNone/>
            </a:pPr>
            <a:r>
              <a:rPr lang="en-GB" dirty="0"/>
              <a:t>(vi) In-gambling cognitive biases sustain gambling episodes</a:t>
            </a:r>
          </a:p>
        </p:txBody>
      </p:sp>
    </p:spTree>
    <p:extLst>
      <p:ext uri="{BB962C8B-B14F-4D97-AF65-F5344CB8AC3E}">
        <p14:creationId xmlns:p14="http://schemas.microsoft.com/office/powerpoint/2010/main" val="307047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CE3F9-59E8-45C9-9370-3DD924DF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8036E-4F09-4A87-9AF4-DECEE477DF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Pharmacological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dirty="0"/>
              <a:t>Few studies, but opiate antagonist, naltrexone, may be favourite.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Kovanen et al. (2016):</a:t>
            </a:r>
          </a:p>
          <a:p>
            <a:pPr marL="623888" indent="-222250"/>
            <a:r>
              <a:rPr lang="en-GB" sz="1800" dirty="0"/>
              <a:t>‘As necessary’ naltrexone may be optimal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AC5E8-F6C2-40D9-B4F3-8111550DE1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Psychological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12-step approach – Gambler’s Anonymous.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Stewart and Brown (1988):</a:t>
            </a:r>
          </a:p>
          <a:p>
            <a:pPr lvl="1"/>
            <a:r>
              <a:rPr lang="en-GB" sz="1800" dirty="0"/>
              <a:t>Abstinence of 8% @ one year, 7% at two years</a:t>
            </a:r>
          </a:p>
        </p:txBody>
      </p:sp>
    </p:spTree>
    <p:extLst>
      <p:ext uri="{BB962C8B-B14F-4D97-AF65-F5344CB8AC3E}">
        <p14:creationId xmlns:p14="http://schemas.microsoft.com/office/powerpoint/2010/main" val="3707163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5AC4-90F1-4E2D-8917-425E58C8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Psychological Interventions…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6706E-E5A6-421C-B5E0-D524ECAF99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61919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i="1" dirty="0"/>
              <a:t>Cognitive Behaviour Therapy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Ladouceur et al. (2001) cognitive therapy versus WL control:</a:t>
            </a:r>
          </a:p>
          <a:p>
            <a:pPr lvl="1"/>
            <a:r>
              <a:rPr lang="en-GB" dirty="0"/>
              <a:t>Misconceptions on randomness and erroneous thoughts while gambling through education and in vivo exposure</a:t>
            </a:r>
          </a:p>
          <a:p>
            <a:pPr lvl="1"/>
            <a:r>
              <a:rPr lang="en-GB" dirty="0"/>
              <a:t>Relapse prevention – identify high-risk contexts and plan how to cope without gambling</a:t>
            </a:r>
          </a:p>
          <a:p>
            <a:pPr marL="457200" lvl="1" indent="0">
              <a:buNone/>
            </a:pPr>
            <a:endParaRPr lang="en-GB" dirty="0"/>
          </a:p>
          <a:p>
            <a:pPr marL="9525" lvl="1" indent="0">
              <a:buNone/>
            </a:pPr>
            <a:r>
              <a:rPr lang="en-GB" dirty="0"/>
              <a:t>Composite measure of recovery: frequency of gambling and perceived control over gambling behaviour: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i="1" dirty="0"/>
              <a:t>Total scores</a:t>
            </a:r>
          </a:p>
          <a:p>
            <a:pPr marL="457200" lvl="1" indent="0">
              <a:buNone/>
            </a:pPr>
            <a:endParaRPr lang="en-GB" i="1" dirty="0"/>
          </a:p>
          <a:p>
            <a:pPr marL="457200" lvl="1" indent="0">
              <a:buNone/>
            </a:pPr>
            <a:r>
              <a:rPr lang="en-GB" dirty="0"/>
              <a:t>CT	54% improved by at least 50% overall</a:t>
            </a:r>
          </a:p>
          <a:p>
            <a:pPr marL="457200" lvl="1" indent="0">
              <a:buNone/>
            </a:pPr>
            <a:r>
              <a:rPr lang="en-GB" dirty="0"/>
              <a:t>WL	7% improved by at least 50% overall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F9D2E-D893-4F6A-9741-55256A7E61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i="1" dirty="0"/>
              <a:t>3 of 4 measures</a:t>
            </a:r>
          </a:p>
          <a:p>
            <a:pPr marL="457200" lvl="1" indent="0">
              <a:buNone/>
            </a:pPr>
            <a:endParaRPr lang="en-GB" i="1" dirty="0"/>
          </a:p>
          <a:p>
            <a:pPr marL="457200" lvl="1" indent="0">
              <a:buNone/>
            </a:pPr>
            <a:r>
              <a:rPr lang="en-GB" dirty="0"/>
              <a:t>CT	85% improved by at least 50% overall</a:t>
            </a:r>
          </a:p>
          <a:p>
            <a:pPr marL="457200" lvl="1" indent="0">
              <a:buNone/>
            </a:pPr>
            <a:r>
              <a:rPr lang="en-GB" dirty="0"/>
              <a:t>WL	14% improved by at least 50% overall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Smith et al. (2018):</a:t>
            </a:r>
          </a:p>
          <a:p>
            <a:pPr lvl="1"/>
            <a:r>
              <a:rPr lang="en-GB" dirty="0"/>
              <a:t>Compared impact of a ‘gold standard’ clinical trial of CBT with routine practice …</a:t>
            </a:r>
          </a:p>
          <a:p>
            <a:pPr lvl="1"/>
            <a:r>
              <a:rPr lang="en-GB" dirty="0"/>
              <a:t>Both achieved around 60% success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Petry et al. (2008):</a:t>
            </a:r>
          </a:p>
          <a:p>
            <a:pPr lvl="1"/>
            <a:r>
              <a:rPr lang="en-GB" dirty="0"/>
              <a:t>One-off MI vs. CBT</a:t>
            </a:r>
          </a:p>
          <a:p>
            <a:pPr lvl="1"/>
            <a:r>
              <a:rPr lang="en-GB" dirty="0"/>
              <a:t>MI more effective in short term and equally effective in long term</a:t>
            </a:r>
          </a:p>
        </p:txBody>
      </p:sp>
    </p:spTree>
    <p:extLst>
      <p:ext uri="{BB962C8B-B14F-4D97-AF65-F5344CB8AC3E}">
        <p14:creationId xmlns:p14="http://schemas.microsoft.com/office/powerpoint/2010/main" val="3293461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2091</TotalTime>
  <Words>1057</Words>
  <Application>Microsoft Office PowerPoint</Application>
  <PresentationFormat>Widescreen</PresentationFormat>
  <Paragraphs>159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Gambling Disorder</vt:lpstr>
      <vt:lpstr>DSM-5</vt:lpstr>
      <vt:lpstr>Background</vt:lpstr>
      <vt:lpstr>Neurological Pathways</vt:lpstr>
      <vt:lpstr>Psychosocial Factors</vt:lpstr>
      <vt:lpstr>Psychosocial Factors, Continued</vt:lpstr>
      <vt:lpstr>More Psychology …</vt:lpstr>
      <vt:lpstr>Interventions</vt:lpstr>
      <vt:lpstr>More Psychological Interventions…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35</cp:revision>
  <dcterms:created xsi:type="dcterms:W3CDTF">2020-10-19T15:29:15Z</dcterms:created>
  <dcterms:modified xsi:type="dcterms:W3CDTF">2021-03-12T11:17:25Z</dcterms:modified>
</cp:coreProperties>
</file>