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25026655-4D55-4E6F-AF0A-29AF983FBBF6}"/>
    <pc:docChg chg="custSel modSld">
      <pc:chgData name="Paul Bennett" userId="33a34068dc46463b" providerId="LiveId" clId="{25026655-4D55-4E6F-AF0A-29AF983FBBF6}" dt="2021-03-03T11:35:32.633" v="47" actId="20577"/>
      <pc:docMkLst>
        <pc:docMk/>
      </pc:docMkLst>
      <pc:sldChg chg="modSp mod">
        <pc:chgData name="Paul Bennett" userId="33a34068dc46463b" providerId="LiveId" clId="{25026655-4D55-4E6F-AF0A-29AF983FBBF6}" dt="2021-03-03T11:32:59.350" v="46" actId="6549"/>
        <pc:sldMkLst>
          <pc:docMk/>
          <pc:sldMk cId="2166424193" sldId="260"/>
        </pc:sldMkLst>
        <pc:spChg chg="mod">
          <ac:chgData name="Paul Bennett" userId="33a34068dc46463b" providerId="LiveId" clId="{25026655-4D55-4E6F-AF0A-29AF983FBBF6}" dt="2021-03-03T11:29:15.343" v="32" actId="5793"/>
          <ac:spMkLst>
            <pc:docMk/>
            <pc:sldMk cId="2166424193" sldId="260"/>
            <ac:spMk id="2" creationId="{5811A11D-EDD5-46FE-9883-9C5CB1935610}"/>
          </ac:spMkLst>
        </pc:spChg>
        <pc:spChg chg="mod">
          <ac:chgData name="Paul Bennett" userId="33a34068dc46463b" providerId="LiveId" clId="{25026655-4D55-4E6F-AF0A-29AF983FBBF6}" dt="2021-03-03T11:32:59.350" v="46" actId="6549"/>
          <ac:spMkLst>
            <pc:docMk/>
            <pc:sldMk cId="2166424193" sldId="260"/>
            <ac:spMk id="4" creationId="{F0AA16CB-8958-467F-97C6-2247DA66BB94}"/>
          </ac:spMkLst>
        </pc:spChg>
      </pc:sldChg>
      <pc:sldChg chg="modSp mod">
        <pc:chgData name="Paul Bennett" userId="33a34068dc46463b" providerId="LiveId" clId="{25026655-4D55-4E6F-AF0A-29AF983FBBF6}" dt="2021-03-03T11:35:32.633" v="47" actId="20577"/>
        <pc:sldMkLst>
          <pc:docMk/>
          <pc:sldMk cId="3707163053" sldId="263"/>
        </pc:sldMkLst>
        <pc:spChg chg="mod">
          <ac:chgData name="Paul Bennett" userId="33a34068dc46463b" providerId="LiveId" clId="{25026655-4D55-4E6F-AF0A-29AF983FBBF6}" dt="2021-03-03T11:35:32.633" v="47" actId="20577"/>
          <ac:spMkLst>
            <pc:docMk/>
            <pc:sldMk cId="3707163053" sldId="263"/>
            <ac:spMk id="3" creationId="{7818036E-4F09-4A87-9AF4-DECEE477DF97}"/>
          </ac:spMkLst>
        </pc:spChg>
      </pc:sldChg>
    </pc:docChg>
  </pc:docChgLst>
  <pc:docChgLst>
    <pc:chgData name="Paul Bennett" userId="33a34068dc46463b" providerId="LiveId" clId="{8823D920-0271-4E0A-8A1C-E64BE78CD3DF}"/>
    <pc:docChg chg="undo custSel addSld delSld modSld">
      <pc:chgData name="Paul Bennett" userId="33a34068dc46463b" providerId="LiveId" clId="{8823D920-0271-4E0A-8A1C-E64BE78CD3DF}" dt="2020-10-22T08:51:32.182" v="4169" actId="20577"/>
      <pc:docMkLst>
        <pc:docMk/>
      </pc:docMkLst>
      <pc:sldChg chg="modSp mod">
        <pc:chgData name="Paul Bennett" userId="33a34068dc46463b" providerId="LiveId" clId="{8823D920-0271-4E0A-8A1C-E64BE78CD3DF}" dt="2020-10-21T13:09:28.862" v="50" actId="20577"/>
        <pc:sldMkLst>
          <pc:docMk/>
          <pc:sldMk cId="376304606" sldId="256"/>
        </pc:sldMkLst>
        <pc:spChg chg="mod">
          <ac:chgData name="Paul Bennett" userId="33a34068dc46463b" providerId="LiveId" clId="{8823D920-0271-4E0A-8A1C-E64BE78CD3DF}" dt="2020-10-21T13:09:28.862" v="50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8823D920-0271-4E0A-8A1C-E64BE78CD3DF}" dt="2020-10-21T13:41:56.002" v="697"/>
        <pc:sldMkLst>
          <pc:docMk/>
          <pc:sldMk cId="1926550671" sldId="257"/>
        </pc:sldMkLst>
        <pc:spChg chg="mod">
          <ac:chgData name="Paul Bennett" userId="33a34068dc46463b" providerId="LiveId" clId="{8823D920-0271-4E0A-8A1C-E64BE78CD3DF}" dt="2020-10-21T13:37:25.044" v="383" actId="5793"/>
          <ac:spMkLst>
            <pc:docMk/>
            <pc:sldMk cId="1926550671" sldId="257"/>
            <ac:spMk id="5" creationId="{210B21F2-EB87-4B32-875E-C2A0BB7C65AA}"/>
          </ac:spMkLst>
        </pc:spChg>
        <pc:spChg chg="mod">
          <ac:chgData name="Paul Bennett" userId="33a34068dc46463b" providerId="LiveId" clId="{8823D920-0271-4E0A-8A1C-E64BE78CD3DF}" dt="2020-10-21T13:41:56.002" v="697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">
        <pc:chgData name="Paul Bennett" userId="33a34068dc46463b" providerId="LiveId" clId="{8823D920-0271-4E0A-8A1C-E64BE78CD3DF}" dt="2020-10-21T13:30:31.967" v="121" actId="5793"/>
        <pc:sldMkLst>
          <pc:docMk/>
          <pc:sldMk cId="4056214495" sldId="258"/>
        </pc:sldMkLst>
        <pc:spChg chg="mod">
          <ac:chgData name="Paul Bennett" userId="33a34068dc46463b" providerId="LiveId" clId="{8823D920-0271-4E0A-8A1C-E64BE78CD3DF}" dt="2020-10-21T13:30:31.967" v="121" actId="5793"/>
          <ac:spMkLst>
            <pc:docMk/>
            <pc:sldMk cId="4056214495" sldId="258"/>
            <ac:spMk id="2" creationId="{DE033BF3-944E-48FB-817C-6F90F0CF86B1}"/>
          </ac:spMkLst>
        </pc:spChg>
      </pc:sldChg>
      <pc:sldChg chg="modSp mod">
        <pc:chgData name="Paul Bennett" userId="33a34068dc46463b" providerId="LiveId" clId="{8823D920-0271-4E0A-8A1C-E64BE78CD3DF}" dt="2020-10-21T13:45:03.183" v="756" actId="20577"/>
        <pc:sldMkLst>
          <pc:docMk/>
          <pc:sldMk cId="438650939" sldId="259"/>
        </pc:sldMkLst>
        <pc:spChg chg="mod">
          <ac:chgData name="Paul Bennett" userId="33a34068dc46463b" providerId="LiveId" clId="{8823D920-0271-4E0A-8A1C-E64BE78CD3DF}" dt="2020-10-21T13:42:24.510" v="706" actId="20577"/>
          <ac:spMkLst>
            <pc:docMk/>
            <pc:sldMk cId="438650939" sldId="259"/>
            <ac:spMk id="2" creationId="{89254DDC-78BC-465B-8939-743850F8A83B}"/>
          </ac:spMkLst>
        </pc:spChg>
        <pc:spChg chg="mod">
          <ac:chgData name="Paul Bennett" userId="33a34068dc46463b" providerId="LiveId" clId="{8823D920-0271-4E0A-8A1C-E64BE78CD3DF}" dt="2020-10-21T13:45:03.183" v="756" actId="20577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8823D920-0271-4E0A-8A1C-E64BE78CD3DF}" dt="2020-10-21T13:44:44.012" v="747" actId="20577"/>
          <ac:spMkLst>
            <pc:docMk/>
            <pc:sldMk cId="438650939" sldId="259"/>
            <ac:spMk id="4" creationId="{05EEBB0E-1A55-4B4D-BC22-28B73F0137F2}"/>
          </ac:spMkLst>
        </pc:spChg>
      </pc:sldChg>
      <pc:sldChg chg="modSp del mod">
        <pc:chgData name="Paul Bennett" userId="33a34068dc46463b" providerId="LiveId" clId="{8823D920-0271-4E0A-8A1C-E64BE78CD3DF}" dt="2020-10-21T13:44:49.104" v="748" actId="2696"/>
        <pc:sldMkLst>
          <pc:docMk/>
          <pc:sldMk cId="764941604" sldId="260"/>
        </pc:sldMkLst>
        <pc:spChg chg="mod">
          <ac:chgData name="Paul Bennett" userId="33a34068dc46463b" providerId="LiveId" clId="{8823D920-0271-4E0A-8A1C-E64BE78CD3DF}" dt="2020-10-21T13:44:13.512" v="732" actId="6549"/>
          <ac:spMkLst>
            <pc:docMk/>
            <pc:sldMk cId="764941604" sldId="260"/>
            <ac:spMk id="4" creationId="{C2EDA752-6CE5-479B-9023-A441F83A3708}"/>
          </ac:spMkLst>
        </pc:spChg>
      </pc:sldChg>
      <pc:sldChg chg="modSp new mod">
        <pc:chgData name="Paul Bennett" userId="33a34068dc46463b" providerId="LiveId" clId="{8823D920-0271-4E0A-8A1C-E64BE78CD3DF}" dt="2020-10-21T14:53:42.339" v="953" actId="14100"/>
        <pc:sldMkLst>
          <pc:docMk/>
          <pc:sldMk cId="2166424193" sldId="260"/>
        </pc:sldMkLst>
        <pc:spChg chg="mod">
          <ac:chgData name="Paul Bennett" userId="33a34068dc46463b" providerId="LiveId" clId="{8823D920-0271-4E0A-8A1C-E64BE78CD3DF}" dt="2020-10-21T13:46:11.284" v="801" actId="20577"/>
          <ac:spMkLst>
            <pc:docMk/>
            <pc:sldMk cId="2166424193" sldId="260"/>
            <ac:spMk id="2" creationId="{5811A11D-EDD5-46FE-9883-9C5CB1935610}"/>
          </ac:spMkLst>
        </pc:spChg>
        <pc:spChg chg="mod">
          <ac:chgData name="Paul Bennett" userId="33a34068dc46463b" providerId="LiveId" clId="{8823D920-0271-4E0A-8A1C-E64BE78CD3DF}" dt="2020-10-21T13:47:11.050" v="812" actId="20577"/>
          <ac:spMkLst>
            <pc:docMk/>
            <pc:sldMk cId="2166424193" sldId="260"/>
            <ac:spMk id="3" creationId="{C2A112D0-F301-48AC-8C34-C3DE0FD7ABC9}"/>
          </ac:spMkLst>
        </pc:spChg>
        <pc:spChg chg="mod">
          <ac:chgData name="Paul Bennett" userId="33a34068dc46463b" providerId="LiveId" clId="{8823D920-0271-4E0A-8A1C-E64BE78CD3DF}" dt="2020-10-21T14:53:42.339" v="953" actId="14100"/>
          <ac:spMkLst>
            <pc:docMk/>
            <pc:sldMk cId="2166424193" sldId="260"/>
            <ac:spMk id="4" creationId="{F0AA16CB-8958-467F-97C6-2247DA66BB94}"/>
          </ac:spMkLst>
        </pc:spChg>
      </pc:sldChg>
      <pc:sldChg chg="modSp new mod">
        <pc:chgData name="Paul Bennett" userId="33a34068dc46463b" providerId="LiveId" clId="{8823D920-0271-4E0A-8A1C-E64BE78CD3DF}" dt="2020-10-21T15:37:57.342" v="1681" actId="5793"/>
        <pc:sldMkLst>
          <pc:docMk/>
          <pc:sldMk cId="447508794" sldId="261"/>
        </pc:sldMkLst>
        <pc:spChg chg="mod">
          <ac:chgData name="Paul Bennett" userId="33a34068dc46463b" providerId="LiveId" clId="{8823D920-0271-4E0A-8A1C-E64BE78CD3DF}" dt="2020-10-21T14:53:59.809" v="975" actId="20577"/>
          <ac:spMkLst>
            <pc:docMk/>
            <pc:sldMk cId="447508794" sldId="261"/>
            <ac:spMk id="2" creationId="{D3E5DF1D-87DD-45DB-AEEB-E7DEA85E8F02}"/>
          </ac:spMkLst>
        </pc:spChg>
        <pc:spChg chg="mod">
          <ac:chgData name="Paul Bennett" userId="33a34068dc46463b" providerId="LiveId" clId="{8823D920-0271-4E0A-8A1C-E64BE78CD3DF}" dt="2020-10-21T15:36:31.367" v="1500" actId="20577"/>
          <ac:spMkLst>
            <pc:docMk/>
            <pc:sldMk cId="447508794" sldId="261"/>
            <ac:spMk id="3" creationId="{F0F43346-4A3B-4CA4-8813-66066085860D}"/>
          </ac:spMkLst>
        </pc:spChg>
        <pc:spChg chg="mod">
          <ac:chgData name="Paul Bennett" userId="33a34068dc46463b" providerId="LiveId" clId="{8823D920-0271-4E0A-8A1C-E64BE78CD3DF}" dt="2020-10-21T15:37:57.342" v="1681" actId="5793"/>
          <ac:spMkLst>
            <pc:docMk/>
            <pc:sldMk cId="447508794" sldId="261"/>
            <ac:spMk id="4" creationId="{103006AF-9985-4809-8175-66EEABEB6784}"/>
          </ac:spMkLst>
        </pc:spChg>
      </pc:sldChg>
      <pc:sldChg chg="modSp new mod">
        <pc:chgData name="Paul Bennett" userId="33a34068dc46463b" providerId="LiveId" clId="{8823D920-0271-4E0A-8A1C-E64BE78CD3DF}" dt="2020-10-22T07:17:46.495" v="2114" actId="20577"/>
        <pc:sldMkLst>
          <pc:docMk/>
          <pc:sldMk cId="3070473883" sldId="262"/>
        </pc:sldMkLst>
        <pc:spChg chg="mod">
          <ac:chgData name="Paul Bennett" userId="33a34068dc46463b" providerId="LiveId" clId="{8823D920-0271-4E0A-8A1C-E64BE78CD3DF}" dt="2020-10-22T07:11:20.671" v="1704" actId="313"/>
          <ac:spMkLst>
            <pc:docMk/>
            <pc:sldMk cId="3070473883" sldId="262"/>
            <ac:spMk id="2" creationId="{8A3AA7F5-3539-4F5E-9F84-D2E7DC2D7874}"/>
          </ac:spMkLst>
        </pc:spChg>
        <pc:spChg chg="mod">
          <ac:chgData name="Paul Bennett" userId="33a34068dc46463b" providerId="LiveId" clId="{8823D920-0271-4E0A-8A1C-E64BE78CD3DF}" dt="2020-10-22T07:14:58.792" v="2006" actId="6549"/>
          <ac:spMkLst>
            <pc:docMk/>
            <pc:sldMk cId="3070473883" sldId="262"/>
            <ac:spMk id="3" creationId="{085576AD-C820-49A6-B392-D6FA8F00AF6D}"/>
          </ac:spMkLst>
        </pc:spChg>
        <pc:spChg chg="mod">
          <ac:chgData name="Paul Bennett" userId="33a34068dc46463b" providerId="LiveId" clId="{8823D920-0271-4E0A-8A1C-E64BE78CD3DF}" dt="2020-10-22T07:17:46.495" v="2114" actId="20577"/>
          <ac:spMkLst>
            <pc:docMk/>
            <pc:sldMk cId="3070473883" sldId="262"/>
            <ac:spMk id="4" creationId="{D4CF696E-15C4-4ECA-A4E9-427FC4874208}"/>
          </ac:spMkLst>
        </pc:spChg>
      </pc:sldChg>
      <pc:sldChg chg="modSp new mod">
        <pc:chgData name="Paul Bennett" userId="33a34068dc46463b" providerId="LiveId" clId="{8823D920-0271-4E0A-8A1C-E64BE78CD3DF}" dt="2020-10-22T07:24:19.335" v="2563" actId="27636"/>
        <pc:sldMkLst>
          <pc:docMk/>
          <pc:sldMk cId="3707163053" sldId="263"/>
        </pc:sldMkLst>
        <pc:spChg chg="mod">
          <ac:chgData name="Paul Bennett" userId="33a34068dc46463b" providerId="LiveId" clId="{8823D920-0271-4E0A-8A1C-E64BE78CD3DF}" dt="2020-10-22T07:18:00.448" v="2128" actId="20577"/>
          <ac:spMkLst>
            <pc:docMk/>
            <pc:sldMk cId="3707163053" sldId="263"/>
            <ac:spMk id="2" creationId="{6E1CE3F9-59E8-45C9-9370-3DD924DFDF6B}"/>
          </ac:spMkLst>
        </pc:spChg>
        <pc:spChg chg="mod">
          <ac:chgData name="Paul Bennett" userId="33a34068dc46463b" providerId="LiveId" clId="{8823D920-0271-4E0A-8A1C-E64BE78CD3DF}" dt="2020-10-22T07:24:19.335" v="2563" actId="27636"/>
          <ac:spMkLst>
            <pc:docMk/>
            <pc:sldMk cId="3707163053" sldId="263"/>
            <ac:spMk id="3" creationId="{7818036E-4F09-4A87-9AF4-DECEE477DF97}"/>
          </ac:spMkLst>
        </pc:spChg>
        <pc:spChg chg="mod">
          <ac:chgData name="Paul Bennett" userId="33a34068dc46463b" providerId="LiveId" clId="{8823D920-0271-4E0A-8A1C-E64BE78CD3DF}" dt="2020-10-22T07:24:19.332" v="2562" actId="27636"/>
          <ac:spMkLst>
            <pc:docMk/>
            <pc:sldMk cId="3707163053" sldId="263"/>
            <ac:spMk id="4" creationId="{608AC5E8-F6C2-40D9-B4F3-8111550DE193}"/>
          </ac:spMkLst>
        </pc:spChg>
      </pc:sldChg>
      <pc:sldChg chg="modSp new mod">
        <pc:chgData name="Paul Bennett" userId="33a34068dc46463b" providerId="LiveId" clId="{8823D920-0271-4E0A-8A1C-E64BE78CD3DF}" dt="2020-10-22T07:36:05.526" v="3043" actId="14"/>
        <pc:sldMkLst>
          <pc:docMk/>
          <pc:sldMk cId="1245073713" sldId="264"/>
        </pc:sldMkLst>
        <pc:spChg chg="mod">
          <ac:chgData name="Paul Bennett" userId="33a34068dc46463b" providerId="LiveId" clId="{8823D920-0271-4E0A-8A1C-E64BE78CD3DF}" dt="2020-10-22T07:26:34.365" v="2641" actId="20577"/>
          <ac:spMkLst>
            <pc:docMk/>
            <pc:sldMk cId="1245073713" sldId="264"/>
            <ac:spMk id="2" creationId="{BA02F678-C232-4FF4-99FB-BB154E78FE3C}"/>
          </ac:spMkLst>
        </pc:spChg>
        <pc:spChg chg="mod">
          <ac:chgData name="Paul Bennett" userId="33a34068dc46463b" providerId="LiveId" clId="{8823D920-0271-4E0A-8A1C-E64BE78CD3DF}" dt="2020-10-22T07:34:34.959" v="2945" actId="27636"/>
          <ac:spMkLst>
            <pc:docMk/>
            <pc:sldMk cId="1245073713" sldId="264"/>
            <ac:spMk id="3" creationId="{32EA8D3F-61E5-41E8-964D-2BC350EB75EF}"/>
          </ac:spMkLst>
        </pc:spChg>
        <pc:spChg chg="mod">
          <ac:chgData name="Paul Bennett" userId="33a34068dc46463b" providerId="LiveId" clId="{8823D920-0271-4E0A-8A1C-E64BE78CD3DF}" dt="2020-10-22T07:36:05.526" v="3043" actId="14"/>
          <ac:spMkLst>
            <pc:docMk/>
            <pc:sldMk cId="1245073713" sldId="264"/>
            <ac:spMk id="4" creationId="{7DF21752-5774-4F51-AD31-C5B066248DA2}"/>
          </ac:spMkLst>
        </pc:spChg>
      </pc:sldChg>
      <pc:sldChg chg="modSp new mod">
        <pc:chgData name="Paul Bennett" userId="33a34068dc46463b" providerId="LiveId" clId="{8823D920-0271-4E0A-8A1C-E64BE78CD3DF}" dt="2020-10-22T07:43:31.255" v="3250" actId="14"/>
        <pc:sldMkLst>
          <pc:docMk/>
          <pc:sldMk cId="648707821" sldId="265"/>
        </pc:sldMkLst>
        <pc:spChg chg="mod">
          <ac:chgData name="Paul Bennett" userId="33a34068dc46463b" providerId="LiveId" clId="{8823D920-0271-4E0A-8A1C-E64BE78CD3DF}" dt="2020-10-22T07:36:38.123" v="3073" actId="20577"/>
          <ac:spMkLst>
            <pc:docMk/>
            <pc:sldMk cId="648707821" sldId="265"/>
            <ac:spMk id="2" creationId="{FA26D412-4F16-4464-9F1E-99BE2F7F42AA}"/>
          </ac:spMkLst>
        </pc:spChg>
        <pc:spChg chg="mod">
          <ac:chgData name="Paul Bennett" userId="33a34068dc46463b" providerId="LiveId" clId="{8823D920-0271-4E0A-8A1C-E64BE78CD3DF}" dt="2020-10-22T07:43:23.133" v="3247" actId="20577"/>
          <ac:spMkLst>
            <pc:docMk/>
            <pc:sldMk cId="648707821" sldId="265"/>
            <ac:spMk id="3" creationId="{EB5DEF60-2739-4D38-BA2A-5C1F2ADF6965}"/>
          </ac:spMkLst>
        </pc:spChg>
        <pc:spChg chg="mod">
          <ac:chgData name="Paul Bennett" userId="33a34068dc46463b" providerId="LiveId" clId="{8823D920-0271-4E0A-8A1C-E64BE78CD3DF}" dt="2020-10-22T07:43:31.255" v="3250" actId="14"/>
          <ac:spMkLst>
            <pc:docMk/>
            <pc:sldMk cId="648707821" sldId="265"/>
            <ac:spMk id="4" creationId="{7B9FD9CC-4275-47B6-B0B6-A7457CDF1B2E}"/>
          </ac:spMkLst>
        </pc:spChg>
      </pc:sldChg>
      <pc:sldChg chg="modSp new mod">
        <pc:chgData name="Paul Bennett" userId="33a34068dc46463b" providerId="LiveId" clId="{8823D920-0271-4E0A-8A1C-E64BE78CD3DF}" dt="2020-10-22T07:49:59.163" v="3569" actId="15"/>
        <pc:sldMkLst>
          <pc:docMk/>
          <pc:sldMk cId="3813181404" sldId="266"/>
        </pc:sldMkLst>
        <pc:spChg chg="mod">
          <ac:chgData name="Paul Bennett" userId="33a34068dc46463b" providerId="LiveId" clId="{8823D920-0271-4E0A-8A1C-E64BE78CD3DF}" dt="2020-10-22T07:43:55.790" v="3262" actId="5793"/>
          <ac:spMkLst>
            <pc:docMk/>
            <pc:sldMk cId="3813181404" sldId="266"/>
            <ac:spMk id="2" creationId="{9AE8DB96-49CB-4191-B31C-3334B99977AE}"/>
          </ac:spMkLst>
        </pc:spChg>
        <pc:spChg chg="mod">
          <ac:chgData name="Paul Bennett" userId="33a34068dc46463b" providerId="LiveId" clId="{8823D920-0271-4E0A-8A1C-E64BE78CD3DF}" dt="2020-10-22T07:47:08.360" v="3477" actId="20577"/>
          <ac:spMkLst>
            <pc:docMk/>
            <pc:sldMk cId="3813181404" sldId="266"/>
            <ac:spMk id="3" creationId="{D68AB48F-BA71-44BF-AB20-DD2EC643BA7B}"/>
          </ac:spMkLst>
        </pc:spChg>
        <pc:spChg chg="mod">
          <ac:chgData name="Paul Bennett" userId="33a34068dc46463b" providerId="LiveId" clId="{8823D920-0271-4E0A-8A1C-E64BE78CD3DF}" dt="2020-10-22T07:49:59.163" v="3569" actId="15"/>
          <ac:spMkLst>
            <pc:docMk/>
            <pc:sldMk cId="3813181404" sldId="266"/>
            <ac:spMk id="4" creationId="{F73F11F6-CE22-462A-8893-8872D1368728}"/>
          </ac:spMkLst>
        </pc:spChg>
      </pc:sldChg>
      <pc:sldChg chg="modSp new mod">
        <pc:chgData name="Paul Bennett" userId="33a34068dc46463b" providerId="LiveId" clId="{8823D920-0271-4E0A-8A1C-E64BE78CD3DF}" dt="2020-10-22T08:40:14.357" v="3886" actId="20577"/>
        <pc:sldMkLst>
          <pc:docMk/>
          <pc:sldMk cId="2421540365" sldId="267"/>
        </pc:sldMkLst>
        <pc:spChg chg="mod">
          <ac:chgData name="Paul Bennett" userId="33a34068dc46463b" providerId="LiveId" clId="{8823D920-0271-4E0A-8A1C-E64BE78CD3DF}" dt="2020-10-22T07:50:37.915" v="3571"/>
          <ac:spMkLst>
            <pc:docMk/>
            <pc:sldMk cId="2421540365" sldId="267"/>
            <ac:spMk id="2" creationId="{95AE1789-D33B-4E93-A3E2-19F4768FD5FC}"/>
          </ac:spMkLst>
        </pc:spChg>
        <pc:spChg chg="mod">
          <ac:chgData name="Paul Bennett" userId="33a34068dc46463b" providerId="LiveId" clId="{8823D920-0271-4E0A-8A1C-E64BE78CD3DF}" dt="2020-10-22T08:38:04.601" v="3771" actId="20577"/>
          <ac:spMkLst>
            <pc:docMk/>
            <pc:sldMk cId="2421540365" sldId="267"/>
            <ac:spMk id="3" creationId="{C9A4BF9F-217F-4557-A5CB-A8557151078A}"/>
          </ac:spMkLst>
        </pc:spChg>
        <pc:spChg chg="mod">
          <ac:chgData name="Paul Bennett" userId="33a34068dc46463b" providerId="LiveId" clId="{8823D920-0271-4E0A-8A1C-E64BE78CD3DF}" dt="2020-10-22T08:40:14.357" v="3886" actId="20577"/>
          <ac:spMkLst>
            <pc:docMk/>
            <pc:sldMk cId="2421540365" sldId="267"/>
            <ac:spMk id="4" creationId="{539B99AB-9B8E-4B94-AD0B-86EA19DB6525}"/>
          </ac:spMkLst>
        </pc:spChg>
      </pc:sldChg>
      <pc:sldChg chg="modSp new mod">
        <pc:chgData name="Paul Bennett" userId="33a34068dc46463b" providerId="LiveId" clId="{8823D920-0271-4E0A-8A1C-E64BE78CD3DF}" dt="2020-10-22T08:51:32.182" v="4169" actId="20577"/>
        <pc:sldMkLst>
          <pc:docMk/>
          <pc:sldMk cId="3364015249" sldId="268"/>
        </pc:sldMkLst>
        <pc:spChg chg="mod">
          <ac:chgData name="Paul Bennett" userId="33a34068dc46463b" providerId="LiveId" clId="{8823D920-0271-4E0A-8A1C-E64BE78CD3DF}" dt="2020-10-22T08:43:57.151" v="3910" actId="20577"/>
          <ac:spMkLst>
            <pc:docMk/>
            <pc:sldMk cId="3364015249" sldId="268"/>
            <ac:spMk id="2" creationId="{66F1E175-BAAD-492A-9A49-4E0AF819F05E}"/>
          </ac:spMkLst>
        </pc:spChg>
        <pc:spChg chg="mod">
          <ac:chgData name="Paul Bennett" userId="33a34068dc46463b" providerId="LiveId" clId="{8823D920-0271-4E0A-8A1C-E64BE78CD3DF}" dt="2020-10-22T08:49:30.440" v="4093" actId="20577"/>
          <ac:spMkLst>
            <pc:docMk/>
            <pc:sldMk cId="3364015249" sldId="268"/>
            <ac:spMk id="3" creationId="{AF8B3CFC-E69D-4603-B4AF-BF048FD9FE42}"/>
          </ac:spMkLst>
        </pc:spChg>
        <pc:spChg chg="mod">
          <ac:chgData name="Paul Bennett" userId="33a34068dc46463b" providerId="LiveId" clId="{8823D920-0271-4E0A-8A1C-E64BE78CD3DF}" dt="2020-10-22T08:51:32.182" v="4169" actId="20577"/>
          <ac:spMkLst>
            <pc:docMk/>
            <pc:sldMk cId="3364015249" sldId="268"/>
            <ac:spMk id="4" creationId="{0FE167FA-42BD-4541-A9C1-A37E2C2EB5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9B9539B-4DED-48B2-9B3C-79496136DA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771" y="0"/>
            <a:ext cx="1654229" cy="164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Alcohol Abuse Disorder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B087F-4B0E-4DE7-BD39-1E1012014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6D412-4F16-4464-9F1E-99BE2F7F4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DEF60-2739-4D38-BA2A-5C1F2ADF69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12-step programme – Alcoholics Anonymous (AA):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Alcoholism is a physical, psychological and spiritual illness that cannot be cured, but can be controlled by total abstinence</a:t>
            </a:r>
          </a:p>
          <a:p>
            <a:r>
              <a:rPr lang="en-GB" dirty="0"/>
              <a:t>Strong social support network encourages emotional expression and admission of failure</a:t>
            </a:r>
          </a:p>
          <a:p>
            <a:r>
              <a:rPr lang="en-GB" dirty="0"/>
              <a:t>Members encouraged to accept that they are powerless to control their drinking, to cease their struggle and allow a ‘higher power’ to take control (Gorski 2008)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9FD9CC-4275-47B6-B0B6-A7457CDF1B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Kelly et al. (2020):</a:t>
            </a:r>
          </a:p>
          <a:p>
            <a:pPr lvl="1"/>
            <a:r>
              <a:rPr lang="en-GB" dirty="0"/>
              <a:t>Analysed data from 27 studies with more than 10,000 participants and compared against interventions with different philosophical orientations, including CBT…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i="1" dirty="0"/>
              <a:t>Continuous abstinence –</a:t>
            </a:r>
            <a:r>
              <a:rPr lang="en-GB" dirty="0"/>
              <a:t> ‘manualized’ version of the 12-step approach achieved consistently greater effects up to three years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i="1" dirty="0"/>
              <a:t>‘Days abstinent’ </a:t>
            </a:r>
            <a:r>
              <a:rPr lang="en-GB" dirty="0"/>
              <a:t>–</a:t>
            </a:r>
            <a:r>
              <a:rPr lang="en-GB" i="1" dirty="0"/>
              <a:t> </a:t>
            </a:r>
            <a:r>
              <a:rPr lang="en-GB" dirty="0"/>
              <a:t>12-step programme equally effective at one-year follow-up and better over more extended periods</a:t>
            </a:r>
          </a:p>
          <a:p>
            <a:pPr lvl="2"/>
            <a:endParaRPr lang="en-GB" dirty="0"/>
          </a:p>
          <a:p>
            <a:pPr marL="0" indent="0">
              <a:buNone/>
            </a:pPr>
            <a:r>
              <a:rPr lang="en-GB" dirty="0"/>
              <a:t>Timko et al. (2000):</a:t>
            </a:r>
          </a:p>
          <a:p>
            <a:pPr lvl="1"/>
            <a:r>
              <a:rPr lang="en-GB" dirty="0"/>
              <a:t>64% reported maintaining a ‘benign’ drinking pattern at three-year follow-up</a:t>
            </a:r>
          </a:p>
        </p:txBody>
      </p:sp>
    </p:spTree>
    <p:extLst>
      <p:ext uri="{BB962C8B-B14F-4D97-AF65-F5344CB8AC3E}">
        <p14:creationId xmlns:p14="http://schemas.microsoft.com/office/powerpoint/2010/main" val="648707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8DB96-49CB-4191-B31C-3334B999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Interventions,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AB48F-BA71-44BF-AB20-DD2EC643BA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CBT approaches: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dirty="0"/>
              <a:t>Coping with stress:</a:t>
            </a:r>
          </a:p>
          <a:p>
            <a:pPr lvl="1"/>
            <a:r>
              <a:rPr lang="en-GB" sz="1800" dirty="0"/>
              <a:t>Including social and assertion skills training, aimed at reducing stress and increasing ability to ‘say no’</a:t>
            </a:r>
          </a:p>
          <a:p>
            <a:pPr lvl="1"/>
            <a:endParaRPr lang="en-GB" sz="1800" dirty="0"/>
          </a:p>
          <a:p>
            <a:pPr marL="9525" lvl="1" indent="0">
              <a:buNone/>
            </a:pPr>
            <a:r>
              <a:rPr lang="en-GB" sz="1800" dirty="0"/>
              <a:t>Preventing relapse:</a:t>
            </a:r>
          </a:p>
          <a:p>
            <a:pPr lvl="1"/>
            <a:r>
              <a:rPr lang="en-GB" sz="1800" dirty="0"/>
              <a:t>High-risk situations identified – develop and rehearse strategies to manage them</a:t>
            </a:r>
          </a:p>
          <a:p>
            <a:pPr lvl="1"/>
            <a:r>
              <a:rPr lang="en-GB" sz="1800" dirty="0"/>
              <a:t>May include specific strategies to challenge addictive beliefs and cope with cravings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F11F6-CE22-462A-8893-8872D13687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Feeney et al. (2002) high risk of relapse in individuals:</a:t>
            </a:r>
          </a:p>
          <a:p>
            <a:endParaRPr lang="en-GB" sz="1800" dirty="0"/>
          </a:p>
          <a:p>
            <a:pPr lvl="1"/>
            <a:r>
              <a:rPr lang="en-GB" sz="1800" dirty="0"/>
              <a:t>Abstinence</a:t>
            </a:r>
          </a:p>
          <a:p>
            <a:pPr lvl="1"/>
            <a:endParaRPr lang="en-GB" sz="1800" dirty="0"/>
          </a:p>
          <a:p>
            <a:pPr marL="1208088" lvl="2" indent="-846138">
              <a:buNone/>
            </a:pPr>
            <a:r>
              <a:rPr lang="en-GB" sz="1800" dirty="0"/>
              <a:t>14% 	CBT relapse prevention programme</a:t>
            </a:r>
          </a:p>
          <a:p>
            <a:pPr marL="1208088" lvl="2" indent="-846138">
              <a:buNone/>
            </a:pPr>
            <a:r>
              <a:rPr lang="en-GB" sz="1800" dirty="0"/>
              <a:t>38% 	CBT relapse prevention + acamprosate</a:t>
            </a:r>
          </a:p>
        </p:txBody>
      </p:sp>
    </p:spTree>
    <p:extLst>
      <p:ext uri="{BB962C8B-B14F-4D97-AF65-F5344CB8AC3E}">
        <p14:creationId xmlns:p14="http://schemas.microsoft.com/office/powerpoint/2010/main" val="3813181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E1789-D33B-4E93-A3E2-19F4768FD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Interventions,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4BF9F-217F-4557-A5CB-A855715107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Miller and Rollnick (2013), motivational interview/enhancement:</a:t>
            </a:r>
          </a:p>
          <a:p>
            <a:pPr marL="0" indent="0">
              <a:buNone/>
            </a:pPr>
            <a:endParaRPr lang="en-GB" dirty="0"/>
          </a:p>
          <a:p>
            <a:pPr marL="0" indent="0" defTabSz="900113">
              <a:buNone/>
            </a:pPr>
            <a:r>
              <a:rPr lang="en-GB" dirty="0"/>
              <a:t>Incorporated into many programmes, usually at the beginning to increase motivation:</a:t>
            </a:r>
          </a:p>
          <a:p>
            <a:r>
              <a:rPr lang="en-GB" dirty="0"/>
              <a:t>Non-confrontational approach encouraging the drinker to explore both their reasons for drinking and the advantages (and disadvantages) associated with reducing their consumption</a:t>
            </a:r>
          </a:p>
          <a:p>
            <a:r>
              <a:rPr lang="en-GB" dirty="0"/>
              <a:t>Aim to trigger dissonance in which individual actively considers two sets of opposing beliefs – the ‘good’ and ‘not so good’ things about drinking</a:t>
            </a:r>
          </a:p>
          <a:p>
            <a:r>
              <a:rPr lang="en-GB" dirty="0"/>
              <a:t>May result in a rejection of the newly considered arguments or increased motivation to reduce alcohol consumption</a:t>
            </a:r>
          </a:p>
          <a:p>
            <a:r>
              <a:rPr lang="en-GB" dirty="0"/>
              <a:t>Longer-term phase can involve problem-solving how to achieve change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B99AB-9B8E-4B94-AD0B-86EA19DB652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As stand-alone intervention…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Monti et al. (2016), MI versus brief advice: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Patients treated in an emergency department, focusing on unsafe sex practices and alcohol consumption – measures up to 9/12 following intervention</a:t>
            </a:r>
          </a:p>
          <a:p>
            <a:pPr lvl="2"/>
            <a:endParaRPr lang="en-GB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Lower rates of heavy drinking days (approx. 20% difference)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Sex after drinking heavily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‘</a:t>
            </a:r>
            <a:r>
              <a:rPr lang="en-GB" dirty="0" err="1"/>
              <a:t>Condomless</a:t>
            </a:r>
            <a:r>
              <a:rPr lang="en-GB" dirty="0"/>
              <a:t> sex’</a:t>
            </a:r>
          </a:p>
        </p:txBody>
      </p:sp>
    </p:spTree>
    <p:extLst>
      <p:ext uri="{BB962C8B-B14F-4D97-AF65-F5344CB8AC3E}">
        <p14:creationId xmlns:p14="http://schemas.microsoft.com/office/powerpoint/2010/main" val="2421540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1E175-BAAD-492A-9A49-4E0AF819F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Project MATCH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B3CFC-E69D-4603-B4AF-BF048FD9FE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Project MATCH Research Group (1998):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Compared:</a:t>
            </a:r>
          </a:p>
          <a:p>
            <a:pPr lvl="1"/>
            <a:r>
              <a:rPr lang="en-GB" dirty="0"/>
              <a:t>Motivational enhancement therapy (MET – a longer-term version of motivational interviewing)</a:t>
            </a:r>
          </a:p>
          <a:p>
            <a:pPr lvl="1"/>
            <a:r>
              <a:rPr lang="en-GB" dirty="0"/>
              <a:t>CBT</a:t>
            </a:r>
          </a:p>
          <a:p>
            <a:pPr lvl="1"/>
            <a:r>
              <a:rPr lang="en-GB" dirty="0"/>
              <a:t>12-step</a:t>
            </a:r>
          </a:p>
          <a:p>
            <a:pPr marL="457200" lvl="1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dirty="0"/>
              <a:t>No overall differences between the interventions.</a:t>
            </a:r>
          </a:p>
          <a:p>
            <a:pPr marL="9525" lvl="1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dirty="0"/>
              <a:t>One-year follow-up: </a:t>
            </a:r>
          </a:p>
          <a:p>
            <a:pPr marL="714375" lvl="2" indent="-231775"/>
            <a:r>
              <a:rPr lang="en-GB" dirty="0"/>
              <a:t>35% reported complete abstinence over the previous year</a:t>
            </a:r>
          </a:p>
          <a:p>
            <a:pPr marL="714375" lvl="2" indent="-231775"/>
            <a:r>
              <a:rPr lang="en-GB" dirty="0"/>
              <a:t>25% reported having not having drunk heavily on more than two consecutive days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167FA-42BD-4541-A9C1-A37E2C2EB5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Best outcomes in each approach…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MET:</a:t>
            </a:r>
          </a:p>
          <a:p>
            <a:pPr lvl="1"/>
            <a:r>
              <a:rPr lang="en-GB" dirty="0"/>
              <a:t>High level of state/trait anger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12-step:</a:t>
            </a:r>
          </a:p>
          <a:p>
            <a:pPr lvl="1"/>
            <a:r>
              <a:rPr lang="en-GB" dirty="0"/>
              <a:t>Social support systems favoured continued drinking</a:t>
            </a:r>
          </a:p>
          <a:p>
            <a:pPr lvl="1"/>
            <a:r>
              <a:rPr lang="en-GB" dirty="0"/>
              <a:t>Higher levels of dependence</a:t>
            </a:r>
          </a:p>
          <a:p>
            <a:pPr lvl="1"/>
            <a:r>
              <a:rPr lang="en-GB" dirty="0"/>
              <a:t>Higher levels of mental health problems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CBT:</a:t>
            </a:r>
          </a:p>
          <a:p>
            <a:pPr lvl="1"/>
            <a:r>
              <a:rPr lang="en-GB" dirty="0"/>
              <a:t>Lower levels of dependence</a:t>
            </a:r>
          </a:p>
        </p:txBody>
      </p:sp>
    </p:spTree>
    <p:extLst>
      <p:ext uri="{BB962C8B-B14F-4D97-AF65-F5344CB8AC3E}">
        <p14:creationId xmlns:p14="http://schemas.microsoft.com/office/powerpoint/2010/main" val="3364015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DSM-5: Alcohol Abuse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Taking the substance in larger amounts and/or over a longer period than intended</a:t>
            </a:r>
          </a:p>
          <a:p>
            <a:r>
              <a:rPr lang="en-GB" dirty="0"/>
              <a:t>Persistent attempts, or one or more unsuccessful efforts, to cut down or control use</a:t>
            </a:r>
          </a:p>
          <a:p>
            <a:r>
              <a:rPr lang="en-GB" dirty="0"/>
              <a:t>Significant amounts of time spent in activities necessary to obtain, use or recover from the effects of the substance</a:t>
            </a:r>
          </a:p>
          <a:p>
            <a:r>
              <a:rPr lang="en-GB" dirty="0"/>
              <a:t>Craving or strong urges to use the substance</a:t>
            </a:r>
          </a:p>
          <a:p>
            <a:r>
              <a:rPr lang="en-GB" dirty="0"/>
              <a:t>Recurring failures to fulfil major role obligations at work, school or home</a:t>
            </a:r>
          </a:p>
          <a:p>
            <a:r>
              <a:rPr lang="en-GB" dirty="0"/>
              <a:t>Continued use despite persistent or recurrent social or interpersonal problems associated with, or exacerbated by, use of the substance</a:t>
            </a:r>
          </a:p>
          <a:p>
            <a:r>
              <a:rPr lang="en-GB" dirty="0"/>
              <a:t>Important social, occupational or recreational activities given up or reduced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700" dirty="0"/>
              <a:t>Recurrent substance use in situations in which it is physically hazardous</a:t>
            </a:r>
          </a:p>
          <a:p>
            <a:r>
              <a:rPr lang="en-GB" sz="1700" dirty="0"/>
              <a:t>Substance use despite experiencing recurrent physical or psychological problems as a result of or exacerbated by the substance</a:t>
            </a:r>
          </a:p>
          <a:p>
            <a:r>
              <a:rPr lang="en-GB" sz="1700" i="1" dirty="0"/>
              <a:t>Tolerance, </a:t>
            </a:r>
            <a:r>
              <a:rPr lang="en-GB" sz="1700" dirty="0"/>
              <a:t>involving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Significantly increased amounts of the substance required in order to achieve their desired effect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Significantly reduced effect with continued use of same amount</a:t>
            </a:r>
          </a:p>
          <a:p>
            <a:r>
              <a:rPr lang="en-GB" sz="1700" i="1" dirty="0"/>
              <a:t>Withdrawal</a:t>
            </a:r>
            <a:r>
              <a:rPr lang="en-GB" sz="1700" dirty="0"/>
              <a:t>, manifested by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The characteristic withdrawal syndrome for the substance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700" dirty="0"/>
              <a:t>Use of the same (or a closely related) substance to relieve or avoid these symptoms.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Hasin and Grant (2015), estimated population rates:</a:t>
            </a:r>
          </a:p>
          <a:p>
            <a:pPr lvl="1"/>
            <a:r>
              <a:rPr lang="en-GB" sz="1800" dirty="0"/>
              <a:t>5% drinking at problematic levels</a:t>
            </a:r>
          </a:p>
          <a:p>
            <a:pPr lvl="1"/>
            <a:r>
              <a:rPr lang="en-GB" sz="1800" dirty="0"/>
              <a:t>4% dependent on alcohol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Acute effects: </a:t>
            </a:r>
          </a:p>
          <a:p>
            <a:r>
              <a:rPr lang="en-GB" sz="1800" dirty="0"/>
              <a:t>Increased risk for violent crime, accidents at work, admissions for mental health problems, drownings, burns and suicide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Borges et al. (2017):</a:t>
            </a:r>
          </a:p>
          <a:p>
            <a:r>
              <a:rPr lang="en-GB" sz="1800" dirty="0"/>
              <a:t>Seven-fold increased risk for attempted suicide among the acutely intoxicated</a:t>
            </a:r>
          </a:p>
          <a:p>
            <a:r>
              <a:rPr lang="en-GB" sz="1800" dirty="0"/>
              <a:t>Trebling of risk among those with lower levels of alcohol consumption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Longer term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Health problems, incl. liver cirrhosis, hypertension and various cancers.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Neurological complications: </a:t>
            </a:r>
          </a:p>
          <a:p>
            <a:pPr lvl="1"/>
            <a:r>
              <a:rPr lang="en-GB" sz="1800" dirty="0"/>
              <a:t>Wernicke’s encephalopathy…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Small bleeds related to thiamine depletion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Memory deficits, ataxia and confusion</a:t>
            </a:r>
          </a:p>
          <a:p>
            <a:pPr lvl="1"/>
            <a:r>
              <a:rPr lang="en-GB" sz="1800" dirty="0"/>
              <a:t>Korsakoff’s syndrome, progression for WE…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5% heavy drinkers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Anterograde memory deficits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Less retrograde amnesia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Activation of ‘reward circuit’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Ventral tegmental area – dopamine to the nucleus accumbens, the prefrontal cortex, amygdala and septum:</a:t>
            </a:r>
          </a:p>
          <a:p>
            <a:pPr lvl="1"/>
            <a:r>
              <a:rPr lang="en-GB" dirty="0"/>
              <a:t>Both opioids and alcohol influence dopaminergic activity via opioid systems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Anticipatory activation of the brain reward system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Conditioned response to cues associated with drinking</a:t>
            </a:r>
          </a:p>
          <a:p>
            <a:pPr lvl="1"/>
            <a:r>
              <a:rPr lang="en-GB" dirty="0"/>
              <a:t>‘Incentive salience’ – an urge to engage in drinking which sustains that experience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6915"/>
            <a:ext cx="5181600" cy="4740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 </a:t>
            </a:r>
          </a:p>
          <a:p>
            <a:pPr marL="0" indent="0">
              <a:buNone/>
            </a:pPr>
            <a:r>
              <a:rPr lang="en-GB" i="1" dirty="0"/>
              <a:t>Withdrawal effects</a:t>
            </a:r>
          </a:p>
          <a:p>
            <a:pPr marL="0" indent="0">
              <a:buNone/>
            </a:pPr>
            <a:endParaRPr lang="en-GB" i="1" dirty="0"/>
          </a:p>
          <a:p>
            <a:pPr lvl="1"/>
            <a:r>
              <a:rPr lang="en-GB" dirty="0"/>
              <a:t>Long-term decrease in the number of the dopamine receptor D2 neurons</a:t>
            </a:r>
          </a:p>
          <a:p>
            <a:pPr lvl="1"/>
            <a:r>
              <a:rPr lang="en-GB" dirty="0"/>
              <a:t>Decrease in ‘baseline’ levels of dopaminergic activity</a:t>
            </a:r>
          </a:p>
          <a:p>
            <a:pPr lvl="1"/>
            <a:r>
              <a:rPr lang="en-GB" dirty="0"/>
              <a:t>Increase in drug use or addictive behaviour to prevent withdrawal effects</a:t>
            </a:r>
          </a:p>
          <a:p>
            <a:pPr lvl="1"/>
            <a:endParaRPr lang="en-GB" dirty="0"/>
          </a:p>
          <a:p>
            <a:pPr marL="90488" lvl="1" indent="0">
              <a:buNone/>
            </a:pPr>
            <a:r>
              <a:rPr lang="en-GB" dirty="0"/>
              <a:t>Activation of stress neurotransmitters including corticotrophin-releasing hormone and norepinephrine can also be experienced.</a:t>
            </a:r>
          </a:p>
          <a:p>
            <a:pPr marL="0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i="1" dirty="0"/>
              <a:t>Preoccupation/anticipation</a:t>
            </a:r>
          </a:p>
          <a:p>
            <a:pPr marL="0" lvl="1" indent="0">
              <a:buNone/>
            </a:pPr>
            <a:endParaRPr lang="en-GB" dirty="0"/>
          </a:p>
          <a:p>
            <a:pPr marL="285750" lvl="1" indent="-285750"/>
            <a:r>
              <a:rPr lang="en-GB" dirty="0"/>
              <a:t>Following cessation, individual may become preoccupied with drinking, and plan to engage with or actively resist re-engagement</a:t>
            </a:r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A11D-EDD5-46FE-9883-9C5CB193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Neurological Mechanisms…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12D0-F301-48AC-8C34-C3DE0FD7AB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Alcohol also enhances the action of GABA within the hypothalamus and sympathetic nervous system, helping calm mood and behaviour</a:t>
            </a:r>
          </a:p>
          <a:p>
            <a:endParaRPr lang="en-GB" sz="1800" dirty="0"/>
          </a:p>
          <a:p>
            <a:r>
              <a:rPr lang="en-GB" sz="1800" dirty="0"/>
              <a:t>Results in reduction in the natural production of GABA, with abstinence resulting in suboptimal levels of GABA, increased anxiety and agitation, and onset of physical withdrawal symptoms</a:t>
            </a:r>
          </a:p>
          <a:p>
            <a:endParaRPr lang="en-GB" sz="1800" dirty="0"/>
          </a:p>
          <a:p>
            <a:r>
              <a:rPr lang="en-GB" sz="1800" dirty="0"/>
              <a:t>These are relieved by continued drinking or, in time, the body’s resumption of normal levels of GABA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A16CB-8958-467F-97C6-2247DA66B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36431"/>
            <a:ext cx="5181600" cy="4840532"/>
          </a:xfrm>
        </p:spPr>
        <p:txBody>
          <a:bodyPr/>
          <a:lstStyle/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sz="1800" i="1" dirty="0"/>
              <a:t>Genes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Prescott and Kendler (1999):</a:t>
            </a:r>
          </a:p>
          <a:p>
            <a:r>
              <a:rPr lang="en-GB" sz="1800" dirty="0"/>
              <a:t>Concordance for ‘high lifetime alcohol consumption’ 47% in MZ and 32% in DZ twins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Marcos et al. (2012):</a:t>
            </a:r>
          </a:p>
          <a:p>
            <a:r>
              <a:rPr lang="en-GB" sz="1800" dirty="0"/>
              <a:t>Alleles of DRD2 A1 and CNR1 result in sensitivity to the effects of alcohol (and cannabis)</a:t>
            </a:r>
          </a:p>
          <a:p>
            <a:r>
              <a:rPr lang="en-GB" sz="1800" dirty="0"/>
              <a:t>Increased risk of initiating alcohol and other drug use because easy to gain a ‘high’</a:t>
            </a:r>
          </a:p>
        </p:txBody>
      </p:sp>
    </p:spTree>
    <p:extLst>
      <p:ext uri="{BB962C8B-B14F-4D97-AF65-F5344CB8AC3E}">
        <p14:creationId xmlns:p14="http://schemas.microsoft.com/office/powerpoint/2010/main" val="216642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5DF1D-87DD-45DB-AEEB-E7DEA85E8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43346-4A3B-4CA4-8813-6606608586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Range of social factors influence consumption:</a:t>
            </a:r>
          </a:p>
          <a:p>
            <a:endParaRPr lang="en-GB" dirty="0"/>
          </a:p>
          <a:p>
            <a:pPr lvl="1"/>
            <a:r>
              <a:rPr lang="en-GB" dirty="0"/>
              <a:t>National culture – ESPAD (2020) drinking rates in 15–16 year olds: 9% in Iceland –&gt; 66% in Austria, Denmark and Greece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Family and friends:</a:t>
            </a:r>
          </a:p>
          <a:p>
            <a:pPr marL="896938" lvl="1" indent="-231775">
              <a:buFont typeface="Courier New" panose="02070309020205020404" pitchFamily="49" charset="0"/>
              <a:buChar char="o"/>
            </a:pPr>
            <a:r>
              <a:rPr lang="en-GB" dirty="0"/>
              <a:t>Heavy drinking parents or with laissez-faire attitude to drinking</a:t>
            </a:r>
          </a:p>
          <a:p>
            <a:pPr marL="896938" lvl="1" indent="-231775">
              <a:buFont typeface="Courier New" panose="02070309020205020404" pitchFamily="49" charset="0"/>
              <a:buChar char="o"/>
            </a:pPr>
            <a:r>
              <a:rPr lang="en-GB" dirty="0"/>
              <a:t>Pro-drinking attitudes and culture in peers</a:t>
            </a:r>
          </a:p>
          <a:p>
            <a:pPr marL="896938" lvl="1" indent="-231775">
              <a:buFont typeface="Courier New" panose="02070309020205020404" pitchFamily="49" charset="0"/>
              <a:buChar char="o"/>
            </a:pPr>
            <a:r>
              <a:rPr lang="en-GB" dirty="0"/>
              <a:t>‘Rounds’ increase consumption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Life transitions</a:t>
            </a:r>
          </a:p>
          <a:p>
            <a:pPr lvl="1"/>
            <a:r>
              <a:rPr lang="en-GB" dirty="0"/>
              <a:t>Stress increases consumption in those at risk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006AF-9985-4809-8175-66EEABEB678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Demographics – highest in:</a:t>
            </a:r>
          </a:p>
          <a:p>
            <a:endParaRPr lang="en-GB" dirty="0"/>
          </a:p>
          <a:p>
            <a:pPr lvl="1"/>
            <a:r>
              <a:rPr lang="en-GB" dirty="0"/>
              <a:t>Blue-collar workers</a:t>
            </a:r>
          </a:p>
          <a:p>
            <a:pPr lvl="1"/>
            <a:r>
              <a:rPr lang="en-GB" dirty="0"/>
              <a:t>Low education</a:t>
            </a:r>
          </a:p>
          <a:p>
            <a:pPr lvl="1"/>
            <a:r>
              <a:rPr lang="en-GB" dirty="0"/>
              <a:t>Men</a:t>
            </a:r>
          </a:p>
          <a:p>
            <a:pPr lvl="1"/>
            <a:r>
              <a:rPr lang="en-GB" dirty="0"/>
              <a:t>People who have access to alcohol as part of their job</a:t>
            </a:r>
          </a:p>
          <a:p>
            <a:pPr lvl="1"/>
            <a:r>
              <a:rPr lang="en-GB" dirty="0"/>
              <a:t>Groups experiencing social pressure</a:t>
            </a:r>
          </a:p>
        </p:txBody>
      </p:sp>
    </p:spTree>
    <p:extLst>
      <p:ext uri="{BB962C8B-B14F-4D97-AF65-F5344CB8AC3E}">
        <p14:creationId xmlns:p14="http://schemas.microsoft.com/office/powerpoint/2010/main" val="44750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A7F5-3539-4F5E-9F84-D2E7DC2D7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576AD-C820-49A6-B392-D6FA8F00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1531763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Direct processes:</a:t>
            </a:r>
          </a:p>
          <a:p>
            <a:endParaRPr lang="en-GB" dirty="0"/>
          </a:p>
          <a:p>
            <a:r>
              <a:rPr lang="en-GB" dirty="0"/>
              <a:t>Classical-conditioned response to drinking cues</a:t>
            </a:r>
          </a:p>
          <a:p>
            <a:r>
              <a:rPr lang="en-GB" dirty="0"/>
              <a:t>Development of pro-drinking beliefs (Beck et al. 2001):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Initially positive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Then focus on distress/relief orientation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F696E-15C4-4ECA-A4E9-427FC4874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531763"/>
            <a:ext cx="5181600" cy="4961112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Indirect processes:</a:t>
            </a:r>
          </a:p>
          <a:p>
            <a:endParaRPr lang="en-GB" dirty="0"/>
          </a:p>
          <a:p>
            <a:r>
              <a:rPr lang="en-GB" dirty="0"/>
              <a:t>Early adversity: rejection, neglect and overprotection as a child – alcohol as a means of dampening feelings of (di)stress</a:t>
            </a:r>
          </a:p>
          <a:p>
            <a:endParaRPr lang="en-GB" dirty="0"/>
          </a:p>
          <a:p>
            <a:r>
              <a:rPr lang="en-GB" dirty="0"/>
              <a:t>Backer-Fulghum et al. (2012):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Consumption associated with parental neglect, lower levels of self-esteem and higher levels of stress as adults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But </a:t>
            </a:r>
            <a:r>
              <a:rPr lang="en-GB" dirty="0"/>
              <a:t>…</a:t>
            </a:r>
          </a:p>
          <a:p>
            <a:r>
              <a:rPr lang="en-GB" dirty="0"/>
              <a:t>Bresin (2019):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Only inconsistent, small to modest, reduction in stress associated with use of alcohol during acute stressors</a:t>
            </a:r>
          </a:p>
        </p:txBody>
      </p:sp>
    </p:spTree>
    <p:extLst>
      <p:ext uri="{BB962C8B-B14F-4D97-AF65-F5344CB8AC3E}">
        <p14:creationId xmlns:p14="http://schemas.microsoft.com/office/powerpoint/2010/main" val="307047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CE3F9-59E8-45C9-9370-3DD924DF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8036E-4F09-4A87-9AF4-DECEE477DF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Controlled drinking versus abstinence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Philosophical argument, but empirical data support…</a:t>
            </a:r>
          </a:p>
          <a:p>
            <a:endParaRPr lang="en-GB" sz="1800" dirty="0"/>
          </a:p>
          <a:p>
            <a:r>
              <a:rPr lang="en-GB" sz="1800" dirty="0"/>
              <a:t>Miller (1992):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Low alcohol dependency scores goals of moderate drinking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Moderate – high scores goals of abstinence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Low-moderate scores benefited equally from each approach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AC5E8-F6C2-40D9-B4F3-8111550DE1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State 1: Withdrawal</a:t>
            </a:r>
          </a:p>
          <a:p>
            <a:endParaRPr lang="en-GB" sz="1800" dirty="0"/>
          </a:p>
          <a:p>
            <a:r>
              <a:rPr lang="en-GB" sz="1800" dirty="0"/>
              <a:t>Three to four days with support of sedatives such as diazepam</a:t>
            </a:r>
          </a:p>
        </p:txBody>
      </p:sp>
    </p:spTree>
    <p:extLst>
      <p:ext uri="{BB962C8B-B14F-4D97-AF65-F5344CB8AC3E}">
        <p14:creationId xmlns:p14="http://schemas.microsoft.com/office/powerpoint/2010/main" val="3707163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2F678-C232-4FF4-99FB-BB154E78F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Maintaining Abstinence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8D3F-61E5-41E8-964D-2BC350EB75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Drug therapies: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Antidipstrotrophics – disulfiram (Antabuse):</a:t>
            </a:r>
          </a:p>
          <a:p>
            <a:pPr lvl="1"/>
            <a:r>
              <a:rPr lang="en-GB" dirty="0"/>
              <a:t>Drinker feels violently ill if they consume alcohol, prevents alcohol being broken down further than intermediate metabolite acetaldehyde</a:t>
            </a:r>
          </a:p>
          <a:p>
            <a:pPr lvl="1"/>
            <a:r>
              <a:rPr lang="en-GB" dirty="0"/>
              <a:t>Accumulates in the body and leads to flushing, headache, pounding in the head or chest, nausea and occasional vomiting, 15–20 minutes after consumption of alcohol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Opioid agonists – naltrexone:</a:t>
            </a:r>
          </a:p>
          <a:p>
            <a:pPr lvl="1"/>
            <a:r>
              <a:rPr lang="en-GB" dirty="0"/>
              <a:t>Reduce cravings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GABA agonist – acamprosate:</a:t>
            </a:r>
          </a:p>
          <a:p>
            <a:pPr lvl="1"/>
            <a:r>
              <a:rPr lang="en-GB" dirty="0"/>
              <a:t>Reduce cravings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21752-5774-4F51-AD31-C5B066248D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All drugs relatively effective … </a:t>
            </a:r>
            <a:r>
              <a:rPr lang="en-GB" i="1" dirty="0"/>
              <a:t>if</a:t>
            </a:r>
            <a:r>
              <a:rPr lang="en-GB" dirty="0"/>
              <a:t> taken … but adherence generally low.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O’Malley et al. (2007): </a:t>
            </a:r>
          </a:p>
          <a:p>
            <a:pPr lvl="1"/>
            <a:r>
              <a:rPr lang="en-GB" dirty="0"/>
              <a:t>Long lasting (1/12) version of naltexone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Abstinent longer than placebo (41 vs. 12 days)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70% vs. 30% treatment ‘responders’ (&lt;2 days’ heavy drinking in any 28-day period)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Boothby and Doering (2005), acamprosate:</a:t>
            </a:r>
          </a:p>
          <a:p>
            <a:pPr lvl="1"/>
            <a:r>
              <a:rPr lang="en-GB" dirty="0"/>
              <a:t>Review</a:t>
            </a:r>
          </a:p>
          <a:p>
            <a:pPr lvl="1"/>
            <a:r>
              <a:rPr lang="en-GB" dirty="0"/>
              <a:t>Completely abstinent – 18–61% vs. 4–45% placebo</a:t>
            </a:r>
          </a:p>
        </p:txBody>
      </p:sp>
    </p:spTree>
    <p:extLst>
      <p:ext uri="{BB962C8B-B14F-4D97-AF65-F5344CB8AC3E}">
        <p14:creationId xmlns:p14="http://schemas.microsoft.com/office/powerpoint/2010/main" val="124507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1514</Words>
  <Application>Microsoft Office PowerPoint</Application>
  <PresentationFormat>Widescreen</PresentationFormat>
  <Paragraphs>219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Office Theme</vt:lpstr>
      <vt:lpstr>Alcohol Abuse Disorder</vt:lpstr>
      <vt:lpstr>DSM-5: Alcohol Abuse Disorder</vt:lpstr>
      <vt:lpstr>Background</vt:lpstr>
      <vt:lpstr>Neurological Pathways</vt:lpstr>
      <vt:lpstr>More Neurological Mechanisms… </vt:lpstr>
      <vt:lpstr>Psychosocial Factors</vt:lpstr>
      <vt:lpstr>Psychosocial Factors, Continued</vt:lpstr>
      <vt:lpstr>Interventions</vt:lpstr>
      <vt:lpstr>Maintaining Abstinence</vt:lpstr>
      <vt:lpstr>Psychological Interventions</vt:lpstr>
      <vt:lpstr>Psychological Interventions, Continued</vt:lpstr>
      <vt:lpstr>Psychological Interventions, Continued</vt:lpstr>
      <vt:lpstr>Project MATCH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40</cp:revision>
  <dcterms:created xsi:type="dcterms:W3CDTF">2020-10-19T15:29:15Z</dcterms:created>
  <dcterms:modified xsi:type="dcterms:W3CDTF">2021-03-12T10:52:39Z</dcterms:modified>
</cp:coreProperties>
</file>