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748DC-35DB-4109-9819-6393F6F73A11}" v="5" dt="2020-10-21T09:35:18.2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865748DC-35DB-4109-9819-6393F6F73A11}"/>
    <pc:docChg chg="undo custSel delSld modSld sldOrd">
      <pc:chgData name="Paul Bennett" userId="33a34068dc46463b" providerId="LiveId" clId="{865748DC-35DB-4109-9819-6393F6F73A11}" dt="2020-10-21T09:51:52.581" v="795" actId="2696"/>
      <pc:docMkLst>
        <pc:docMk/>
      </pc:docMkLst>
      <pc:sldChg chg="modSp mod">
        <pc:chgData name="Paul Bennett" userId="33a34068dc46463b" providerId="LiveId" clId="{865748DC-35DB-4109-9819-6393F6F73A11}" dt="2020-10-21T09:22:06.246" v="34" actId="20577"/>
        <pc:sldMkLst>
          <pc:docMk/>
          <pc:sldMk cId="376304606" sldId="256"/>
        </pc:sldMkLst>
        <pc:spChg chg="mod">
          <ac:chgData name="Paul Bennett" userId="33a34068dc46463b" providerId="LiveId" clId="{865748DC-35DB-4109-9819-6393F6F73A11}" dt="2020-10-21T09:22:06.246" v="34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865748DC-35DB-4109-9819-6393F6F73A11}" dt="2020-10-21T09:51:37.491" v="793" actId="20577"/>
        <pc:sldMkLst>
          <pc:docMk/>
          <pc:sldMk cId="1926550671" sldId="257"/>
        </pc:sldMkLst>
        <pc:spChg chg="mod">
          <ac:chgData name="Paul Bennett" userId="33a34068dc46463b" providerId="LiveId" clId="{865748DC-35DB-4109-9819-6393F6F73A11}" dt="2020-10-21T09:22:22.559" v="50" actId="20577"/>
          <ac:spMkLst>
            <pc:docMk/>
            <pc:sldMk cId="1926550671" sldId="257"/>
            <ac:spMk id="4" creationId="{7D353B39-4D30-42F3-9042-DAB48665DF5E}"/>
          </ac:spMkLst>
        </pc:spChg>
        <pc:spChg chg="mod">
          <ac:chgData name="Paul Bennett" userId="33a34068dc46463b" providerId="LiveId" clId="{865748DC-35DB-4109-9819-6393F6F73A11}" dt="2020-10-21T09:24:08.833" v="86" actId="20577"/>
          <ac:spMkLst>
            <pc:docMk/>
            <pc:sldMk cId="1926550671" sldId="257"/>
            <ac:spMk id="5" creationId="{210B21F2-EB87-4B32-875E-C2A0BB7C65AA}"/>
          </ac:spMkLst>
        </pc:spChg>
        <pc:spChg chg="mod">
          <ac:chgData name="Paul Bennett" userId="33a34068dc46463b" providerId="LiveId" clId="{865748DC-35DB-4109-9819-6393F6F73A11}" dt="2020-10-21T09:51:37.491" v="793" actId="20577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 ord">
        <pc:chgData name="Paul Bennett" userId="33a34068dc46463b" providerId="LiveId" clId="{865748DC-35DB-4109-9819-6393F6F73A11}" dt="2020-10-21T09:29:57.869" v="204" actId="20577"/>
        <pc:sldMkLst>
          <pc:docMk/>
          <pc:sldMk cId="4056214495" sldId="258"/>
        </pc:sldMkLst>
        <pc:spChg chg="mod">
          <ac:chgData name="Paul Bennett" userId="33a34068dc46463b" providerId="LiveId" clId="{865748DC-35DB-4109-9819-6393F6F73A11}" dt="2020-10-21T09:27:15.619" v="143" actId="20577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865748DC-35DB-4109-9819-6393F6F73A11}" dt="2020-10-21T09:28:37.244" v="176" actId="27636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865748DC-35DB-4109-9819-6393F6F73A11}" dt="2020-10-21T09:29:57.869" v="204" actId="20577"/>
          <ac:spMkLst>
            <pc:docMk/>
            <pc:sldMk cId="4056214495" sldId="258"/>
            <ac:spMk id="4" creationId="{3B704D58-1CE7-4144-B508-BF3BCA28E351}"/>
          </ac:spMkLst>
        </pc:spChg>
      </pc:sldChg>
      <pc:sldChg chg="modSp mod">
        <pc:chgData name="Paul Bennett" userId="33a34068dc46463b" providerId="LiveId" clId="{865748DC-35DB-4109-9819-6393F6F73A11}" dt="2020-10-21T09:44:41.225" v="586" actId="20577"/>
        <pc:sldMkLst>
          <pc:docMk/>
          <pc:sldMk cId="438650939" sldId="259"/>
        </pc:sldMkLst>
        <pc:spChg chg="mod">
          <ac:chgData name="Paul Bennett" userId="33a34068dc46463b" providerId="LiveId" clId="{865748DC-35DB-4109-9819-6393F6F73A11}" dt="2020-10-21T09:30:54.473" v="239" actId="20577"/>
          <ac:spMkLst>
            <pc:docMk/>
            <pc:sldMk cId="438650939" sldId="259"/>
            <ac:spMk id="2" creationId="{89254DDC-78BC-465B-8939-743850F8A83B}"/>
          </ac:spMkLst>
        </pc:spChg>
        <pc:spChg chg="mod">
          <ac:chgData name="Paul Bennett" userId="33a34068dc46463b" providerId="LiveId" clId="{865748DC-35DB-4109-9819-6393F6F73A11}" dt="2020-10-21T09:44:20.243" v="578" actId="27636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865748DC-35DB-4109-9819-6393F6F73A11}" dt="2020-10-21T09:44:41.225" v="586" actId="20577"/>
          <ac:spMkLst>
            <pc:docMk/>
            <pc:sldMk cId="438650939" sldId="259"/>
            <ac:spMk id="4" creationId="{05EEBB0E-1A55-4B4D-BC22-28B73F0137F2}"/>
          </ac:spMkLst>
        </pc:spChg>
      </pc:sldChg>
      <pc:sldChg chg="modSp mod">
        <pc:chgData name="Paul Bennett" userId="33a34068dc46463b" providerId="LiveId" clId="{865748DC-35DB-4109-9819-6393F6F73A11}" dt="2020-10-21T09:49:51.436" v="697" actId="6549"/>
        <pc:sldMkLst>
          <pc:docMk/>
          <pc:sldMk cId="764941604" sldId="260"/>
        </pc:sldMkLst>
        <pc:spChg chg="mod">
          <ac:chgData name="Paul Bennett" userId="33a34068dc46463b" providerId="LiveId" clId="{865748DC-35DB-4109-9819-6393F6F73A11}" dt="2020-10-21T09:45:06.446" v="597" actId="20577"/>
          <ac:spMkLst>
            <pc:docMk/>
            <pc:sldMk cId="764941604" sldId="260"/>
            <ac:spMk id="2" creationId="{F0585FEB-3084-46EF-8DDF-C5911776AEB4}"/>
          </ac:spMkLst>
        </pc:spChg>
        <pc:spChg chg="mod">
          <ac:chgData name="Paul Bennett" userId="33a34068dc46463b" providerId="LiveId" clId="{865748DC-35DB-4109-9819-6393F6F73A11}" dt="2020-10-21T09:44:49.555" v="589" actId="6549"/>
          <ac:spMkLst>
            <pc:docMk/>
            <pc:sldMk cId="764941604" sldId="260"/>
            <ac:spMk id="3" creationId="{9635F39B-F38D-4070-ADFE-30FAC2304101}"/>
          </ac:spMkLst>
        </pc:spChg>
        <pc:spChg chg="mod">
          <ac:chgData name="Paul Bennett" userId="33a34068dc46463b" providerId="LiveId" clId="{865748DC-35DB-4109-9819-6393F6F73A11}" dt="2020-10-21T09:49:51.436" v="697" actId="6549"/>
          <ac:spMkLst>
            <pc:docMk/>
            <pc:sldMk cId="764941604" sldId="260"/>
            <ac:spMk id="4" creationId="{C2EDA752-6CE5-479B-9023-A441F83A3708}"/>
          </ac:spMkLst>
        </pc:spChg>
      </pc:sldChg>
      <pc:sldChg chg="del">
        <pc:chgData name="Paul Bennett" userId="33a34068dc46463b" providerId="LiveId" clId="{865748DC-35DB-4109-9819-6393F6F73A11}" dt="2020-10-21T09:51:50.321" v="794" actId="2696"/>
        <pc:sldMkLst>
          <pc:docMk/>
          <pc:sldMk cId="463187073" sldId="261"/>
        </pc:sldMkLst>
      </pc:sldChg>
      <pc:sldChg chg="del">
        <pc:chgData name="Paul Bennett" userId="33a34068dc46463b" providerId="LiveId" clId="{865748DC-35DB-4109-9819-6393F6F73A11}" dt="2020-10-21T09:51:52.581" v="795" actId="2696"/>
        <pc:sldMkLst>
          <pc:docMk/>
          <pc:sldMk cId="1493074954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9AEB9B0-575E-49C1-8EC0-43B1B127692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726" y="0"/>
            <a:ext cx="1499643" cy="149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Drugs and Drug Dependence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DSM-5: Substance Misuse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700" dirty="0"/>
              <a:t>Taking the substance in larger amounts and/or over a longer period than intended</a:t>
            </a:r>
          </a:p>
          <a:p>
            <a:r>
              <a:rPr lang="en-GB" sz="1700" dirty="0"/>
              <a:t>Persistent attempts, or one or more unsuccessful efforts, to cut down or control use</a:t>
            </a:r>
          </a:p>
          <a:p>
            <a:r>
              <a:rPr lang="en-GB" sz="1700" dirty="0"/>
              <a:t>Significant amounts of time spent in activities necessary to obtain, use or recover from the effects of the substance</a:t>
            </a:r>
          </a:p>
          <a:p>
            <a:r>
              <a:rPr lang="en-GB" sz="1700" dirty="0"/>
              <a:t>Craving or strong urges to use the substance</a:t>
            </a:r>
          </a:p>
          <a:p>
            <a:r>
              <a:rPr lang="en-GB" sz="1700" dirty="0"/>
              <a:t>Recurring failures to fulfil major role obligations at work, school or home</a:t>
            </a:r>
          </a:p>
          <a:p>
            <a:r>
              <a:rPr lang="en-GB" sz="1700" dirty="0"/>
              <a:t>Continued use despite persistent or recurrent social or interpersonal problems associated with, or exacerbated by, use of the substance</a:t>
            </a:r>
          </a:p>
          <a:p>
            <a:r>
              <a:rPr lang="en-GB" sz="1700" dirty="0"/>
              <a:t>Important social, occupational or recreational activities given up or reduced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700" dirty="0"/>
              <a:t>Recurrent substance use in situations in which it is physically hazardous</a:t>
            </a:r>
          </a:p>
          <a:p>
            <a:r>
              <a:rPr lang="en-GB" sz="1700" dirty="0"/>
              <a:t>Substance use despite experiencing recurrent physical or psychological problems as a result of, or exacerbated by, the substance</a:t>
            </a:r>
          </a:p>
          <a:p>
            <a:endParaRPr lang="en-GB" sz="1700" dirty="0"/>
          </a:p>
          <a:p>
            <a:r>
              <a:rPr lang="en-GB" sz="1700" i="1" dirty="0"/>
              <a:t>Tolerance </a:t>
            </a:r>
            <a:r>
              <a:rPr lang="en-GB" sz="1700" dirty="0"/>
              <a:t>involving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Significantly increased amounts of the substance required in order to achieve their desired effect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Significantly reduced effect with continued use of same amount</a:t>
            </a:r>
          </a:p>
          <a:p>
            <a:pPr lvl="1"/>
            <a:endParaRPr lang="en-GB" sz="1700" dirty="0"/>
          </a:p>
          <a:p>
            <a:r>
              <a:rPr lang="en-GB" sz="1700" i="1" dirty="0"/>
              <a:t>Withdrawal</a:t>
            </a:r>
            <a:r>
              <a:rPr lang="en-GB" sz="1700" dirty="0"/>
              <a:t>, manifested by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The characteristic withdrawal syndrome for the substance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Use of the same (or a closely related) substance to relieve or avoid these symptoms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WHO (2018)</a:t>
            </a:r>
          </a:p>
          <a:p>
            <a:endParaRPr lang="en-GB" sz="1800" dirty="0"/>
          </a:p>
          <a:p>
            <a:r>
              <a:rPr lang="en-GB" sz="1800" dirty="0"/>
              <a:t>2.5% of the world population and 5.6% of those aged 15–16 years use cannabis</a:t>
            </a:r>
          </a:p>
          <a:p>
            <a:r>
              <a:rPr lang="en-GB" sz="1800" dirty="0"/>
              <a:t>0.2% use cocaine</a:t>
            </a:r>
          </a:p>
          <a:p>
            <a:r>
              <a:rPr lang="en-GB" sz="1800" dirty="0"/>
              <a:t>0.2% consuming opiates (including heroin and the painkiller tramadol), amphetamines or prescription stimulants</a:t>
            </a:r>
          </a:p>
          <a:p>
            <a:r>
              <a:rPr lang="en-GB" sz="1800" dirty="0"/>
              <a:t>Opioids cause most harm: 76% of drug-related deaths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Genes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Kendler et al. (2007):</a:t>
            </a:r>
          </a:p>
          <a:p>
            <a:r>
              <a:rPr lang="en-GB" sz="1800" dirty="0"/>
              <a:t>Overlapping genetic risk for clusters of addictions including: </a:t>
            </a:r>
          </a:p>
          <a:p>
            <a:pPr marL="0" indent="0">
              <a:buNone/>
            </a:pPr>
            <a:endParaRPr lang="en-GB" sz="1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Excess alcohol consumption, illicit drug use, and smoking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Cannabis and cocaine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Caffeine, alcohol and nicotine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Common Neurological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Activation of ‘reward circuit’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dirty="0"/>
              <a:t>Ventral tegmental area – dopamine to the nucleus accumbens, the prefrontal cortex, amygdala and septum: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Cocaine, amphetamines and nicotine directly increase dopamine activity </a:t>
            </a:r>
          </a:p>
          <a:p>
            <a:pPr lvl="1"/>
            <a:r>
              <a:rPr lang="en-GB" sz="1800" dirty="0"/>
              <a:t>Opioids and alcohol influence dopaminergic activity via opioid systems</a:t>
            </a:r>
          </a:p>
          <a:p>
            <a:pPr lvl="1"/>
            <a:r>
              <a:rPr lang="en-GB" sz="1800" dirty="0"/>
              <a:t>Cannabinoids influence dopaminergic activity via cannabinoid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6915"/>
            <a:ext cx="5181600" cy="4740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 </a:t>
            </a:r>
          </a:p>
          <a:p>
            <a:pPr marL="0" indent="0">
              <a:buNone/>
            </a:pPr>
            <a:r>
              <a:rPr lang="en-GB" sz="1800" i="1" dirty="0"/>
              <a:t> Anticipatory activation of the brain reward system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Conditioned response to cues associated with drug/behavioural addiction</a:t>
            </a:r>
          </a:p>
          <a:p>
            <a:pPr lvl="1"/>
            <a:r>
              <a:rPr lang="en-GB" sz="1800" dirty="0"/>
              <a:t>‘Incentive salience’; an urge to engage in behaviour which sustains that experience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5FEB-3084-46EF-8DDF-C591177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Common Neurological Pathways,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5F39B-F38D-4070-ADFE-30FAC2304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2400"/>
            <a:ext cx="5181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i="1" dirty="0"/>
              <a:t>Withdrawal effects</a:t>
            </a:r>
          </a:p>
          <a:p>
            <a:pPr marL="0" indent="0">
              <a:buNone/>
            </a:pPr>
            <a:endParaRPr lang="en-GB" sz="1800" i="1" dirty="0"/>
          </a:p>
          <a:p>
            <a:pPr lvl="1"/>
            <a:r>
              <a:rPr lang="en-GB" sz="1800" dirty="0"/>
              <a:t>Long-term decrease in number of dopamine receptor D2 neurons</a:t>
            </a:r>
          </a:p>
          <a:p>
            <a:pPr lvl="1"/>
            <a:r>
              <a:rPr lang="en-GB" sz="1800" dirty="0"/>
              <a:t>Decrease in ‘baseline’ levels of dopaminergic activity</a:t>
            </a:r>
          </a:p>
          <a:p>
            <a:pPr lvl="1"/>
            <a:r>
              <a:rPr lang="en-GB" sz="1800" dirty="0"/>
              <a:t>Increase in drug use or addictive behaviour to prevent withdrawal effects</a:t>
            </a:r>
          </a:p>
          <a:p>
            <a:pPr lvl="1"/>
            <a:endParaRPr lang="en-GB" sz="1800" dirty="0"/>
          </a:p>
          <a:p>
            <a:pPr marL="49213" lvl="1" indent="0">
              <a:buNone/>
            </a:pPr>
            <a:r>
              <a:rPr lang="en-GB" sz="1800" dirty="0"/>
              <a:t>Activation of stress neurotransmitters, including corticotrophin releasing hormone and norepinephrine, can also be experienced.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DA752-6CE5-479B-9023-A441F83A3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800" i="1" dirty="0"/>
              <a:t>Preoccupation/anticipation</a:t>
            </a:r>
          </a:p>
          <a:p>
            <a:pPr marL="0" lvl="1" indent="0">
              <a:buNone/>
            </a:pPr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Following cessation, individual may become preoccupied with addiction, and plan to engage with or actively resist re-engagement.</a:t>
            </a:r>
          </a:p>
          <a:p>
            <a:pPr marL="0" lvl="1" indent="0">
              <a:buNone/>
            </a:pPr>
            <a:endParaRPr lang="en-GB" sz="1800" dirty="0"/>
          </a:p>
          <a:p>
            <a:pPr marL="285750" lvl="1" indent="-285750"/>
            <a:r>
              <a:rPr lang="en-GB" sz="1800" dirty="0"/>
              <a:t>Frontal lobe is involved with planning the actions required to re-engage with or inhibit the experience</a:t>
            </a:r>
          </a:p>
          <a:p>
            <a:pPr marL="285750" lvl="1" indent="-285750"/>
            <a:r>
              <a:rPr lang="en-GB" sz="1800" dirty="0"/>
              <a:t>‘Go’ processes involving the prefrontal cortex activating the nucleus accumbens and the pleasure circuit, leading to a powerful urge to repeat the </a:t>
            </a:r>
            <a:r>
              <a:rPr lang="en-GB" sz="1800"/>
              <a:t>addicted experience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64941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492</Words>
  <Application>Microsoft Office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Drugs and Drug Dependence</vt:lpstr>
      <vt:lpstr>DSM-5: Substance Misuse Disorder</vt:lpstr>
      <vt:lpstr>Background</vt:lpstr>
      <vt:lpstr>Common Neurological Pathways</vt:lpstr>
      <vt:lpstr>Common Neurological Pathways, Continued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20</cp:revision>
  <dcterms:created xsi:type="dcterms:W3CDTF">2020-10-19T15:29:15Z</dcterms:created>
  <dcterms:modified xsi:type="dcterms:W3CDTF">2021-03-12T11:06:13Z</dcterms:modified>
</cp:coreProperties>
</file>