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  <p:sldId id="263" r:id="rId9"/>
    <p:sldId id="265" r:id="rId10"/>
    <p:sldId id="266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3" autoAdjust="0"/>
    <p:restoredTop sz="94660" autoAdjust="0"/>
  </p:normalViewPr>
  <p:slideViewPr>
    <p:cSldViewPr snapToGrid="0">
      <p:cViewPr varScale="1">
        <p:scale>
          <a:sx n="72" d="100"/>
          <a:sy n="72" d="100"/>
        </p:scale>
        <p:origin x="456" y="66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aul Bennett" userId="33a34068dc46463b" providerId="LiveId" clId="{CDC8FCC6-BBED-402B-8D3B-B3C80398FC0E}"/>
    <pc:docChg chg="undo custSel delSld modSld">
      <pc:chgData name="Paul Bennett" userId="33a34068dc46463b" providerId="LiveId" clId="{CDC8FCC6-BBED-402B-8D3B-B3C80398FC0E}" dt="2020-10-22T12:08:27.740" v="1948" actId="20577"/>
      <pc:docMkLst>
        <pc:docMk/>
      </pc:docMkLst>
      <pc:sldChg chg="modSp mod">
        <pc:chgData name="Paul Bennett" userId="33a34068dc46463b" providerId="LiveId" clId="{CDC8FCC6-BBED-402B-8D3B-B3C80398FC0E}" dt="2020-10-22T08:54:21.493" v="11" actId="20577"/>
        <pc:sldMkLst>
          <pc:docMk/>
          <pc:sldMk cId="376304606" sldId="256"/>
        </pc:sldMkLst>
        <pc:spChg chg="mod">
          <ac:chgData name="Paul Bennett" userId="33a34068dc46463b" providerId="LiveId" clId="{CDC8FCC6-BBED-402B-8D3B-B3C80398FC0E}" dt="2020-10-22T08:54:21.493" v="11" actId="20577"/>
          <ac:spMkLst>
            <pc:docMk/>
            <pc:sldMk cId="376304606" sldId="256"/>
            <ac:spMk id="2" creationId="{5B5307E0-7853-49E6-A9E6-F34478A13665}"/>
          </ac:spMkLst>
        </pc:spChg>
      </pc:sldChg>
      <pc:sldChg chg="modSp mod">
        <pc:chgData name="Paul Bennett" userId="33a34068dc46463b" providerId="LiveId" clId="{CDC8FCC6-BBED-402B-8D3B-B3C80398FC0E}" dt="2020-10-22T10:23:21.901" v="365" actId="15"/>
        <pc:sldMkLst>
          <pc:docMk/>
          <pc:sldMk cId="1926550671" sldId="257"/>
        </pc:sldMkLst>
        <pc:spChg chg="mod">
          <ac:chgData name="Paul Bennett" userId="33a34068dc46463b" providerId="LiveId" clId="{CDC8FCC6-BBED-402B-8D3B-B3C80398FC0E}" dt="2020-10-22T10:23:16.730" v="363" actId="27636"/>
          <ac:spMkLst>
            <pc:docMk/>
            <pc:sldMk cId="1926550671" sldId="257"/>
            <ac:spMk id="5" creationId="{210B21F2-EB87-4B32-875E-C2A0BB7C65AA}"/>
          </ac:spMkLst>
        </pc:spChg>
        <pc:spChg chg="mod">
          <ac:chgData name="Paul Bennett" userId="33a34068dc46463b" providerId="LiveId" clId="{CDC8FCC6-BBED-402B-8D3B-B3C80398FC0E}" dt="2020-10-22T10:23:21.901" v="365" actId="15"/>
          <ac:spMkLst>
            <pc:docMk/>
            <pc:sldMk cId="1926550671" sldId="257"/>
            <ac:spMk id="6" creationId="{5E2C3258-E9BF-4B19-8849-D94DB5867B88}"/>
          </ac:spMkLst>
        </pc:spChg>
      </pc:sldChg>
      <pc:sldChg chg="modSp mod">
        <pc:chgData name="Paul Bennett" userId="33a34068dc46463b" providerId="LiveId" clId="{CDC8FCC6-BBED-402B-8D3B-B3C80398FC0E}" dt="2020-10-22T10:10:32.916" v="116" actId="6549"/>
        <pc:sldMkLst>
          <pc:docMk/>
          <pc:sldMk cId="4056214495" sldId="258"/>
        </pc:sldMkLst>
        <pc:spChg chg="mod">
          <ac:chgData name="Paul Bennett" userId="33a34068dc46463b" providerId="LiveId" clId="{CDC8FCC6-BBED-402B-8D3B-B3C80398FC0E}" dt="2020-10-22T10:10:32.916" v="116" actId="6549"/>
          <ac:spMkLst>
            <pc:docMk/>
            <pc:sldMk cId="4056214495" sldId="258"/>
            <ac:spMk id="2" creationId="{DE033BF3-944E-48FB-817C-6F90F0CF86B1}"/>
          </ac:spMkLst>
        </pc:spChg>
        <pc:spChg chg="mod">
          <ac:chgData name="Paul Bennett" userId="33a34068dc46463b" providerId="LiveId" clId="{CDC8FCC6-BBED-402B-8D3B-B3C80398FC0E}" dt="2020-10-22T10:07:52.682" v="36" actId="20577"/>
          <ac:spMkLst>
            <pc:docMk/>
            <pc:sldMk cId="4056214495" sldId="258"/>
            <ac:spMk id="3" creationId="{5018ADC7-26ED-4A82-B0D1-FD04E1ECC8AC}"/>
          </ac:spMkLst>
        </pc:spChg>
        <pc:spChg chg="mod">
          <ac:chgData name="Paul Bennett" userId="33a34068dc46463b" providerId="LiveId" clId="{CDC8FCC6-BBED-402B-8D3B-B3C80398FC0E}" dt="2020-10-22T10:08:16.725" v="66" actId="20577"/>
          <ac:spMkLst>
            <pc:docMk/>
            <pc:sldMk cId="4056214495" sldId="258"/>
            <ac:spMk id="4" creationId="{3B704D58-1CE7-4144-B508-BF3BCA28E351}"/>
          </ac:spMkLst>
        </pc:spChg>
      </pc:sldChg>
      <pc:sldChg chg="modSp mod">
        <pc:chgData name="Paul Bennett" userId="33a34068dc46463b" providerId="LiveId" clId="{CDC8FCC6-BBED-402B-8D3B-B3C80398FC0E}" dt="2020-10-22T10:24:23.829" v="436" actId="20577"/>
        <pc:sldMkLst>
          <pc:docMk/>
          <pc:sldMk cId="438650939" sldId="259"/>
        </pc:sldMkLst>
        <pc:spChg chg="mod">
          <ac:chgData name="Paul Bennett" userId="33a34068dc46463b" providerId="LiveId" clId="{CDC8FCC6-BBED-402B-8D3B-B3C80398FC0E}" dt="2020-10-22T10:24:23.829" v="436" actId="20577"/>
          <ac:spMkLst>
            <pc:docMk/>
            <pc:sldMk cId="438650939" sldId="259"/>
            <ac:spMk id="3" creationId="{9528F085-1BDC-48A1-8BB0-0E26FD26074F}"/>
          </ac:spMkLst>
        </pc:spChg>
        <pc:spChg chg="mod">
          <ac:chgData name="Paul Bennett" userId="33a34068dc46463b" providerId="LiveId" clId="{CDC8FCC6-BBED-402B-8D3B-B3C80398FC0E}" dt="2020-10-22T10:24:07.877" v="409" actId="20577"/>
          <ac:spMkLst>
            <pc:docMk/>
            <pc:sldMk cId="438650939" sldId="259"/>
            <ac:spMk id="4" creationId="{05EEBB0E-1A55-4B4D-BC22-28B73F0137F2}"/>
          </ac:spMkLst>
        </pc:spChg>
      </pc:sldChg>
      <pc:sldChg chg="modSp mod">
        <pc:chgData name="Paul Bennett" userId="33a34068dc46463b" providerId="LiveId" clId="{CDC8FCC6-BBED-402B-8D3B-B3C80398FC0E}" dt="2020-10-22T10:34:13.666" v="606" actId="14"/>
        <pc:sldMkLst>
          <pc:docMk/>
          <pc:sldMk cId="2166424193" sldId="260"/>
        </pc:sldMkLst>
        <pc:spChg chg="mod">
          <ac:chgData name="Paul Bennett" userId="33a34068dc46463b" providerId="LiveId" clId="{CDC8FCC6-BBED-402B-8D3B-B3C80398FC0E}" dt="2020-10-22T10:32:53.289" v="585" actId="6549"/>
          <ac:spMkLst>
            <pc:docMk/>
            <pc:sldMk cId="2166424193" sldId="260"/>
            <ac:spMk id="3" creationId="{C2A112D0-F301-48AC-8C34-C3DE0FD7ABC9}"/>
          </ac:spMkLst>
        </pc:spChg>
        <pc:spChg chg="mod">
          <ac:chgData name="Paul Bennett" userId="33a34068dc46463b" providerId="LiveId" clId="{CDC8FCC6-BBED-402B-8D3B-B3C80398FC0E}" dt="2020-10-22T10:34:13.666" v="606" actId="14"/>
          <ac:spMkLst>
            <pc:docMk/>
            <pc:sldMk cId="2166424193" sldId="260"/>
            <ac:spMk id="4" creationId="{F0AA16CB-8958-467F-97C6-2247DA66BB94}"/>
          </ac:spMkLst>
        </pc:spChg>
      </pc:sldChg>
      <pc:sldChg chg="modSp mod">
        <pc:chgData name="Paul Bennett" userId="33a34068dc46463b" providerId="LiveId" clId="{CDC8FCC6-BBED-402B-8D3B-B3C80398FC0E}" dt="2020-10-22T10:45:38.920" v="800" actId="20577"/>
        <pc:sldMkLst>
          <pc:docMk/>
          <pc:sldMk cId="447508794" sldId="261"/>
        </pc:sldMkLst>
        <pc:spChg chg="mod">
          <ac:chgData name="Paul Bennett" userId="33a34068dc46463b" providerId="LiveId" clId="{CDC8FCC6-BBED-402B-8D3B-B3C80398FC0E}" dt="2020-10-22T10:41:11.988" v="770" actId="20577"/>
          <ac:spMkLst>
            <pc:docMk/>
            <pc:sldMk cId="447508794" sldId="261"/>
            <ac:spMk id="3" creationId="{F0F43346-4A3B-4CA4-8813-66066085860D}"/>
          </ac:spMkLst>
        </pc:spChg>
        <pc:spChg chg="mod">
          <ac:chgData name="Paul Bennett" userId="33a34068dc46463b" providerId="LiveId" clId="{CDC8FCC6-BBED-402B-8D3B-B3C80398FC0E}" dt="2020-10-22T10:45:38.920" v="800" actId="20577"/>
          <ac:spMkLst>
            <pc:docMk/>
            <pc:sldMk cId="447508794" sldId="261"/>
            <ac:spMk id="4" creationId="{103006AF-9985-4809-8175-66EEABEB6784}"/>
          </ac:spMkLst>
        </pc:spChg>
      </pc:sldChg>
      <pc:sldChg chg="modSp mod">
        <pc:chgData name="Paul Bennett" userId="33a34068dc46463b" providerId="LiveId" clId="{CDC8FCC6-BBED-402B-8D3B-B3C80398FC0E}" dt="2020-10-22T10:49:33.795" v="905" actId="20577"/>
        <pc:sldMkLst>
          <pc:docMk/>
          <pc:sldMk cId="3070473883" sldId="262"/>
        </pc:sldMkLst>
        <pc:spChg chg="mod">
          <ac:chgData name="Paul Bennett" userId="33a34068dc46463b" providerId="LiveId" clId="{CDC8FCC6-BBED-402B-8D3B-B3C80398FC0E}" dt="2020-10-22T10:45:59.423" v="827" actId="20577"/>
          <ac:spMkLst>
            <pc:docMk/>
            <pc:sldMk cId="3070473883" sldId="262"/>
            <ac:spMk id="2" creationId="{8A3AA7F5-3539-4F5E-9F84-D2E7DC2D7874}"/>
          </ac:spMkLst>
        </pc:spChg>
        <pc:spChg chg="mod">
          <ac:chgData name="Paul Bennett" userId="33a34068dc46463b" providerId="LiveId" clId="{CDC8FCC6-BBED-402B-8D3B-B3C80398FC0E}" dt="2020-10-22T10:49:33.795" v="905" actId="20577"/>
          <ac:spMkLst>
            <pc:docMk/>
            <pc:sldMk cId="3070473883" sldId="262"/>
            <ac:spMk id="3" creationId="{085576AD-C820-49A6-B392-D6FA8F00AF6D}"/>
          </ac:spMkLst>
        </pc:spChg>
        <pc:spChg chg="mod">
          <ac:chgData name="Paul Bennett" userId="33a34068dc46463b" providerId="LiveId" clId="{CDC8FCC6-BBED-402B-8D3B-B3C80398FC0E}" dt="2020-10-22T10:46:16.503" v="834" actId="27636"/>
          <ac:spMkLst>
            <pc:docMk/>
            <pc:sldMk cId="3070473883" sldId="262"/>
            <ac:spMk id="4" creationId="{D4CF696E-15C4-4ECA-A4E9-427FC4874208}"/>
          </ac:spMkLst>
        </pc:spChg>
      </pc:sldChg>
      <pc:sldChg chg="modSp mod">
        <pc:chgData name="Paul Bennett" userId="33a34068dc46463b" providerId="LiveId" clId="{CDC8FCC6-BBED-402B-8D3B-B3C80398FC0E}" dt="2020-10-22T11:50:30.090" v="1230" actId="20577"/>
        <pc:sldMkLst>
          <pc:docMk/>
          <pc:sldMk cId="3707163053" sldId="263"/>
        </pc:sldMkLst>
        <pc:spChg chg="mod">
          <ac:chgData name="Paul Bennett" userId="33a34068dc46463b" providerId="LiveId" clId="{CDC8FCC6-BBED-402B-8D3B-B3C80398FC0E}" dt="2020-10-22T10:50:44.649" v="949" actId="20577"/>
          <ac:spMkLst>
            <pc:docMk/>
            <pc:sldMk cId="3707163053" sldId="263"/>
            <ac:spMk id="2" creationId="{6E1CE3F9-59E8-45C9-9370-3DD924DFDF6B}"/>
          </ac:spMkLst>
        </pc:spChg>
        <pc:spChg chg="mod">
          <ac:chgData name="Paul Bennett" userId="33a34068dc46463b" providerId="LiveId" clId="{CDC8FCC6-BBED-402B-8D3B-B3C80398FC0E}" dt="2020-10-22T11:50:27.311" v="1228" actId="27636"/>
          <ac:spMkLst>
            <pc:docMk/>
            <pc:sldMk cId="3707163053" sldId="263"/>
            <ac:spMk id="3" creationId="{7818036E-4F09-4A87-9AF4-DECEE477DF97}"/>
          </ac:spMkLst>
        </pc:spChg>
        <pc:spChg chg="mod">
          <ac:chgData name="Paul Bennett" userId="33a34068dc46463b" providerId="LiveId" clId="{CDC8FCC6-BBED-402B-8D3B-B3C80398FC0E}" dt="2020-10-22T11:50:30.090" v="1230" actId="20577"/>
          <ac:spMkLst>
            <pc:docMk/>
            <pc:sldMk cId="3707163053" sldId="263"/>
            <ac:spMk id="4" creationId="{608AC5E8-F6C2-40D9-B4F3-8111550DE193}"/>
          </ac:spMkLst>
        </pc:spChg>
      </pc:sldChg>
      <pc:sldChg chg="modSp del mod">
        <pc:chgData name="Paul Bennett" userId="33a34068dc46463b" providerId="LiveId" clId="{CDC8FCC6-BBED-402B-8D3B-B3C80398FC0E}" dt="2020-10-22T11:45:03.916" v="1092" actId="2696"/>
        <pc:sldMkLst>
          <pc:docMk/>
          <pc:sldMk cId="1245073713" sldId="264"/>
        </pc:sldMkLst>
        <pc:spChg chg="mod">
          <ac:chgData name="Paul Bennett" userId="33a34068dc46463b" providerId="LiveId" clId="{CDC8FCC6-BBED-402B-8D3B-B3C80398FC0E}" dt="2020-10-22T11:38:26.143" v="1063"/>
          <ac:spMkLst>
            <pc:docMk/>
            <pc:sldMk cId="1245073713" sldId="264"/>
            <ac:spMk id="2" creationId="{BA02F678-C232-4FF4-99FB-BB154E78FE3C}"/>
          </ac:spMkLst>
        </pc:spChg>
        <pc:spChg chg="mod">
          <ac:chgData name="Paul Bennett" userId="33a34068dc46463b" providerId="LiveId" clId="{CDC8FCC6-BBED-402B-8D3B-B3C80398FC0E}" dt="2020-10-22T11:44:24.812" v="1090" actId="20577"/>
          <ac:spMkLst>
            <pc:docMk/>
            <pc:sldMk cId="1245073713" sldId="264"/>
            <ac:spMk id="3" creationId="{32EA8D3F-61E5-41E8-964D-2BC350EB75EF}"/>
          </ac:spMkLst>
        </pc:spChg>
        <pc:spChg chg="mod">
          <ac:chgData name="Paul Bennett" userId="33a34068dc46463b" providerId="LiveId" clId="{CDC8FCC6-BBED-402B-8D3B-B3C80398FC0E}" dt="2020-10-22T11:44:49.760" v="1091" actId="5793"/>
          <ac:spMkLst>
            <pc:docMk/>
            <pc:sldMk cId="1245073713" sldId="264"/>
            <ac:spMk id="4" creationId="{7DF21752-5774-4F51-AD31-C5B066248DA2}"/>
          </ac:spMkLst>
        </pc:spChg>
      </pc:sldChg>
      <pc:sldChg chg="modSp mod">
        <pc:chgData name="Paul Bennett" userId="33a34068dc46463b" providerId="LiveId" clId="{CDC8FCC6-BBED-402B-8D3B-B3C80398FC0E}" dt="2020-10-22T12:01:42.094" v="1624" actId="5793"/>
        <pc:sldMkLst>
          <pc:docMk/>
          <pc:sldMk cId="648707821" sldId="265"/>
        </pc:sldMkLst>
        <pc:spChg chg="mod">
          <ac:chgData name="Paul Bennett" userId="33a34068dc46463b" providerId="LiveId" clId="{CDC8FCC6-BBED-402B-8D3B-B3C80398FC0E}" dt="2020-10-22T11:50:41.261" v="1256" actId="20577"/>
          <ac:spMkLst>
            <pc:docMk/>
            <pc:sldMk cId="648707821" sldId="265"/>
            <ac:spMk id="2" creationId="{FA26D412-4F16-4464-9F1E-99BE2F7F42AA}"/>
          </ac:spMkLst>
        </pc:spChg>
        <pc:spChg chg="mod">
          <ac:chgData name="Paul Bennett" userId="33a34068dc46463b" providerId="LiveId" clId="{CDC8FCC6-BBED-402B-8D3B-B3C80398FC0E}" dt="2020-10-22T11:56:34.150" v="1552" actId="27636"/>
          <ac:spMkLst>
            <pc:docMk/>
            <pc:sldMk cId="648707821" sldId="265"/>
            <ac:spMk id="3" creationId="{EB5DEF60-2739-4D38-BA2A-5C1F2ADF6965}"/>
          </ac:spMkLst>
        </pc:spChg>
        <pc:spChg chg="mod">
          <ac:chgData name="Paul Bennett" userId="33a34068dc46463b" providerId="LiveId" clId="{CDC8FCC6-BBED-402B-8D3B-B3C80398FC0E}" dt="2020-10-22T12:01:42.094" v="1624" actId="5793"/>
          <ac:spMkLst>
            <pc:docMk/>
            <pc:sldMk cId="648707821" sldId="265"/>
            <ac:spMk id="4" creationId="{7B9FD9CC-4275-47B6-B0B6-A7457CDF1B2E}"/>
          </ac:spMkLst>
        </pc:spChg>
      </pc:sldChg>
      <pc:sldChg chg="modSp mod">
        <pc:chgData name="Paul Bennett" userId="33a34068dc46463b" providerId="LiveId" clId="{CDC8FCC6-BBED-402B-8D3B-B3C80398FC0E}" dt="2020-10-22T12:08:27.740" v="1948" actId="20577"/>
        <pc:sldMkLst>
          <pc:docMk/>
          <pc:sldMk cId="3813181404" sldId="266"/>
        </pc:sldMkLst>
        <pc:spChg chg="mod">
          <ac:chgData name="Paul Bennett" userId="33a34068dc46463b" providerId="LiveId" clId="{CDC8FCC6-BBED-402B-8D3B-B3C80398FC0E}" dt="2020-10-22T12:08:27.740" v="1948" actId="20577"/>
          <ac:spMkLst>
            <pc:docMk/>
            <pc:sldMk cId="3813181404" sldId="266"/>
            <ac:spMk id="3" creationId="{D68AB48F-BA71-44BF-AB20-DD2EC643BA7B}"/>
          </ac:spMkLst>
        </pc:spChg>
        <pc:spChg chg="mod">
          <ac:chgData name="Paul Bennett" userId="33a34068dc46463b" providerId="LiveId" clId="{CDC8FCC6-BBED-402B-8D3B-B3C80398FC0E}" dt="2020-10-22T12:07:48.044" v="1876" actId="27636"/>
          <ac:spMkLst>
            <pc:docMk/>
            <pc:sldMk cId="3813181404" sldId="266"/>
            <ac:spMk id="4" creationId="{F73F11F6-CE22-462A-8893-8872D1368728}"/>
          </ac:spMkLst>
        </pc:spChg>
      </pc:sldChg>
      <pc:sldChg chg="del">
        <pc:chgData name="Paul Bennett" userId="33a34068dc46463b" providerId="LiveId" clId="{CDC8FCC6-BBED-402B-8D3B-B3C80398FC0E}" dt="2020-10-22T12:02:23.106" v="1691" actId="2696"/>
        <pc:sldMkLst>
          <pc:docMk/>
          <pc:sldMk cId="2421540365" sldId="267"/>
        </pc:sldMkLst>
      </pc:sldChg>
      <pc:sldChg chg="del">
        <pc:chgData name="Paul Bennett" userId="33a34068dc46463b" providerId="LiveId" clId="{CDC8FCC6-BBED-402B-8D3B-B3C80398FC0E}" dt="2020-10-22T12:02:25.608" v="1692" actId="2696"/>
        <pc:sldMkLst>
          <pc:docMk/>
          <pc:sldMk cId="3364015249" sldId="268"/>
        </pc:sldMkLst>
      </pc:sldChg>
    </pc:docChg>
  </pc:docChgLst>
  <pc:docChgLst>
    <pc:chgData name="Paul Bennett" userId="33a34068dc46463b" providerId="LiveId" clId="{CE42B5CE-F451-4AF1-9F60-C6FDCB7E8D4A}"/>
    <pc:docChg chg="modSld">
      <pc:chgData name="Paul Bennett" userId="33a34068dc46463b" providerId="LiveId" clId="{CE42B5CE-F451-4AF1-9F60-C6FDCB7E8D4A}" dt="2021-03-03T11:38:30.625" v="25" actId="20577"/>
      <pc:docMkLst>
        <pc:docMk/>
      </pc:docMkLst>
      <pc:sldChg chg="modSp mod">
        <pc:chgData name="Paul Bennett" userId="33a34068dc46463b" providerId="LiveId" clId="{CE42B5CE-F451-4AF1-9F60-C6FDCB7E8D4A}" dt="2021-03-03T11:38:30.625" v="25" actId="20577"/>
        <pc:sldMkLst>
          <pc:docMk/>
          <pc:sldMk cId="3813181404" sldId="266"/>
        </pc:sldMkLst>
        <pc:spChg chg="mod">
          <ac:chgData name="Paul Bennett" userId="33a34068dc46463b" providerId="LiveId" clId="{CE42B5CE-F451-4AF1-9F60-C6FDCB7E8D4A}" dt="2021-03-03T11:38:30.625" v="25" actId="20577"/>
          <ac:spMkLst>
            <pc:docMk/>
            <pc:sldMk cId="3813181404" sldId="266"/>
            <ac:spMk id="2" creationId="{9AE8DB96-49CB-4191-B31C-3334B99977AE}"/>
          </ac:spMkLst>
        </pc:spChg>
      </pc:sldChg>
    </pc:docChg>
  </pc:docChgLst>
</pc:chgInfo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DFBB50-291E-4309-927F-4536B09575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0E5D901-7D8D-41F0-AD34-051C731D8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531D81E-5670-49C1-84B3-39802C2A81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6A753B-16B0-49E0-BAE8-58F61C7C05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3ABC0C-FC53-4CAB-BB36-5B545DE271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7168990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E15B42-CBE4-4E36-A52C-858C5BFA82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596C1BB-E68D-4BE4-A558-56E989AD2F6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4C5001-8584-4330-8041-9BE0F6844D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2EA62C-2C9D-47D6-9F04-4DE5EA4315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C2FEEF-4990-45F6-8857-4219CF3E4D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484987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0875666-A8CF-4EC3-8E2C-A56E395A3A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A9D7923-DE27-46DC-AD70-713FF19A4DC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121FD6-BC4E-4E49-A0A1-FDC1DE7BF5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D8FAA71-B0FF-4661-8B2A-D3F8BCADB4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D134C93-F08B-46B7-8376-DFA041CE2B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0805526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C7D685-4A48-414B-9A51-E1C31E3B37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60171A-79B6-44A1-9078-E5477654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C117AC-57B4-41A7-AE1A-F38C8D9F06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F12740-8B87-4B7E-96B4-A41300727F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A11249A-B58E-4EB7-B4DA-AD28898452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50461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4011C8-2898-4806-BD18-6981779643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5A4D06C-47CE-4957-858F-9278A3A1B2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048394F-7E74-482A-9E34-24F3263829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451D439-64A3-4D75-8123-884EF978EA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E257EC-1095-4674-A22C-32BEEC764B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94292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BDE840-8BCD-4123-8ACE-1A2AED27F7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  <a:endParaRPr lang="en-GB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91AC3F6-45D5-4B4C-AE4A-40D61DD416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7199174-0CCD-446E-832A-F4B54B4B324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>
            <a:lvl1pPr>
              <a:defRPr sz="16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GB" dirty="0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C77D10-AA5F-4FD4-9125-5FF89FB2F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3B293C8-7AE7-4A0D-8613-E1E189773F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8DBBACA-A2C4-45D9-A523-4C0464B848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8831454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7600B2-86A6-45CD-9821-2A574F5B59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87E135-0682-48E0-B467-5DADA6A4B1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DE1FC9-44A8-4FB0-886D-B8A17319892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4A42B9A-67D2-4A84-A601-C66858CA461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D6E2ED1-3F59-4889-B0F2-5C44E39F70D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2EE3D0B-AE96-4FD1-B009-55AA4B988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11F20F1-B1F7-4141-A397-0D1A4AD8C8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B1D2BB1-F957-4BE9-BF8B-45F713676F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458282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B885D1-B25A-41AC-AD6E-AED66D149F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F9D0A70-A354-4C1C-A44C-DE6606C143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8F53FE2-D9FD-42A4-9B65-6CF9B92A78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F31CB65-1BBB-43DA-9BD1-36BD8A3D73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908602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E105622-FD8B-4AC2-8AE0-55D72433E0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FEFBC4-C014-4ABC-8214-E9B884A699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118AE2F-66D7-42F0-B314-A1A2B5C8E9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666107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61DDEF-7B8A-4217-92BA-AC1CA3FFB8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99DE12C-6535-4432-818F-6D482B7388D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E2EF35F-3B04-4E05-AC7A-21C77DEE974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794AF0-40DE-451E-B5EC-92E6F684AC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018AF32-C844-479C-BD2C-5BF5678356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E7F430A-6EED-4C9D-BFF0-C4C655E2E7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608964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D53D83-1CA1-4EBF-A785-A4F72BD07F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EADC306-5DA5-40CD-881A-ABB421A7BE5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920AF77-B108-4ED7-8CBD-71D0BAABAEB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B75DE1D-92F4-4C80-B712-52723143E9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60448D9-542D-4ECC-A463-9010775C61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57658B-CAC3-490F-A975-7736D46787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1190784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488ED25-E25D-4382-A82C-6D8A28C38F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E3EFD9-6318-4BD8-9735-A55059AF63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67E8AB-D30F-4D67-BEC4-FDACB0FFA1D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33367F-D2F7-4399-BBEB-B75ED34BD05D}" type="datetimeFigureOut">
              <a:rPr lang="en-GB" smtClean="0"/>
              <a:t>12/03/2021</a:t>
            </a:fld>
            <a:endParaRPr lang="en-GB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633BAA-0911-424D-B6D0-C0F98F55E6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5D1027-81E3-47A3-BB69-EDCE33B6C03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A76E45-0563-4CE6-B8A0-953A61FA6868}" type="slidenum">
              <a:rPr lang="en-GB" smtClean="0"/>
              <a:t>‹#›</a:t>
            </a:fld>
            <a:endParaRPr lang="en-GB" dirty="0"/>
          </a:p>
        </p:txBody>
      </p:sp>
      <p:pic>
        <p:nvPicPr>
          <p:cNvPr id="8" name="Picture 7" descr="Icon&#10;&#10;Description automatically generated">
            <a:extLst>
              <a:ext uri="{FF2B5EF4-FFF2-40B4-BE49-F238E27FC236}">
                <a16:creationId xmlns:a16="http://schemas.microsoft.com/office/drawing/2014/main" id="{AE87700F-4511-4CF1-92D7-2B29DF96AB91}"/>
              </a:ext>
            </a:extLst>
          </p:cNvPr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438039" y="12669"/>
            <a:ext cx="1753961" cy="17454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37246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5307E0-7853-49E6-A9E6-F34478A1366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GB" sz="4500" dirty="0"/>
              <a:t>Heroin Use Disorder</a:t>
            </a:r>
          </a:p>
        </p:txBody>
      </p:sp>
    </p:spTree>
    <p:extLst>
      <p:ext uri="{BB962C8B-B14F-4D97-AF65-F5344CB8AC3E}">
        <p14:creationId xmlns:p14="http://schemas.microsoft.com/office/powerpoint/2010/main" val="37630460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E8DB96-49CB-4191-B31C-3334B99977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300" dirty="0"/>
              <a:t>Individual Interventions, Continued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68AB48F-BA71-44BF-AB20-DD2EC643BA7B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GB" i="1" dirty="0"/>
              <a:t>Cognitive behavioural interventions</a:t>
            </a:r>
          </a:p>
          <a:p>
            <a:pPr marL="457200" lvl="1" indent="0">
              <a:buNone/>
            </a:pPr>
            <a:endParaRPr lang="en-GB" dirty="0"/>
          </a:p>
          <a:p>
            <a:pPr marL="457200" lvl="1" indent="0">
              <a:buNone/>
            </a:pPr>
            <a:endParaRPr lang="en-GB" dirty="0"/>
          </a:p>
          <a:p>
            <a:pPr marL="452438" lvl="1" indent="-231775"/>
            <a:r>
              <a:rPr lang="en-GB" dirty="0"/>
              <a:t>Chaotic lives of users often makes inappropriate</a:t>
            </a:r>
          </a:p>
          <a:p>
            <a:pPr marL="452438" lvl="1" indent="-231775"/>
            <a:endParaRPr lang="en-GB" dirty="0"/>
          </a:p>
          <a:p>
            <a:pPr marL="452438" lvl="1" indent="-231775"/>
            <a:r>
              <a:rPr lang="en-GB" dirty="0"/>
              <a:t>Complex cognitive behavioural programmes may not be the treatment of choice – keep it simple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73F11F6-CE22-462A-8893-8872D1368728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/>
              <a:t>Moore et al. (2016):</a:t>
            </a:r>
          </a:p>
          <a:p>
            <a:r>
              <a:rPr lang="en-GB" dirty="0"/>
              <a:t>Buprenorphine + CBT vs. buprenorphine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Participants with opioid dependence to prescription drugs benefited from CBT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Participant</a:t>
            </a:r>
            <a:r>
              <a:rPr lang="en-GB" i="1" dirty="0"/>
              <a:t>s </a:t>
            </a:r>
            <a:r>
              <a:rPr lang="en-GB" dirty="0"/>
              <a:t>who were primarily heroin users did not benefit from the addition</a:t>
            </a:r>
          </a:p>
          <a:p>
            <a:pPr lvl="1"/>
            <a:endParaRPr lang="en-GB" dirty="0"/>
          </a:p>
          <a:p>
            <a:pPr marL="0" indent="0">
              <a:buNone/>
            </a:pPr>
            <a:r>
              <a:rPr lang="en-GB" dirty="0"/>
              <a:t>Scherbaum et al. (2005):</a:t>
            </a:r>
          </a:p>
          <a:p>
            <a:r>
              <a:rPr lang="en-GB" dirty="0"/>
              <a:t>One-session group CBT intervention as effective as its long-term equivalent: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End of therapy – no immediate benefits following either approach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6/12 – participants in the brief intervention using fewer opiates than the standard treatment group</a:t>
            </a:r>
          </a:p>
        </p:txBody>
      </p:sp>
    </p:spTree>
    <p:extLst>
      <p:ext uri="{BB962C8B-B14F-4D97-AF65-F5344CB8AC3E}">
        <p14:creationId xmlns:p14="http://schemas.microsoft.com/office/powerpoint/2010/main" val="38131814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033BF3-944E-48FB-817C-6F90F0CF86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300" dirty="0"/>
              <a:t>DSM-5 Opiate Use Disorder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18ADC7-26ED-4A82-B0D1-FD04E1ECC8AC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GB" sz="1900" dirty="0"/>
              <a:t>Taking opiates in larger amounts and/or over a longer period than intended</a:t>
            </a:r>
          </a:p>
          <a:p>
            <a:r>
              <a:rPr lang="en-GB" sz="1900" dirty="0"/>
              <a:t>Persistent attempts, or one or more unsuccessful efforts, to cut down or control use</a:t>
            </a:r>
          </a:p>
          <a:p>
            <a:r>
              <a:rPr lang="en-GB" sz="1900" dirty="0"/>
              <a:t>Significant amounts of time spent in activities necessary to obtain, use or recover from the effects of opiates</a:t>
            </a:r>
          </a:p>
          <a:p>
            <a:r>
              <a:rPr lang="en-GB" sz="1900" dirty="0"/>
              <a:t>Craving or strong urges to use opiates</a:t>
            </a:r>
          </a:p>
          <a:p>
            <a:r>
              <a:rPr lang="en-GB" sz="1900" dirty="0"/>
              <a:t>Recurring failures to fulfil major role obligations at work, school or home</a:t>
            </a:r>
          </a:p>
          <a:p>
            <a:r>
              <a:rPr lang="en-GB" sz="1900" dirty="0"/>
              <a:t>Continued use despite persistent or recurrent social or interpersonal problems associated with, or exacerbated by, use of the substance</a:t>
            </a:r>
          </a:p>
          <a:p>
            <a:r>
              <a:rPr lang="en-GB" sz="1900" dirty="0"/>
              <a:t>Important social, occupational or recreational activities given up or reduced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B704D58-1CE7-4144-B508-BF3BCA28E3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2" y="1825625"/>
            <a:ext cx="5181600" cy="4351338"/>
          </a:xfrm>
        </p:spPr>
        <p:txBody>
          <a:bodyPr>
            <a:noAutofit/>
          </a:bodyPr>
          <a:lstStyle/>
          <a:p>
            <a:r>
              <a:rPr lang="en-GB" sz="1800" dirty="0"/>
              <a:t>Recurrent substance use in situations in which it is physically hazardous</a:t>
            </a:r>
          </a:p>
          <a:p>
            <a:r>
              <a:rPr lang="en-GB" sz="1800" dirty="0"/>
              <a:t>Opiate use despite experiencing recurrent physical or psychological problems as a result of or exacerbated by the substance</a:t>
            </a:r>
          </a:p>
          <a:p>
            <a:r>
              <a:rPr lang="en-GB" sz="1800" i="1" dirty="0"/>
              <a:t>Tolerance </a:t>
            </a:r>
            <a:r>
              <a:rPr lang="en-GB" sz="1800" dirty="0"/>
              <a:t>involving either: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sz="1800" dirty="0"/>
              <a:t>Significantly increased amounts of opiates required in order to achieve their desired effect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sz="1800" dirty="0"/>
              <a:t>Significantly reduced effect with continued use of the same amount</a:t>
            </a:r>
          </a:p>
          <a:p>
            <a:r>
              <a:rPr lang="en-GB" sz="1800" i="1" dirty="0"/>
              <a:t>Withdrawal</a:t>
            </a:r>
            <a:r>
              <a:rPr lang="en-GB" sz="1800" dirty="0"/>
              <a:t>, manifested by either: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sz="1800" dirty="0"/>
              <a:t>The characteristic withdrawal syndrome for opiates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sz="1800" dirty="0"/>
              <a:t>Use of the same (or a closely related) substance to relieve or avoid these symptoms</a:t>
            </a:r>
          </a:p>
        </p:txBody>
      </p:sp>
    </p:spTree>
    <p:extLst>
      <p:ext uri="{BB962C8B-B14F-4D97-AF65-F5344CB8AC3E}">
        <p14:creationId xmlns:p14="http://schemas.microsoft.com/office/powerpoint/2010/main" val="405621449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7D353B39-4D30-42F3-9042-DAB48665DF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300" dirty="0"/>
              <a:t>Background</a:t>
            </a:r>
          </a:p>
        </p:txBody>
      </p:sp>
      <p:sp>
        <p:nvSpPr>
          <p:cNvPr id="5" name="Content Placeholder 4">
            <a:extLst>
              <a:ext uri="{FF2B5EF4-FFF2-40B4-BE49-F238E27FC236}">
                <a16:creationId xmlns:a16="http://schemas.microsoft.com/office/drawing/2014/main" id="{210B21F2-EB87-4B32-875E-C2A0BB7C65A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4"/>
            <a:ext cx="5181600" cy="4351338"/>
          </a:xfrm>
        </p:spPr>
        <p:txBody>
          <a:bodyPr>
            <a:normAutofit lnSpcReduction="10000"/>
          </a:bodyPr>
          <a:lstStyle/>
          <a:p>
            <a:r>
              <a:rPr lang="en-GB" sz="1700" dirty="0"/>
              <a:t>Profound feelings of warmth, relaxation and euphoria</a:t>
            </a:r>
          </a:p>
          <a:p>
            <a:r>
              <a:rPr lang="en-GB" sz="1700" dirty="0"/>
              <a:t>Fears and concerns are forgotten, and self-confidence increases</a:t>
            </a:r>
          </a:p>
          <a:p>
            <a:r>
              <a:rPr lang="en-GB" sz="1700" dirty="0"/>
              <a:t>Lasts for between four and six hours</a:t>
            </a:r>
          </a:p>
          <a:p>
            <a:r>
              <a:rPr lang="en-GB" sz="1700" dirty="0"/>
              <a:t>Once dependent, withdrawal initially results in muscle pain, sweats, sneezes and uncontrollable yawning</a:t>
            </a:r>
          </a:p>
          <a:p>
            <a:r>
              <a:rPr lang="en-GB" sz="1700" dirty="0"/>
              <a:t>Within 36 hours, the symptoms become increasingly severe – uncontrollable muscle twitching, cramps, chills, sweating, high heart rate, unable to sleep, vomiting and diarrhoea</a:t>
            </a:r>
          </a:p>
          <a:p>
            <a:r>
              <a:rPr lang="en-GB" sz="1700" dirty="0"/>
              <a:t>Acute for about 72 hours, gradually reducing over a period of five to ten </a:t>
            </a:r>
            <a:r>
              <a:rPr lang="en-GB" dirty="0"/>
              <a:t>days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E2C3258-E9BF-4B19-8849-D94DB5867B8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2" y="1825624"/>
            <a:ext cx="5181600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GB" dirty="0"/>
              <a:t>Muhuri et al. (2013):</a:t>
            </a:r>
          </a:p>
          <a:p>
            <a:pPr lvl="1"/>
            <a:r>
              <a:rPr lang="en-GB" dirty="0"/>
              <a:t>Estimated 80% of heroin users first misused prescription opioids – ‘opioid epidemic’ in the US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Martins et al. (2017):</a:t>
            </a:r>
          </a:p>
          <a:p>
            <a:pPr marL="0" indent="0">
              <a:buNone/>
            </a:pPr>
            <a:r>
              <a:rPr lang="en-GB" dirty="0"/>
              <a:t> 	US heroin use	    1.6% popn</a:t>
            </a:r>
          </a:p>
          <a:p>
            <a:pPr marL="0" indent="0">
              <a:buNone/>
            </a:pPr>
            <a:r>
              <a:rPr lang="en-GB" dirty="0"/>
              <a:t>	US opiate use disorder    0.7% popn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Bobashev et al. (2018), five clusters of drug use types in US: </a:t>
            </a:r>
          </a:p>
          <a:p>
            <a:pPr marL="1314450" lvl="2" indent="-400050">
              <a:buAutoNum type="romanLcParenBoth"/>
            </a:pPr>
            <a:r>
              <a:rPr lang="en-GB" dirty="0"/>
              <a:t>Heroin with alcohol and occasionally crack cocaine</a:t>
            </a:r>
          </a:p>
          <a:p>
            <a:pPr marL="1314450" lvl="2" indent="-400050">
              <a:buAutoNum type="romanLcParenBoth"/>
            </a:pPr>
            <a:r>
              <a:rPr lang="en-GB" dirty="0"/>
              <a:t>Heroin and crack cocaine daily</a:t>
            </a:r>
          </a:p>
          <a:p>
            <a:pPr marL="1314450" lvl="2" indent="-400050">
              <a:buAutoNum type="romanLcParenBoth"/>
            </a:pPr>
            <a:r>
              <a:rPr lang="en-GB" dirty="0"/>
              <a:t>Heroin daily and almost exclusively</a:t>
            </a:r>
          </a:p>
          <a:p>
            <a:pPr marL="1314450" lvl="2" indent="-400050">
              <a:buAutoNum type="romanLcParenBoth"/>
            </a:pPr>
            <a:r>
              <a:rPr lang="en-GB" dirty="0"/>
              <a:t>Heroin and marijuana daily</a:t>
            </a:r>
          </a:p>
          <a:p>
            <a:pPr marL="1314450" lvl="2" indent="-400050">
              <a:buAutoNum type="romanLcParenBoth"/>
            </a:pPr>
            <a:r>
              <a:rPr lang="en-GB" dirty="0"/>
              <a:t>Part-time drug users</a:t>
            </a:r>
          </a:p>
        </p:txBody>
      </p:sp>
    </p:spTree>
    <p:extLst>
      <p:ext uri="{BB962C8B-B14F-4D97-AF65-F5344CB8AC3E}">
        <p14:creationId xmlns:p14="http://schemas.microsoft.com/office/powerpoint/2010/main" val="19265506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9254DDC-78BC-465B-8939-743850F8A8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300" dirty="0"/>
              <a:t>Neurological Pathways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528F085-1BDC-48A1-8BB0-0E26FD26074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GB" i="1" dirty="0"/>
              <a:t>Activation of ‘reward circuit’</a:t>
            </a:r>
          </a:p>
          <a:p>
            <a:pPr marL="0" indent="0">
              <a:buNone/>
            </a:pPr>
            <a:endParaRPr lang="en-GB" i="1" dirty="0"/>
          </a:p>
          <a:p>
            <a:pPr marL="0" indent="0">
              <a:buNone/>
            </a:pPr>
            <a:r>
              <a:rPr lang="en-GB" dirty="0"/>
              <a:t>Ventral tegmental area – dopamine to the nucleus accumbens, the prefrontal cortex, amygdala and septum:</a:t>
            </a:r>
          </a:p>
          <a:p>
            <a:pPr lvl="1"/>
            <a:r>
              <a:rPr lang="en-GB" dirty="0"/>
              <a:t>Both opioids and alcohol influence dopaminergic activity via opioid systems</a:t>
            </a:r>
          </a:p>
          <a:p>
            <a:pPr lvl="1"/>
            <a:endParaRPr lang="en-GB" dirty="0"/>
          </a:p>
          <a:p>
            <a:pPr marL="0" indent="0">
              <a:buNone/>
            </a:pPr>
            <a:r>
              <a:rPr lang="en-GB" i="1" dirty="0"/>
              <a:t>Anticipatory activation of the brain reward system</a:t>
            </a:r>
          </a:p>
          <a:p>
            <a:pPr marL="0" indent="0">
              <a:buNone/>
            </a:pPr>
            <a:endParaRPr lang="en-GB" dirty="0"/>
          </a:p>
          <a:p>
            <a:pPr lvl="1"/>
            <a:r>
              <a:rPr lang="en-GB" dirty="0"/>
              <a:t>Conditioned response to cues associated with opiate use</a:t>
            </a:r>
          </a:p>
          <a:p>
            <a:pPr lvl="1"/>
            <a:r>
              <a:rPr lang="en-GB" dirty="0"/>
              <a:t>‘Incentive salience’ – an urge to take opiates which sustains that experience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5EEBB0E-1A55-4B4D-BC22-28B73F0137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740048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GB" i="1" dirty="0"/>
              <a:t> Withdrawal effects</a:t>
            </a:r>
          </a:p>
          <a:p>
            <a:pPr marL="0" indent="0">
              <a:buNone/>
            </a:pPr>
            <a:endParaRPr lang="en-GB" i="1" dirty="0"/>
          </a:p>
          <a:p>
            <a:pPr lvl="1"/>
            <a:r>
              <a:rPr lang="en-GB" dirty="0"/>
              <a:t>Long-term decrease in the number of the dopamine receptor D2 neurons</a:t>
            </a:r>
          </a:p>
          <a:p>
            <a:pPr lvl="1"/>
            <a:r>
              <a:rPr lang="en-GB" dirty="0"/>
              <a:t>Decrease in ‘baseline’ levels of dopaminergic activity</a:t>
            </a:r>
          </a:p>
          <a:p>
            <a:pPr lvl="1"/>
            <a:r>
              <a:rPr lang="en-GB" dirty="0"/>
              <a:t>Increase in drug use or addictive behaviour to prevent withdrawal effects</a:t>
            </a:r>
          </a:p>
          <a:p>
            <a:pPr lvl="1"/>
            <a:endParaRPr lang="en-GB" dirty="0"/>
          </a:p>
          <a:p>
            <a:pPr marL="90488" lvl="1" indent="0">
              <a:buNone/>
            </a:pPr>
            <a:r>
              <a:rPr lang="en-GB" dirty="0"/>
              <a:t>Activation of stress neurotransmitters including corticotrophin-releasing hormone and norepinephrine can also be experienced.</a:t>
            </a:r>
          </a:p>
          <a:p>
            <a:pPr marL="0" indent="0">
              <a:buNone/>
            </a:pPr>
            <a:endParaRPr lang="en-GB" dirty="0"/>
          </a:p>
          <a:p>
            <a:pPr marL="0" lvl="1" indent="0">
              <a:buNone/>
            </a:pPr>
            <a:r>
              <a:rPr lang="en-GB" i="1" dirty="0"/>
              <a:t>Preoccupation/anticipation</a:t>
            </a:r>
          </a:p>
          <a:p>
            <a:pPr marL="0" lvl="1" indent="0">
              <a:buNone/>
            </a:pPr>
            <a:endParaRPr lang="en-GB" dirty="0"/>
          </a:p>
          <a:p>
            <a:pPr marL="0" lvl="1" indent="0">
              <a:buNone/>
            </a:pPr>
            <a:r>
              <a:rPr lang="en-GB" dirty="0"/>
              <a:t>Following cessation, individual may become pr-occupied with opiate use, and plan to engage with or actively resist re-engagement.</a:t>
            </a:r>
          </a:p>
        </p:txBody>
      </p:sp>
    </p:spTree>
    <p:extLst>
      <p:ext uri="{BB962C8B-B14F-4D97-AF65-F5344CB8AC3E}">
        <p14:creationId xmlns:p14="http://schemas.microsoft.com/office/powerpoint/2010/main" val="4386509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11A11D-EDD5-46FE-9883-9C5CB19356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300" dirty="0"/>
              <a:t>More Mechanisms …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2A112D0-F301-48AC-8C34-C3DE0FD7ABC9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GB" sz="1800" i="1" dirty="0"/>
              <a:t>Genes</a:t>
            </a:r>
          </a:p>
          <a:p>
            <a:pPr marL="0" indent="0">
              <a:buNone/>
            </a:pPr>
            <a:endParaRPr lang="en-GB" sz="1800" dirty="0"/>
          </a:p>
          <a:p>
            <a:pPr marL="0" indent="0">
              <a:buNone/>
            </a:pPr>
            <a:r>
              <a:rPr lang="en-GB" sz="1800" dirty="0"/>
              <a:t>Cadoret et al. (1995):</a:t>
            </a:r>
          </a:p>
          <a:p>
            <a:r>
              <a:rPr lang="en-GB" sz="1800" dirty="0"/>
              <a:t>Adopted children of parents who abused alcohol were three times more likely to develop drug dependence (note common neurological pathway)</a:t>
            </a:r>
          </a:p>
          <a:p>
            <a:r>
              <a:rPr lang="en-GB" sz="1800" dirty="0"/>
              <a:t>Gene for ‘addictive personality’ rather than for opiate addiction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AA16CB-8958-467F-97C6-2247DA66BB9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336431"/>
            <a:ext cx="5181600" cy="4840532"/>
          </a:xfrm>
        </p:spPr>
        <p:txBody>
          <a:bodyPr/>
          <a:lstStyle/>
          <a:p>
            <a:pPr marL="0" indent="0">
              <a:buNone/>
            </a:pPr>
            <a:endParaRPr lang="en-GB" sz="1800" dirty="0"/>
          </a:p>
          <a:p>
            <a:pPr marL="0" indent="0">
              <a:buNone/>
            </a:pPr>
            <a:endParaRPr lang="en-GB" sz="1800" dirty="0"/>
          </a:p>
          <a:p>
            <a:pPr marL="0" indent="0">
              <a:buNone/>
            </a:pPr>
            <a:r>
              <a:rPr lang="en-GB" sz="1800" dirty="0"/>
              <a:t>Alleles of DRD2 dopamine gene may be involved in risk for opiate dependence.</a:t>
            </a:r>
          </a:p>
          <a:p>
            <a:pPr marL="0" indent="0">
              <a:buNone/>
            </a:pPr>
            <a:endParaRPr lang="en-GB" sz="1800" dirty="0"/>
          </a:p>
          <a:p>
            <a:pPr marL="0" indent="0">
              <a:buNone/>
            </a:pPr>
            <a:r>
              <a:rPr lang="en-GB" sz="1800" dirty="0"/>
              <a:t>Xu et al. (2004):</a:t>
            </a:r>
          </a:p>
          <a:p>
            <a:pPr lvl="1"/>
            <a:r>
              <a:rPr lang="en-GB" sz="1800" dirty="0"/>
              <a:t>Same alleles of the gene increased susceptibility to dependence in people of Chinese origin; low risk of dependence in Caucasians</a:t>
            </a:r>
          </a:p>
          <a:p>
            <a:pPr lvl="1"/>
            <a:endParaRPr lang="en-GB" sz="1800" dirty="0"/>
          </a:p>
          <a:p>
            <a:pPr marL="0" indent="0">
              <a:buNone/>
            </a:pPr>
            <a:r>
              <a:rPr lang="en-GB" sz="1800" dirty="0"/>
              <a:t>Other genes may also be involved, including those involved with serotonin (Saiz et al. 2009) and endorphin activity (Levran et al. 2008</a:t>
            </a:r>
            <a:r>
              <a:rPr lang="en-GB" dirty="0"/>
              <a:t>).</a:t>
            </a:r>
          </a:p>
        </p:txBody>
      </p:sp>
    </p:spTree>
    <p:extLst>
      <p:ext uri="{BB962C8B-B14F-4D97-AF65-F5344CB8AC3E}">
        <p14:creationId xmlns:p14="http://schemas.microsoft.com/office/powerpoint/2010/main" val="21664241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E5DF1D-87DD-45DB-AEEB-E7DEA85E8F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300" dirty="0"/>
              <a:t>Psychosocial Factors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F43346-4A3B-4CA4-8813-66066085860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199" y="1690688"/>
            <a:ext cx="51816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/>
              <a:t>Nutt and Law (2000):</a:t>
            </a:r>
          </a:p>
          <a:p>
            <a:r>
              <a:rPr lang="en-GB" dirty="0"/>
              <a:t>Only 20% of users had primary goal of pleasure; other reasons include…</a:t>
            </a:r>
          </a:p>
          <a:p>
            <a:pPr lvl="1"/>
            <a:r>
              <a:rPr lang="en-GB" dirty="0"/>
              <a:t>Self-medication</a:t>
            </a:r>
          </a:p>
          <a:p>
            <a:pPr lvl="1"/>
            <a:r>
              <a:rPr lang="en-GB" dirty="0"/>
              <a:t>Social pressure</a:t>
            </a:r>
          </a:p>
          <a:p>
            <a:pPr lvl="1"/>
            <a:r>
              <a:rPr lang="en-GB" dirty="0"/>
              <a:t>Search for ‘meaning’ or mystical experiences</a:t>
            </a:r>
          </a:p>
          <a:p>
            <a:pPr lvl="1"/>
            <a:endParaRPr lang="en-GB" dirty="0"/>
          </a:p>
          <a:p>
            <a:pPr marL="0" indent="0">
              <a:buNone/>
            </a:pPr>
            <a:r>
              <a:rPr lang="en-GB" i="1" dirty="0"/>
              <a:t>Managing stress…</a:t>
            </a:r>
          </a:p>
          <a:p>
            <a:pPr marL="0" indent="0">
              <a:buNone/>
            </a:pPr>
            <a:endParaRPr lang="en-GB" i="1" dirty="0"/>
          </a:p>
          <a:p>
            <a:pPr marL="0" indent="0">
              <a:buNone/>
            </a:pPr>
            <a:r>
              <a:rPr lang="en-GB" dirty="0"/>
              <a:t>Grinspoon and Bakalar (1986):</a:t>
            </a:r>
          </a:p>
          <a:p>
            <a:pPr lvl="1"/>
            <a:r>
              <a:rPr lang="en-GB" dirty="0"/>
              <a:t>40% of American soldiers used heroin during Vietnam War</a:t>
            </a:r>
          </a:p>
          <a:p>
            <a:pPr lvl="1"/>
            <a:r>
              <a:rPr lang="en-GB" dirty="0"/>
              <a:t>1% continued to use when back in US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03006AF-9985-4809-8175-66EEABEB678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095999" y="1575340"/>
            <a:ext cx="5181600" cy="528266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/>
              <a:t> </a:t>
            </a:r>
          </a:p>
          <a:p>
            <a:pPr lvl="1"/>
            <a:r>
              <a:rPr lang="en-GB" dirty="0"/>
              <a:t>Progression from the use of other drugs, as users seek a greater ‘high’ or different experience</a:t>
            </a:r>
          </a:p>
          <a:p>
            <a:pPr lvl="1"/>
            <a:endParaRPr lang="en-GB" dirty="0"/>
          </a:p>
          <a:p>
            <a:pPr lvl="1"/>
            <a:r>
              <a:rPr lang="en-GB" dirty="0"/>
              <a:t>Use can escalate to abuse, and then to dependence</a:t>
            </a:r>
          </a:p>
          <a:p>
            <a:pPr lvl="1"/>
            <a:endParaRPr lang="en-GB" dirty="0"/>
          </a:p>
          <a:p>
            <a:pPr lvl="1"/>
            <a:r>
              <a:rPr lang="en-GB" dirty="0"/>
              <a:t>Sharing needles relatively common and may include a social or ritual element</a:t>
            </a:r>
          </a:p>
          <a:p>
            <a:pPr lvl="1"/>
            <a:endParaRPr lang="en-GB" dirty="0"/>
          </a:p>
          <a:p>
            <a:pPr lvl="1"/>
            <a:r>
              <a:rPr lang="en-GB" dirty="0"/>
              <a:t>Maintaining a drug habit can be expensive – often supported by crime</a:t>
            </a:r>
          </a:p>
          <a:p>
            <a:pPr lvl="1"/>
            <a:endParaRPr lang="en-GB" dirty="0"/>
          </a:p>
          <a:p>
            <a:pPr lvl="1"/>
            <a:r>
              <a:rPr lang="en-GB" dirty="0"/>
              <a:t>‘Addiction career’ often involves cycles of cessation and relapse</a:t>
            </a:r>
          </a:p>
          <a:p>
            <a:pPr lvl="1"/>
            <a:endParaRPr lang="en-GB" dirty="0"/>
          </a:p>
          <a:p>
            <a:pPr lvl="1"/>
            <a:r>
              <a:rPr lang="en-GB" dirty="0"/>
              <a:t>Between one-quarter and one-third of users die of a drug-related cause, generally an overdose</a:t>
            </a:r>
          </a:p>
        </p:txBody>
      </p:sp>
    </p:spTree>
    <p:extLst>
      <p:ext uri="{BB962C8B-B14F-4D97-AF65-F5344CB8AC3E}">
        <p14:creationId xmlns:p14="http://schemas.microsoft.com/office/powerpoint/2010/main" val="4475087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A3AA7F5-3539-4F5E-9F84-D2E7DC2D78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300" dirty="0"/>
              <a:t>Biopsychosocial Model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5576AD-C820-49A6-B392-D6FA8F00AF6D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/>
              <a:t> Robinson and Berridge (2008):</a:t>
            </a:r>
          </a:p>
          <a:p>
            <a:r>
              <a:rPr lang="en-GB" dirty="0"/>
              <a:t>‘Sensitization’ or hypersensitivity at a neurological level to ‘incentive motivational’ effects of drugs and drug-associated stimuli…</a:t>
            </a:r>
          </a:p>
          <a:p>
            <a:endParaRPr lang="en-GB" dirty="0"/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Bias of attentional processing towards drug-associated stimuli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Pathological motivation for drugs (compulsive ‘wanting’)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Triggered by contexts associated with previous drug use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Combined with lack of executive control over behaviour, incentive sensitization culminates in the core symptoms of addiction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4CF696E-15C4-4ECA-A4E9-427FC48742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690687"/>
            <a:ext cx="5181600" cy="448627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GB" dirty="0"/>
              <a:t> 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0704738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1CE3F9-59E8-45C9-9370-3DD924DFDF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300" dirty="0"/>
              <a:t>Interventions – Harm Reduction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818036E-4F09-4A87-9AF4-DECEE477DF97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GB" dirty="0"/>
              <a:t> </a:t>
            </a:r>
            <a:r>
              <a:rPr lang="en-GB" i="1" dirty="0"/>
              <a:t>Opioid substitutes</a:t>
            </a:r>
          </a:p>
          <a:p>
            <a:pPr marL="0" indent="0">
              <a:buNone/>
            </a:pPr>
            <a:endParaRPr lang="en-GB" i="1" dirty="0"/>
          </a:p>
          <a:p>
            <a:pPr lvl="1"/>
            <a:r>
              <a:rPr lang="en-GB" dirty="0"/>
              <a:t>Methadone and buprenorphine prevent needle sharing, overdose and withdrawal when individuals initially seek help</a:t>
            </a:r>
          </a:p>
          <a:p>
            <a:pPr lvl="1"/>
            <a:r>
              <a:rPr lang="en-GB" dirty="0"/>
              <a:t>Can be prescribed for periods of a year or more, while ‘stabilize’ life and prepare for subsequent withdrawal</a:t>
            </a:r>
          </a:p>
          <a:p>
            <a:pPr lvl="1"/>
            <a:r>
              <a:rPr lang="en-GB" dirty="0"/>
              <a:t>Users typically report daily to a registered provider (doctor, pharmacist, etc.)</a:t>
            </a:r>
          </a:p>
          <a:p>
            <a:pPr marL="457200" lvl="1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About half of UK family doctors are providing methadone to opiate users at any one time (Strang et al. 2005).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Drug Abuse Treatment Outcome Study (Hubbard et al. 1997): </a:t>
            </a:r>
          </a:p>
          <a:p>
            <a:pPr lvl="1"/>
            <a:r>
              <a:rPr lang="en-GB" dirty="0"/>
              <a:t>3,000 people receiving outpatient methadone</a:t>
            </a:r>
          </a:p>
          <a:p>
            <a:pPr lvl="1"/>
            <a:r>
              <a:rPr lang="en-GB" dirty="0"/>
              <a:t>over year, percentage of people to use heroin weekly or daily fell from 90 to 3%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08AC5E8-F6C2-40D9-B4F3-8111550DE193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GB" i="1" dirty="0"/>
              <a:t>Avants et al. (1999)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Reasons for continued use of heroin:</a:t>
            </a:r>
          </a:p>
          <a:p>
            <a:pPr lvl="1"/>
            <a:r>
              <a:rPr lang="en-GB" dirty="0"/>
              <a:t>Perceptions of being maintained on too low a dose of methadone</a:t>
            </a:r>
          </a:p>
          <a:p>
            <a:pPr lvl="1"/>
            <a:r>
              <a:rPr lang="en-GB" dirty="0"/>
              <a:t>Associated ‘toxicity’</a:t>
            </a:r>
          </a:p>
          <a:p>
            <a:pPr lvl="1"/>
            <a:r>
              <a:rPr lang="en-GB" dirty="0"/>
              <a:t>Desire for ‘high’ achieved with opiates</a:t>
            </a:r>
          </a:p>
          <a:p>
            <a:pPr lvl="1"/>
            <a:r>
              <a:rPr lang="en-GB" dirty="0"/>
              <a:t>Strength of self-identity as ‘addict’</a:t>
            </a:r>
          </a:p>
          <a:p>
            <a:pPr lvl="1"/>
            <a:r>
              <a:rPr lang="en-GB" dirty="0"/>
              <a:t>Continued relationships with intravenous drug users</a:t>
            </a:r>
          </a:p>
          <a:p>
            <a:pPr lvl="1"/>
            <a:endParaRPr lang="en-GB" dirty="0"/>
          </a:p>
          <a:p>
            <a:pPr marL="0" indent="0">
              <a:buNone/>
            </a:pPr>
            <a:r>
              <a:rPr lang="en-GB" i="1" dirty="0"/>
              <a:t>Needle exchange schemes</a:t>
            </a:r>
          </a:p>
          <a:p>
            <a:pPr marL="0" indent="0">
              <a:buNone/>
            </a:pPr>
            <a:endParaRPr lang="en-GB" dirty="0"/>
          </a:p>
          <a:p>
            <a:pPr lvl="1"/>
            <a:r>
              <a:rPr lang="en-GB" dirty="0"/>
              <a:t>Effective, but frequently under-used…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en-GB" dirty="0"/>
              <a:t>Gindi et al. (2009)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en-GB" dirty="0"/>
              <a:t>Users typically made only two visits to Baltimore needle exchange programme over one year</a:t>
            </a:r>
          </a:p>
        </p:txBody>
      </p:sp>
    </p:spTree>
    <p:extLst>
      <p:ext uri="{BB962C8B-B14F-4D97-AF65-F5344CB8AC3E}">
        <p14:creationId xmlns:p14="http://schemas.microsoft.com/office/powerpoint/2010/main" val="370716305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26D412-4F16-4464-9F1E-99BE2F7F42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GB" sz="3300" dirty="0"/>
              <a:t>Individual Interventions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5DEF60-2739-4D38-BA2A-5C1F2ADF6965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GB" i="1" dirty="0"/>
              <a:t>Drug therapies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Opiate antagonist naltrexone blocks action of opiates.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Jarvis et al. (2018):</a:t>
            </a:r>
          </a:p>
          <a:p>
            <a:pPr lvl="1"/>
            <a:r>
              <a:rPr lang="en-GB" dirty="0"/>
              <a:t>Typical adherence levels of around 10% in routine care settings</a:t>
            </a:r>
          </a:p>
          <a:p>
            <a:pPr marL="0" indent="0">
              <a:buNone/>
            </a:pPr>
            <a:endParaRPr lang="en-GB" dirty="0"/>
          </a:p>
          <a:p>
            <a:pPr marL="0" indent="0">
              <a:buNone/>
            </a:pPr>
            <a:r>
              <a:rPr lang="en-GB" dirty="0"/>
              <a:t>Tucker and Ritter (2000):</a:t>
            </a:r>
          </a:p>
          <a:p>
            <a:pPr lvl="1"/>
            <a:r>
              <a:rPr lang="en-GB" dirty="0"/>
              <a:t>Abstinence rates of 64% found in well-supported and ‘high coping’ individuals at 18-month follow-up </a:t>
            </a:r>
          </a:p>
          <a:p>
            <a:pPr lvl="1"/>
            <a:r>
              <a:rPr lang="en-GB" dirty="0"/>
              <a:t>Rates between 31 and 53% more typical</a:t>
            </a:r>
          </a:p>
          <a:p>
            <a:pPr lvl="1"/>
            <a:endParaRPr lang="en-GB" dirty="0"/>
          </a:p>
          <a:p>
            <a:pPr marL="0" indent="0">
              <a:buNone/>
            </a:pPr>
            <a:r>
              <a:rPr lang="en-GB" dirty="0"/>
              <a:t>May be augmented by benzodiazepine to reduce side-effects of insomnia and ‘excitability’.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B9FD9CC-4275-47B6-B0B6-A7457CDF1B2E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en-GB" i="1" dirty="0"/>
              <a:t>Rewarding abstinence</a:t>
            </a:r>
          </a:p>
          <a:p>
            <a:endParaRPr lang="en-GB" dirty="0"/>
          </a:p>
          <a:p>
            <a:pPr marL="0" indent="0">
              <a:buNone/>
            </a:pPr>
            <a:r>
              <a:rPr lang="en-GB" dirty="0"/>
              <a:t>Gruber et al. (2000):</a:t>
            </a:r>
          </a:p>
          <a:p>
            <a:r>
              <a:rPr lang="en-GB" dirty="0"/>
              <a:t>Incentives to attend counselling sessions – bus tokens and vouchers to be spent on activities or items agreed by their counsellor</a:t>
            </a:r>
          </a:p>
          <a:p>
            <a:r>
              <a:rPr lang="en-GB" dirty="0"/>
              <a:t>Incentives for abstinence – free weekend recreational activities, lunches, modest financial sum per week in vouchers and rent payment</a:t>
            </a:r>
          </a:p>
          <a:p>
            <a:r>
              <a:rPr lang="en-GB" dirty="0"/>
              <a:t>@ 1/12 …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61% of reward condition vs. 17% of standard treatment enrolled in treatment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GB" dirty="0"/>
              <a:t>50% of reward condition vs. 21% of standard treatment achieved 30 days abstinence</a:t>
            </a:r>
          </a:p>
        </p:txBody>
      </p:sp>
    </p:spTree>
    <p:extLst>
      <p:ext uri="{BB962C8B-B14F-4D97-AF65-F5344CB8AC3E}">
        <p14:creationId xmlns:p14="http://schemas.microsoft.com/office/powerpoint/2010/main" val="648707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1900</TotalTime>
  <Words>1301</Words>
  <Application>Microsoft Office PowerPoint</Application>
  <PresentationFormat>Widescreen</PresentationFormat>
  <Paragraphs>168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5" baseType="lpstr">
      <vt:lpstr>Arial</vt:lpstr>
      <vt:lpstr>Calibri</vt:lpstr>
      <vt:lpstr>Calibri Light</vt:lpstr>
      <vt:lpstr>Courier New</vt:lpstr>
      <vt:lpstr>Office Theme</vt:lpstr>
      <vt:lpstr>Heroin Use Disorder</vt:lpstr>
      <vt:lpstr>DSM-5 Opiate Use Disorder</vt:lpstr>
      <vt:lpstr>Background</vt:lpstr>
      <vt:lpstr>Neurological Pathways</vt:lpstr>
      <vt:lpstr>More Mechanisms … </vt:lpstr>
      <vt:lpstr>Psychosocial Factors</vt:lpstr>
      <vt:lpstr>Biopsychosocial Model</vt:lpstr>
      <vt:lpstr>Interventions – Harm Reduction</vt:lpstr>
      <vt:lpstr>Individual Interventions</vt:lpstr>
      <vt:lpstr>Individual Interventions, Continued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Paul Bennett</dc:creator>
  <cp:lastModifiedBy>Heathcock, Clara</cp:lastModifiedBy>
  <cp:revision>34</cp:revision>
  <dcterms:created xsi:type="dcterms:W3CDTF">2020-10-19T15:29:15Z</dcterms:created>
  <dcterms:modified xsi:type="dcterms:W3CDTF">2021-03-12T11:27:25Z</dcterms:modified>
</cp:coreProperties>
</file>

<file path=docProps/thumbnail.jpeg>
</file>