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CDC8FCC6-BBED-402B-8D3B-B3C80398FC0E}"/>
    <pc:docChg chg="undo custSel delSld modSld">
      <pc:chgData name="Paul Bennett" userId="33a34068dc46463b" providerId="LiveId" clId="{CDC8FCC6-BBED-402B-8D3B-B3C80398FC0E}" dt="2020-10-22T12:08:27.740" v="1948" actId="20577"/>
      <pc:docMkLst>
        <pc:docMk/>
      </pc:docMkLst>
      <pc:sldChg chg="modSp mod">
        <pc:chgData name="Paul Bennett" userId="33a34068dc46463b" providerId="LiveId" clId="{CDC8FCC6-BBED-402B-8D3B-B3C80398FC0E}" dt="2020-10-22T08:54:21.493" v="11" actId="20577"/>
        <pc:sldMkLst>
          <pc:docMk/>
          <pc:sldMk cId="376304606" sldId="256"/>
        </pc:sldMkLst>
        <pc:spChg chg="mod">
          <ac:chgData name="Paul Bennett" userId="33a34068dc46463b" providerId="LiveId" clId="{CDC8FCC6-BBED-402B-8D3B-B3C80398FC0E}" dt="2020-10-22T08:54:21.493" v="11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modSp mod">
        <pc:chgData name="Paul Bennett" userId="33a34068dc46463b" providerId="LiveId" clId="{CDC8FCC6-BBED-402B-8D3B-B3C80398FC0E}" dt="2020-10-22T10:23:21.901" v="365" actId="15"/>
        <pc:sldMkLst>
          <pc:docMk/>
          <pc:sldMk cId="1926550671" sldId="257"/>
        </pc:sldMkLst>
        <pc:spChg chg="mod">
          <ac:chgData name="Paul Bennett" userId="33a34068dc46463b" providerId="LiveId" clId="{CDC8FCC6-BBED-402B-8D3B-B3C80398FC0E}" dt="2020-10-22T10:23:16.730" v="363" actId="27636"/>
          <ac:spMkLst>
            <pc:docMk/>
            <pc:sldMk cId="1926550671" sldId="257"/>
            <ac:spMk id="5" creationId="{210B21F2-EB87-4B32-875E-C2A0BB7C65AA}"/>
          </ac:spMkLst>
        </pc:spChg>
        <pc:spChg chg="mod">
          <ac:chgData name="Paul Bennett" userId="33a34068dc46463b" providerId="LiveId" clId="{CDC8FCC6-BBED-402B-8D3B-B3C80398FC0E}" dt="2020-10-22T10:23:21.901" v="365" actId="15"/>
          <ac:spMkLst>
            <pc:docMk/>
            <pc:sldMk cId="1926550671" sldId="257"/>
            <ac:spMk id="6" creationId="{5E2C3258-E9BF-4B19-8849-D94DB5867B88}"/>
          </ac:spMkLst>
        </pc:spChg>
      </pc:sldChg>
      <pc:sldChg chg="modSp mod">
        <pc:chgData name="Paul Bennett" userId="33a34068dc46463b" providerId="LiveId" clId="{CDC8FCC6-BBED-402B-8D3B-B3C80398FC0E}" dt="2020-10-22T10:10:32.916" v="116" actId="6549"/>
        <pc:sldMkLst>
          <pc:docMk/>
          <pc:sldMk cId="4056214495" sldId="258"/>
        </pc:sldMkLst>
        <pc:spChg chg="mod">
          <ac:chgData name="Paul Bennett" userId="33a34068dc46463b" providerId="LiveId" clId="{CDC8FCC6-BBED-402B-8D3B-B3C80398FC0E}" dt="2020-10-22T10:10:32.916" v="116" actId="6549"/>
          <ac:spMkLst>
            <pc:docMk/>
            <pc:sldMk cId="4056214495" sldId="258"/>
            <ac:spMk id="2" creationId="{DE033BF3-944E-48FB-817C-6F90F0CF86B1}"/>
          </ac:spMkLst>
        </pc:spChg>
        <pc:spChg chg="mod">
          <ac:chgData name="Paul Bennett" userId="33a34068dc46463b" providerId="LiveId" clId="{CDC8FCC6-BBED-402B-8D3B-B3C80398FC0E}" dt="2020-10-22T10:07:52.682" v="36" actId="20577"/>
          <ac:spMkLst>
            <pc:docMk/>
            <pc:sldMk cId="4056214495" sldId="258"/>
            <ac:spMk id="3" creationId="{5018ADC7-26ED-4A82-B0D1-FD04E1ECC8AC}"/>
          </ac:spMkLst>
        </pc:spChg>
        <pc:spChg chg="mod">
          <ac:chgData name="Paul Bennett" userId="33a34068dc46463b" providerId="LiveId" clId="{CDC8FCC6-BBED-402B-8D3B-B3C80398FC0E}" dt="2020-10-22T10:08:16.725" v="66" actId="20577"/>
          <ac:spMkLst>
            <pc:docMk/>
            <pc:sldMk cId="4056214495" sldId="258"/>
            <ac:spMk id="4" creationId="{3B704D58-1CE7-4144-B508-BF3BCA28E351}"/>
          </ac:spMkLst>
        </pc:spChg>
      </pc:sldChg>
      <pc:sldChg chg="modSp mod">
        <pc:chgData name="Paul Bennett" userId="33a34068dc46463b" providerId="LiveId" clId="{CDC8FCC6-BBED-402B-8D3B-B3C80398FC0E}" dt="2020-10-22T10:24:23.829" v="436" actId="20577"/>
        <pc:sldMkLst>
          <pc:docMk/>
          <pc:sldMk cId="438650939" sldId="259"/>
        </pc:sldMkLst>
        <pc:spChg chg="mod">
          <ac:chgData name="Paul Bennett" userId="33a34068dc46463b" providerId="LiveId" clId="{CDC8FCC6-BBED-402B-8D3B-B3C80398FC0E}" dt="2020-10-22T10:24:23.829" v="436" actId="20577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CDC8FCC6-BBED-402B-8D3B-B3C80398FC0E}" dt="2020-10-22T10:24:07.877" v="409" actId="20577"/>
          <ac:spMkLst>
            <pc:docMk/>
            <pc:sldMk cId="438650939" sldId="259"/>
            <ac:spMk id="4" creationId="{05EEBB0E-1A55-4B4D-BC22-28B73F0137F2}"/>
          </ac:spMkLst>
        </pc:spChg>
      </pc:sldChg>
      <pc:sldChg chg="modSp mod">
        <pc:chgData name="Paul Bennett" userId="33a34068dc46463b" providerId="LiveId" clId="{CDC8FCC6-BBED-402B-8D3B-B3C80398FC0E}" dt="2020-10-22T10:34:13.666" v="606" actId="14"/>
        <pc:sldMkLst>
          <pc:docMk/>
          <pc:sldMk cId="2166424193" sldId="260"/>
        </pc:sldMkLst>
        <pc:spChg chg="mod">
          <ac:chgData name="Paul Bennett" userId="33a34068dc46463b" providerId="LiveId" clId="{CDC8FCC6-BBED-402B-8D3B-B3C80398FC0E}" dt="2020-10-22T10:32:53.289" v="585" actId="6549"/>
          <ac:spMkLst>
            <pc:docMk/>
            <pc:sldMk cId="2166424193" sldId="260"/>
            <ac:spMk id="3" creationId="{C2A112D0-F301-48AC-8C34-C3DE0FD7ABC9}"/>
          </ac:spMkLst>
        </pc:spChg>
        <pc:spChg chg="mod">
          <ac:chgData name="Paul Bennett" userId="33a34068dc46463b" providerId="LiveId" clId="{CDC8FCC6-BBED-402B-8D3B-B3C80398FC0E}" dt="2020-10-22T10:34:13.666" v="606" actId="14"/>
          <ac:spMkLst>
            <pc:docMk/>
            <pc:sldMk cId="2166424193" sldId="260"/>
            <ac:spMk id="4" creationId="{F0AA16CB-8958-467F-97C6-2247DA66BB94}"/>
          </ac:spMkLst>
        </pc:spChg>
      </pc:sldChg>
      <pc:sldChg chg="modSp mod">
        <pc:chgData name="Paul Bennett" userId="33a34068dc46463b" providerId="LiveId" clId="{CDC8FCC6-BBED-402B-8D3B-B3C80398FC0E}" dt="2020-10-22T10:45:38.920" v="800" actId="20577"/>
        <pc:sldMkLst>
          <pc:docMk/>
          <pc:sldMk cId="447508794" sldId="261"/>
        </pc:sldMkLst>
        <pc:spChg chg="mod">
          <ac:chgData name="Paul Bennett" userId="33a34068dc46463b" providerId="LiveId" clId="{CDC8FCC6-BBED-402B-8D3B-B3C80398FC0E}" dt="2020-10-22T10:41:11.988" v="770" actId="20577"/>
          <ac:spMkLst>
            <pc:docMk/>
            <pc:sldMk cId="447508794" sldId="261"/>
            <ac:spMk id="3" creationId="{F0F43346-4A3B-4CA4-8813-66066085860D}"/>
          </ac:spMkLst>
        </pc:spChg>
        <pc:spChg chg="mod">
          <ac:chgData name="Paul Bennett" userId="33a34068dc46463b" providerId="LiveId" clId="{CDC8FCC6-BBED-402B-8D3B-B3C80398FC0E}" dt="2020-10-22T10:45:38.920" v="800" actId="20577"/>
          <ac:spMkLst>
            <pc:docMk/>
            <pc:sldMk cId="447508794" sldId="261"/>
            <ac:spMk id="4" creationId="{103006AF-9985-4809-8175-66EEABEB6784}"/>
          </ac:spMkLst>
        </pc:spChg>
      </pc:sldChg>
      <pc:sldChg chg="modSp mod">
        <pc:chgData name="Paul Bennett" userId="33a34068dc46463b" providerId="LiveId" clId="{CDC8FCC6-BBED-402B-8D3B-B3C80398FC0E}" dt="2020-10-22T10:49:33.795" v="905" actId="20577"/>
        <pc:sldMkLst>
          <pc:docMk/>
          <pc:sldMk cId="3070473883" sldId="262"/>
        </pc:sldMkLst>
        <pc:spChg chg="mod">
          <ac:chgData name="Paul Bennett" userId="33a34068dc46463b" providerId="LiveId" clId="{CDC8FCC6-BBED-402B-8D3B-B3C80398FC0E}" dt="2020-10-22T10:45:59.423" v="827" actId="20577"/>
          <ac:spMkLst>
            <pc:docMk/>
            <pc:sldMk cId="3070473883" sldId="262"/>
            <ac:spMk id="2" creationId="{8A3AA7F5-3539-4F5E-9F84-D2E7DC2D7874}"/>
          </ac:spMkLst>
        </pc:spChg>
        <pc:spChg chg="mod">
          <ac:chgData name="Paul Bennett" userId="33a34068dc46463b" providerId="LiveId" clId="{CDC8FCC6-BBED-402B-8D3B-B3C80398FC0E}" dt="2020-10-22T10:49:33.795" v="905" actId="20577"/>
          <ac:spMkLst>
            <pc:docMk/>
            <pc:sldMk cId="3070473883" sldId="262"/>
            <ac:spMk id="3" creationId="{085576AD-C820-49A6-B392-D6FA8F00AF6D}"/>
          </ac:spMkLst>
        </pc:spChg>
        <pc:spChg chg="mod">
          <ac:chgData name="Paul Bennett" userId="33a34068dc46463b" providerId="LiveId" clId="{CDC8FCC6-BBED-402B-8D3B-B3C80398FC0E}" dt="2020-10-22T10:46:16.503" v="834" actId="27636"/>
          <ac:spMkLst>
            <pc:docMk/>
            <pc:sldMk cId="3070473883" sldId="262"/>
            <ac:spMk id="4" creationId="{D4CF696E-15C4-4ECA-A4E9-427FC4874208}"/>
          </ac:spMkLst>
        </pc:spChg>
      </pc:sldChg>
      <pc:sldChg chg="modSp mod">
        <pc:chgData name="Paul Bennett" userId="33a34068dc46463b" providerId="LiveId" clId="{CDC8FCC6-BBED-402B-8D3B-B3C80398FC0E}" dt="2020-10-22T11:50:30.090" v="1230" actId="20577"/>
        <pc:sldMkLst>
          <pc:docMk/>
          <pc:sldMk cId="3707163053" sldId="263"/>
        </pc:sldMkLst>
        <pc:spChg chg="mod">
          <ac:chgData name="Paul Bennett" userId="33a34068dc46463b" providerId="LiveId" clId="{CDC8FCC6-BBED-402B-8D3B-B3C80398FC0E}" dt="2020-10-22T10:50:44.649" v="949" actId="20577"/>
          <ac:spMkLst>
            <pc:docMk/>
            <pc:sldMk cId="3707163053" sldId="263"/>
            <ac:spMk id="2" creationId="{6E1CE3F9-59E8-45C9-9370-3DD924DFDF6B}"/>
          </ac:spMkLst>
        </pc:spChg>
        <pc:spChg chg="mod">
          <ac:chgData name="Paul Bennett" userId="33a34068dc46463b" providerId="LiveId" clId="{CDC8FCC6-BBED-402B-8D3B-B3C80398FC0E}" dt="2020-10-22T11:50:27.311" v="1228" actId="27636"/>
          <ac:spMkLst>
            <pc:docMk/>
            <pc:sldMk cId="3707163053" sldId="263"/>
            <ac:spMk id="3" creationId="{7818036E-4F09-4A87-9AF4-DECEE477DF97}"/>
          </ac:spMkLst>
        </pc:spChg>
        <pc:spChg chg="mod">
          <ac:chgData name="Paul Bennett" userId="33a34068dc46463b" providerId="LiveId" clId="{CDC8FCC6-BBED-402B-8D3B-B3C80398FC0E}" dt="2020-10-22T11:50:30.090" v="1230" actId="20577"/>
          <ac:spMkLst>
            <pc:docMk/>
            <pc:sldMk cId="3707163053" sldId="263"/>
            <ac:spMk id="4" creationId="{608AC5E8-F6C2-40D9-B4F3-8111550DE193}"/>
          </ac:spMkLst>
        </pc:spChg>
      </pc:sldChg>
      <pc:sldChg chg="modSp del mod">
        <pc:chgData name="Paul Bennett" userId="33a34068dc46463b" providerId="LiveId" clId="{CDC8FCC6-BBED-402B-8D3B-B3C80398FC0E}" dt="2020-10-22T11:45:03.916" v="1092" actId="2696"/>
        <pc:sldMkLst>
          <pc:docMk/>
          <pc:sldMk cId="1245073713" sldId="264"/>
        </pc:sldMkLst>
        <pc:spChg chg="mod">
          <ac:chgData name="Paul Bennett" userId="33a34068dc46463b" providerId="LiveId" clId="{CDC8FCC6-BBED-402B-8D3B-B3C80398FC0E}" dt="2020-10-22T11:38:26.143" v="1063"/>
          <ac:spMkLst>
            <pc:docMk/>
            <pc:sldMk cId="1245073713" sldId="264"/>
            <ac:spMk id="2" creationId="{BA02F678-C232-4FF4-99FB-BB154E78FE3C}"/>
          </ac:spMkLst>
        </pc:spChg>
        <pc:spChg chg="mod">
          <ac:chgData name="Paul Bennett" userId="33a34068dc46463b" providerId="LiveId" clId="{CDC8FCC6-BBED-402B-8D3B-B3C80398FC0E}" dt="2020-10-22T11:44:24.812" v="1090" actId="20577"/>
          <ac:spMkLst>
            <pc:docMk/>
            <pc:sldMk cId="1245073713" sldId="264"/>
            <ac:spMk id="3" creationId="{32EA8D3F-61E5-41E8-964D-2BC350EB75EF}"/>
          </ac:spMkLst>
        </pc:spChg>
        <pc:spChg chg="mod">
          <ac:chgData name="Paul Bennett" userId="33a34068dc46463b" providerId="LiveId" clId="{CDC8FCC6-BBED-402B-8D3B-B3C80398FC0E}" dt="2020-10-22T11:44:49.760" v="1091" actId="5793"/>
          <ac:spMkLst>
            <pc:docMk/>
            <pc:sldMk cId="1245073713" sldId="264"/>
            <ac:spMk id="4" creationId="{7DF21752-5774-4F51-AD31-C5B066248DA2}"/>
          </ac:spMkLst>
        </pc:spChg>
      </pc:sldChg>
      <pc:sldChg chg="modSp mod">
        <pc:chgData name="Paul Bennett" userId="33a34068dc46463b" providerId="LiveId" clId="{CDC8FCC6-BBED-402B-8D3B-B3C80398FC0E}" dt="2020-10-22T12:01:42.094" v="1624" actId="5793"/>
        <pc:sldMkLst>
          <pc:docMk/>
          <pc:sldMk cId="648707821" sldId="265"/>
        </pc:sldMkLst>
        <pc:spChg chg="mod">
          <ac:chgData name="Paul Bennett" userId="33a34068dc46463b" providerId="LiveId" clId="{CDC8FCC6-BBED-402B-8D3B-B3C80398FC0E}" dt="2020-10-22T11:50:41.261" v="1256" actId="20577"/>
          <ac:spMkLst>
            <pc:docMk/>
            <pc:sldMk cId="648707821" sldId="265"/>
            <ac:spMk id="2" creationId="{FA26D412-4F16-4464-9F1E-99BE2F7F42AA}"/>
          </ac:spMkLst>
        </pc:spChg>
        <pc:spChg chg="mod">
          <ac:chgData name="Paul Bennett" userId="33a34068dc46463b" providerId="LiveId" clId="{CDC8FCC6-BBED-402B-8D3B-B3C80398FC0E}" dt="2020-10-22T11:56:34.150" v="1552" actId="27636"/>
          <ac:spMkLst>
            <pc:docMk/>
            <pc:sldMk cId="648707821" sldId="265"/>
            <ac:spMk id="3" creationId="{EB5DEF60-2739-4D38-BA2A-5C1F2ADF6965}"/>
          </ac:spMkLst>
        </pc:spChg>
        <pc:spChg chg="mod">
          <ac:chgData name="Paul Bennett" userId="33a34068dc46463b" providerId="LiveId" clId="{CDC8FCC6-BBED-402B-8D3B-B3C80398FC0E}" dt="2020-10-22T12:01:42.094" v="1624" actId="5793"/>
          <ac:spMkLst>
            <pc:docMk/>
            <pc:sldMk cId="648707821" sldId="265"/>
            <ac:spMk id="4" creationId="{7B9FD9CC-4275-47B6-B0B6-A7457CDF1B2E}"/>
          </ac:spMkLst>
        </pc:spChg>
      </pc:sldChg>
      <pc:sldChg chg="modSp mod">
        <pc:chgData name="Paul Bennett" userId="33a34068dc46463b" providerId="LiveId" clId="{CDC8FCC6-BBED-402B-8D3B-B3C80398FC0E}" dt="2020-10-22T12:08:27.740" v="1948" actId="20577"/>
        <pc:sldMkLst>
          <pc:docMk/>
          <pc:sldMk cId="3813181404" sldId="266"/>
        </pc:sldMkLst>
        <pc:spChg chg="mod">
          <ac:chgData name="Paul Bennett" userId="33a34068dc46463b" providerId="LiveId" clId="{CDC8FCC6-BBED-402B-8D3B-B3C80398FC0E}" dt="2020-10-22T12:08:27.740" v="1948" actId="20577"/>
          <ac:spMkLst>
            <pc:docMk/>
            <pc:sldMk cId="3813181404" sldId="266"/>
            <ac:spMk id="3" creationId="{D68AB48F-BA71-44BF-AB20-DD2EC643BA7B}"/>
          </ac:spMkLst>
        </pc:spChg>
        <pc:spChg chg="mod">
          <ac:chgData name="Paul Bennett" userId="33a34068dc46463b" providerId="LiveId" clId="{CDC8FCC6-BBED-402B-8D3B-B3C80398FC0E}" dt="2020-10-22T12:07:48.044" v="1876" actId="27636"/>
          <ac:spMkLst>
            <pc:docMk/>
            <pc:sldMk cId="3813181404" sldId="266"/>
            <ac:spMk id="4" creationId="{F73F11F6-CE22-462A-8893-8872D1368728}"/>
          </ac:spMkLst>
        </pc:spChg>
      </pc:sldChg>
      <pc:sldChg chg="del">
        <pc:chgData name="Paul Bennett" userId="33a34068dc46463b" providerId="LiveId" clId="{CDC8FCC6-BBED-402B-8D3B-B3C80398FC0E}" dt="2020-10-22T12:02:23.106" v="1691" actId="2696"/>
        <pc:sldMkLst>
          <pc:docMk/>
          <pc:sldMk cId="2421540365" sldId="267"/>
        </pc:sldMkLst>
      </pc:sldChg>
      <pc:sldChg chg="del">
        <pc:chgData name="Paul Bennett" userId="33a34068dc46463b" providerId="LiveId" clId="{CDC8FCC6-BBED-402B-8D3B-B3C80398FC0E}" dt="2020-10-22T12:02:25.608" v="1692" actId="2696"/>
        <pc:sldMkLst>
          <pc:docMk/>
          <pc:sldMk cId="3364015249" sldId="268"/>
        </pc:sldMkLst>
      </pc:sldChg>
    </pc:docChg>
  </pc:docChgLst>
  <pc:docChgLst>
    <pc:chgData name="Paul Bennett" userId="33a34068dc46463b" providerId="LiveId" clId="{CE42B5CE-F451-4AF1-9F60-C6FDCB7E8D4A}"/>
    <pc:docChg chg="modSld">
      <pc:chgData name="Paul Bennett" userId="33a34068dc46463b" providerId="LiveId" clId="{CE42B5CE-F451-4AF1-9F60-C6FDCB7E8D4A}" dt="2021-03-03T11:38:30.625" v="25" actId="20577"/>
      <pc:docMkLst>
        <pc:docMk/>
      </pc:docMkLst>
      <pc:sldChg chg="modSp mod">
        <pc:chgData name="Paul Bennett" userId="33a34068dc46463b" providerId="LiveId" clId="{CE42B5CE-F451-4AF1-9F60-C6FDCB7E8D4A}" dt="2021-03-03T11:38:30.625" v="25" actId="20577"/>
        <pc:sldMkLst>
          <pc:docMk/>
          <pc:sldMk cId="3813181404" sldId="266"/>
        </pc:sldMkLst>
        <pc:spChg chg="mod">
          <ac:chgData name="Paul Bennett" userId="33a34068dc46463b" providerId="LiveId" clId="{CE42B5CE-F451-4AF1-9F60-C6FDCB7E8D4A}" dt="2021-03-03T11:38:30.625" v="25" actId="20577"/>
          <ac:spMkLst>
            <pc:docMk/>
            <pc:sldMk cId="3813181404" sldId="266"/>
            <ac:spMk id="2" creationId="{9AE8DB96-49CB-4191-B31C-3334B99977A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AE87700F-4511-4CF1-92D7-2B29DF96AB9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039" y="12669"/>
            <a:ext cx="1753961" cy="174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Heroin Use Disorder</a:t>
            </a:r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8DB96-49CB-4191-B31C-3334B999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Individual Interventions,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AB48F-BA71-44BF-AB20-DD2EC643BA7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Cognitive behavioural interventions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2438" lvl="1" indent="-231775"/>
            <a:r>
              <a:rPr lang="en-GB" dirty="0"/>
              <a:t>Chaotic lives of users often makes inappropriate</a:t>
            </a:r>
          </a:p>
          <a:p>
            <a:pPr marL="452438" lvl="1" indent="-231775"/>
            <a:endParaRPr lang="en-GB" dirty="0"/>
          </a:p>
          <a:p>
            <a:pPr marL="452438" lvl="1" indent="-231775"/>
            <a:r>
              <a:rPr lang="en-GB" dirty="0"/>
              <a:t>Complex cognitive behavioural programmes may not be the treatment of choice – keep it simple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3F11F6-CE22-462A-8893-8872D13687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Moore et al. (2016):</a:t>
            </a:r>
          </a:p>
          <a:p>
            <a:r>
              <a:rPr lang="en-GB" dirty="0"/>
              <a:t>Buprenorphine + CBT vs. buprenorphine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Participants with opioid dependence to prescription drugs benefited from CBT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Participant</a:t>
            </a:r>
            <a:r>
              <a:rPr lang="en-GB" i="1" dirty="0"/>
              <a:t>s </a:t>
            </a:r>
            <a:r>
              <a:rPr lang="en-GB" dirty="0"/>
              <a:t>who were primarily heroin users did not benefit from the addition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Scherbaum et al. (2005):</a:t>
            </a:r>
          </a:p>
          <a:p>
            <a:r>
              <a:rPr lang="en-GB" dirty="0"/>
              <a:t>One-session group CBT intervention as effective as its long-term equivalent: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End of therapy – no immediate benefits following either approach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6/12 – participants in the brief intervention using fewer opiates than the standard treatment group</a:t>
            </a:r>
          </a:p>
        </p:txBody>
      </p:sp>
    </p:spTree>
    <p:extLst>
      <p:ext uri="{BB962C8B-B14F-4D97-AF65-F5344CB8AC3E}">
        <p14:creationId xmlns:p14="http://schemas.microsoft.com/office/powerpoint/2010/main" val="3813181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 Opiate Use Disorder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900" dirty="0"/>
              <a:t>Taking opiates in larger amounts and/or over a longer period than intended</a:t>
            </a:r>
          </a:p>
          <a:p>
            <a:r>
              <a:rPr lang="en-GB" sz="1900" dirty="0"/>
              <a:t>Persistent attempts, or one or more unsuccessful efforts, to cut down or control use</a:t>
            </a:r>
          </a:p>
          <a:p>
            <a:r>
              <a:rPr lang="en-GB" sz="1900" dirty="0"/>
              <a:t>Significant amounts of time spent in activities necessary to obtain, use or recover from the effects of opiates</a:t>
            </a:r>
          </a:p>
          <a:p>
            <a:r>
              <a:rPr lang="en-GB" sz="1900" dirty="0"/>
              <a:t>Craving or strong urges to use opiates</a:t>
            </a:r>
          </a:p>
          <a:p>
            <a:r>
              <a:rPr lang="en-GB" sz="1900" dirty="0"/>
              <a:t>Recurring failures to fulfil major role obligations at work, school or home</a:t>
            </a:r>
          </a:p>
          <a:p>
            <a:r>
              <a:rPr lang="en-GB" sz="1900" dirty="0"/>
              <a:t>Continued use despite persistent or recurrent social or interpersonal problems associated with, or exacerbated by, use of the substance</a:t>
            </a:r>
          </a:p>
          <a:p>
            <a:r>
              <a:rPr lang="en-GB" sz="1900" dirty="0"/>
              <a:t>Important social, occupational or recreational activities given up or reduced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825625"/>
            <a:ext cx="5181600" cy="4351338"/>
          </a:xfrm>
        </p:spPr>
        <p:txBody>
          <a:bodyPr>
            <a:noAutofit/>
          </a:bodyPr>
          <a:lstStyle/>
          <a:p>
            <a:r>
              <a:rPr lang="en-GB" sz="1800" dirty="0"/>
              <a:t>Recurrent substance use in situations in which it is physically hazardous</a:t>
            </a:r>
          </a:p>
          <a:p>
            <a:r>
              <a:rPr lang="en-GB" sz="1800" dirty="0"/>
              <a:t>Opiate use despite experiencing recurrent physical or psychological problems as a result of or exacerbated by the substance</a:t>
            </a:r>
          </a:p>
          <a:p>
            <a:r>
              <a:rPr lang="en-GB" sz="1800" i="1" dirty="0"/>
              <a:t>Tolerance </a:t>
            </a:r>
            <a:r>
              <a:rPr lang="en-GB" sz="1800" dirty="0"/>
              <a:t>involving either: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Significantly increased amounts of opiates required in order to achieve their desired effect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Significantly reduced effect with continued use of the same amount</a:t>
            </a:r>
          </a:p>
          <a:p>
            <a:r>
              <a:rPr lang="en-GB" sz="1800" i="1" dirty="0"/>
              <a:t>Withdrawal</a:t>
            </a:r>
            <a:r>
              <a:rPr lang="en-GB" sz="1800" dirty="0"/>
              <a:t>, manifested by either: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The characteristic withdrawal syndrome for opiates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Use of the same (or a closely related) substance to relieve or avoid these symptoms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Background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351338"/>
          </a:xfrm>
        </p:spPr>
        <p:txBody>
          <a:bodyPr>
            <a:normAutofit lnSpcReduction="10000"/>
          </a:bodyPr>
          <a:lstStyle/>
          <a:p>
            <a:r>
              <a:rPr lang="en-GB" sz="1700" dirty="0"/>
              <a:t>Profound feelings of warmth, relaxation and euphoria</a:t>
            </a:r>
          </a:p>
          <a:p>
            <a:r>
              <a:rPr lang="en-GB" sz="1700" dirty="0"/>
              <a:t>Fears and concerns are forgotten, and self-confidence increases</a:t>
            </a:r>
          </a:p>
          <a:p>
            <a:r>
              <a:rPr lang="en-GB" sz="1700" dirty="0"/>
              <a:t>Lasts for between four and six hours</a:t>
            </a:r>
          </a:p>
          <a:p>
            <a:r>
              <a:rPr lang="en-GB" sz="1700" dirty="0"/>
              <a:t>Once dependent, withdrawal initially results in muscle pain, sweats, sneezes and uncontrollable yawning</a:t>
            </a:r>
          </a:p>
          <a:p>
            <a:r>
              <a:rPr lang="en-GB" sz="1700" dirty="0"/>
              <a:t>Within 36 hours, the symptoms become increasingly severe – uncontrollable muscle twitching, cramps, chills, sweating, high heart rate, unable to sleep, vomiting and diarrhoea</a:t>
            </a:r>
          </a:p>
          <a:p>
            <a:r>
              <a:rPr lang="en-GB" sz="1700" dirty="0"/>
              <a:t>Acute for about 72 hours, gradually reducing over a period of five to ten </a:t>
            </a:r>
            <a:r>
              <a:rPr lang="en-GB" dirty="0"/>
              <a:t>days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2C3258-E9BF-4B19-8849-D94DB5867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825624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Muhuri et al. (2013):</a:t>
            </a:r>
          </a:p>
          <a:p>
            <a:pPr lvl="1"/>
            <a:r>
              <a:rPr lang="en-GB" dirty="0"/>
              <a:t>Estimated 80% of heroin users first misused prescription opioids – ‘opioid epidemic’ in the US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Martins et al. (2017):</a:t>
            </a:r>
          </a:p>
          <a:p>
            <a:pPr marL="0" indent="0">
              <a:buNone/>
            </a:pPr>
            <a:r>
              <a:rPr lang="en-GB" dirty="0"/>
              <a:t> 	US heroin use	    1.6% popn</a:t>
            </a:r>
          </a:p>
          <a:p>
            <a:pPr marL="0" indent="0">
              <a:buNone/>
            </a:pPr>
            <a:r>
              <a:rPr lang="en-GB" dirty="0"/>
              <a:t>	US opiate use disorder    0.7% popn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Bobashev et al. (2018), five clusters of drug use types in US: </a:t>
            </a:r>
          </a:p>
          <a:p>
            <a:pPr marL="1314450" lvl="2" indent="-400050">
              <a:buAutoNum type="romanLcParenBoth"/>
            </a:pPr>
            <a:r>
              <a:rPr lang="en-GB" dirty="0"/>
              <a:t>Heroin with alcohol and occasionally crack cocaine</a:t>
            </a:r>
          </a:p>
          <a:p>
            <a:pPr marL="1314450" lvl="2" indent="-400050">
              <a:buAutoNum type="romanLcParenBoth"/>
            </a:pPr>
            <a:r>
              <a:rPr lang="en-GB" dirty="0"/>
              <a:t>Heroin and crack cocaine daily</a:t>
            </a:r>
          </a:p>
          <a:p>
            <a:pPr marL="1314450" lvl="2" indent="-400050">
              <a:buAutoNum type="romanLcParenBoth"/>
            </a:pPr>
            <a:r>
              <a:rPr lang="en-GB" dirty="0"/>
              <a:t>Heroin daily and almost exclusively</a:t>
            </a:r>
          </a:p>
          <a:p>
            <a:pPr marL="1314450" lvl="2" indent="-400050">
              <a:buAutoNum type="romanLcParenBoth"/>
            </a:pPr>
            <a:r>
              <a:rPr lang="en-GB" dirty="0"/>
              <a:t>Heroin and marijuana daily</a:t>
            </a:r>
          </a:p>
          <a:p>
            <a:pPr marL="1314450" lvl="2" indent="-400050">
              <a:buAutoNum type="romanLcParenBoth"/>
            </a:pPr>
            <a:r>
              <a:rPr lang="en-GB" dirty="0"/>
              <a:t>Part-time drug users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Neurological Pathways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Activation of ‘reward circuit’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Ventral tegmental area – dopamine to the nucleus accumbens, the prefrontal cortex, amygdala and septum:</a:t>
            </a:r>
          </a:p>
          <a:p>
            <a:pPr lvl="1"/>
            <a:r>
              <a:rPr lang="en-GB" dirty="0"/>
              <a:t>Both opioids and alcohol influence dopaminergic activity via opioid systems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Anticipatory activation of the brain reward system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Conditioned response to cues associated with opiate use</a:t>
            </a:r>
          </a:p>
          <a:p>
            <a:pPr lvl="1"/>
            <a:r>
              <a:rPr lang="en-GB" dirty="0"/>
              <a:t>‘Incentive salience’ – an urge to take opiates which sustains that experience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400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 Withdrawal effects</a:t>
            </a:r>
          </a:p>
          <a:p>
            <a:pPr marL="0" indent="0">
              <a:buNone/>
            </a:pPr>
            <a:endParaRPr lang="en-GB" i="1" dirty="0"/>
          </a:p>
          <a:p>
            <a:pPr lvl="1"/>
            <a:r>
              <a:rPr lang="en-GB" dirty="0"/>
              <a:t>Long-term decrease in the number of the dopamine receptor D2 neurons</a:t>
            </a:r>
          </a:p>
          <a:p>
            <a:pPr lvl="1"/>
            <a:r>
              <a:rPr lang="en-GB" dirty="0"/>
              <a:t>Decrease in ‘baseline’ levels of dopaminergic activity</a:t>
            </a:r>
          </a:p>
          <a:p>
            <a:pPr lvl="1"/>
            <a:r>
              <a:rPr lang="en-GB" dirty="0"/>
              <a:t>Increase in drug use or addictive behaviour to prevent withdrawal effects</a:t>
            </a:r>
          </a:p>
          <a:p>
            <a:pPr lvl="1"/>
            <a:endParaRPr lang="en-GB" dirty="0"/>
          </a:p>
          <a:p>
            <a:pPr marL="90488" lvl="1" indent="0">
              <a:buNone/>
            </a:pPr>
            <a:r>
              <a:rPr lang="en-GB" dirty="0"/>
              <a:t>Activation of stress neurotransmitters including corticotrophin-releasing hormone and norepinephrine can also be experienced.</a:t>
            </a:r>
          </a:p>
          <a:p>
            <a:pPr marL="0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i="1" dirty="0"/>
              <a:t>Preoccupation/anticipation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Following cessation, individual may become pr-occupied with opiate use, and plan to engage with or actively resist re-engagement.</a:t>
            </a:r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A11D-EDD5-46FE-9883-9C5CB1935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Mechanisms …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12D0-F301-48AC-8C34-C3DE0FD7ABC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Genes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Cadoret et al. (1995):</a:t>
            </a:r>
          </a:p>
          <a:p>
            <a:r>
              <a:rPr lang="en-GB" sz="1800" dirty="0"/>
              <a:t>Adopted children of parents who abused alcohol were three times more likely to develop drug dependence (note common neurological pathway)</a:t>
            </a:r>
          </a:p>
          <a:p>
            <a:r>
              <a:rPr lang="en-GB" sz="1800" dirty="0"/>
              <a:t>Gene for ‘addictive personality’ rather than for opiate addiction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A16CB-8958-467F-97C6-2247DA66B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36431"/>
            <a:ext cx="5181600" cy="4840532"/>
          </a:xfrm>
        </p:spPr>
        <p:txBody>
          <a:bodyPr/>
          <a:lstStyle/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Alleles of DRD2 dopamine gene may be involved in risk for opiate dependence.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Xu et al. (2004):</a:t>
            </a:r>
          </a:p>
          <a:p>
            <a:pPr lvl="1"/>
            <a:r>
              <a:rPr lang="en-GB" sz="1800" dirty="0"/>
              <a:t>Same alleles of the gene increased susceptibility to dependence in people of Chinese origin; low risk of dependence in Caucasians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Other genes may also be involved, including those involved with serotonin (Saiz et al. 2009) and endorphin activity (Levran et al. 2008</a:t>
            </a:r>
            <a:r>
              <a:rPr lang="en-GB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66424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5DF1D-87DD-45DB-AEEB-E7DEA85E8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43346-4A3B-4CA4-8813-660660858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690688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Nutt and Law (2000):</a:t>
            </a:r>
          </a:p>
          <a:p>
            <a:r>
              <a:rPr lang="en-GB" dirty="0"/>
              <a:t>Only 20% of users had primary goal of pleasure; other reasons include…</a:t>
            </a:r>
          </a:p>
          <a:p>
            <a:pPr lvl="1"/>
            <a:r>
              <a:rPr lang="en-GB" dirty="0"/>
              <a:t>Self-medication</a:t>
            </a:r>
          </a:p>
          <a:p>
            <a:pPr lvl="1"/>
            <a:r>
              <a:rPr lang="en-GB" dirty="0"/>
              <a:t>Social pressure</a:t>
            </a:r>
          </a:p>
          <a:p>
            <a:pPr lvl="1"/>
            <a:r>
              <a:rPr lang="en-GB" dirty="0"/>
              <a:t>Search for ‘meaning’ or mystical experiences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Managing stress…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Grinspoon and Bakalar (1986):</a:t>
            </a:r>
          </a:p>
          <a:p>
            <a:pPr lvl="1"/>
            <a:r>
              <a:rPr lang="en-GB" dirty="0"/>
              <a:t>40% of American soldiers used heroin during Vietnam War</a:t>
            </a:r>
          </a:p>
          <a:p>
            <a:pPr lvl="1"/>
            <a:r>
              <a:rPr lang="en-GB" dirty="0"/>
              <a:t>1% continued to use when back in 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3006AF-9985-4809-8175-66EEABEB6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5999" y="1575340"/>
            <a:ext cx="5181600" cy="52826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lvl="1"/>
            <a:r>
              <a:rPr lang="en-GB" dirty="0"/>
              <a:t>Progression from the use of other drugs, as users seek a greater ‘high’ or different experience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Use can escalate to abuse, and then to dependence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Sharing needles relatively common and may include a social or ritual element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Maintaining a drug habit can be expensive – often supported by crime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‘Addiction career’ often involves cycles of cessation and relapse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Between one-quarter and one-third of users die of a drug-related cause, generally an overdose</a:t>
            </a:r>
          </a:p>
        </p:txBody>
      </p:sp>
    </p:spTree>
    <p:extLst>
      <p:ext uri="{BB962C8B-B14F-4D97-AF65-F5344CB8AC3E}">
        <p14:creationId xmlns:p14="http://schemas.microsoft.com/office/powerpoint/2010/main" val="44750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AA7F5-3539-4F5E-9F84-D2E7DC2D7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Biopsychosocial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576AD-C820-49A6-B392-D6FA8F00AF6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Robinson and Berridge (2008):</a:t>
            </a:r>
          </a:p>
          <a:p>
            <a:r>
              <a:rPr lang="en-GB" dirty="0"/>
              <a:t>‘Sensitization’ or hypersensitivity at a neurological level to ‘incentive motivational’ effects of drugs and drug-associated stimuli…</a:t>
            </a:r>
          </a:p>
          <a:p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Bias of attentional processing towards drug-associated stimuli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Pathological motivation for drugs (compulsive ‘wanting’)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Triggered by contexts associated with previous drug use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Combined with lack of executive control over behaviour, incentive sensitization culminates in the core symptoms of addiction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CF696E-15C4-4ECA-A4E9-427FC4874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90687"/>
            <a:ext cx="5181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47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CE3F9-59E8-45C9-9370-3DD924DFD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Interventions – Harm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8036E-4F09-4A87-9AF4-DECEE477DF9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i="1" dirty="0"/>
              <a:t>Opioid substitutes</a:t>
            </a:r>
          </a:p>
          <a:p>
            <a:pPr marL="0" indent="0">
              <a:buNone/>
            </a:pPr>
            <a:endParaRPr lang="en-GB" i="1" dirty="0"/>
          </a:p>
          <a:p>
            <a:pPr lvl="1"/>
            <a:r>
              <a:rPr lang="en-GB" dirty="0"/>
              <a:t>Methadone and buprenorphine prevent needle sharing, overdose and withdrawal when individuals initially seek help</a:t>
            </a:r>
          </a:p>
          <a:p>
            <a:pPr lvl="1"/>
            <a:r>
              <a:rPr lang="en-GB" dirty="0"/>
              <a:t>Can be prescribed for periods of a year or more, while ‘stabilize’ life and prepare for subsequent withdrawal</a:t>
            </a:r>
          </a:p>
          <a:p>
            <a:pPr lvl="1"/>
            <a:r>
              <a:rPr lang="en-GB" dirty="0"/>
              <a:t>Users typically report daily to a registered provider (doctor, pharmacist, etc.)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About half of UK family doctors are providing methadone to opiate users at any one time (Strang et al. 2005).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Drug Abuse Treatment Outcome Study (Hubbard et al. 1997): </a:t>
            </a:r>
          </a:p>
          <a:p>
            <a:pPr lvl="1"/>
            <a:r>
              <a:rPr lang="en-GB" dirty="0"/>
              <a:t>3,000 people receiving outpatient methadone</a:t>
            </a:r>
          </a:p>
          <a:p>
            <a:pPr lvl="1"/>
            <a:r>
              <a:rPr lang="en-GB" dirty="0"/>
              <a:t>over year, percentage of people to use heroin weekly or daily fell from 90 to 3%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AC5E8-F6C2-40D9-B4F3-8111550DE1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i="1" dirty="0"/>
              <a:t>Avants et al. (1999)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Reasons for continued use of heroin:</a:t>
            </a:r>
          </a:p>
          <a:p>
            <a:pPr lvl="1"/>
            <a:r>
              <a:rPr lang="en-GB" dirty="0"/>
              <a:t>Perceptions of being maintained on too low a dose of methadone</a:t>
            </a:r>
          </a:p>
          <a:p>
            <a:pPr lvl="1"/>
            <a:r>
              <a:rPr lang="en-GB" dirty="0"/>
              <a:t>Associated ‘toxicity’</a:t>
            </a:r>
          </a:p>
          <a:p>
            <a:pPr lvl="1"/>
            <a:r>
              <a:rPr lang="en-GB" dirty="0"/>
              <a:t>Desire for ‘high’ achieved with opiates</a:t>
            </a:r>
          </a:p>
          <a:p>
            <a:pPr lvl="1"/>
            <a:r>
              <a:rPr lang="en-GB" dirty="0"/>
              <a:t>Strength of self-identity as ‘addict’</a:t>
            </a:r>
          </a:p>
          <a:p>
            <a:pPr lvl="1"/>
            <a:r>
              <a:rPr lang="en-GB" dirty="0"/>
              <a:t>Continued relationships with intravenous drug users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Needle exchange schemes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Effective, but frequently under-used…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Gindi et al. (2009)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Users typically made only two visits to Baltimore needle exchange programme over one year</a:t>
            </a:r>
          </a:p>
        </p:txBody>
      </p:sp>
    </p:spTree>
    <p:extLst>
      <p:ext uri="{BB962C8B-B14F-4D97-AF65-F5344CB8AC3E}">
        <p14:creationId xmlns:p14="http://schemas.microsoft.com/office/powerpoint/2010/main" val="3707163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6D412-4F16-4464-9F1E-99BE2F7F4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Individual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DEF60-2739-4D38-BA2A-5C1F2ADF69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Drug therapies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Opiate antagonist naltrexone blocks action of opiates.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Jarvis et al. (2018):</a:t>
            </a:r>
          </a:p>
          <a:p>
            <a:pPr lvl="1"/>
            <a:r>
              <a:rPr lang="en-GB" dirty="0"/>
              <a:t>Typical adherence levels of around 10% in routine care settings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Tucker and Ritter (2000):</a:t>
            </a:r>
          </a:p>
          <a:p>
            <a:pPr lvl="1"/>
            <a:r>
              <a:rPr lang="en-GB" dirty="0"/>
              <a:t>Abstinence rates of 64% found in well-supported and ‘high coping’ individuals at 18-month follow-up </a:t>
            </a:r>
          </a:p>
          <a:p>
            <a:pPr lvl="1"/>
            <a:r>
              <a:rPr lang="en-GB" dirty="0"/>
              <a:t>Rates between 31 and 53% more typical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May be augmented by benzodiazepine to reduce side-effects of insomnia and ‘excitability’.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9FD9CC-4275-47B6-B0B6-A7457CDF1B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Rewarding abstinence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Gruber et al. (2000):</a:t>
            </a:r>
          </a:p>
          <a:p>
            <a:r>
              <a:rPr lang="en-GB" dirty="0"/>
              <a:t>Incentives to attend counselling sessions – bus tokens and vouchers to be spent on activities or items agreed by their counsellor</a:t>
            </a:r>
          </a:p>
          <a:p>
            <a:r>
              <a:rPr lang="en-GB" dirty="0"/>
              <a:t>Incentives for abstinence – free weekend recreational activities, lunches, modest financial sum per week in vouchers and rent payment</a:t>
            </a:r>
          </a:p>
          <a:p>
            <a:r>
              <a:rPr lang="en-GB" dirty="0"/>
              <a:t>@ 1/12 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61% of reward condition vs. 17% of standard treatment enrolled in treatment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50% of reward condition vs. 21% of standard treatment achieved 30 days abstinence</a:t>
            </a:r>
          </a:p>
        </p:txBody>
      </p:sp>
    </p:spTree>
    <p:extLst>
      <p:ext uri="{BB962C8B-B14F-4D97-AF65-F5344CB8AC3E}">
        <p14:creationId xmlns:p14="http://schemas.microsoft.com/office/powerpoint/2010/main" val="648707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</TotalTime>
  <Words>1301</Words>
  <Application>Microsoft Office PowerPoint</Application>
  <PresentationFormat>Widescreen</PresentationFormat>
  <Paragraphs>168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Office Theme</vt:lpstr>
      <vt:lpstr>Heroin Use Disorder</vt:lpstr>
      <vt:lpstr>DSM-5 Opiate Use Disorder</vt:lpstr>
      <vt:lpstr>Background</vt:lpstr>
      <vt:lpstr>Neurological Pathways</vt:lpstr>
      <vt:lpstr>More Mechanisms … </vt:lpstr>
      <vt:lpstr>Psychosocial Factors</vt:lpstr>
      <vt:lpstr>Biopsychosocial Model</vt:lpstr>
      <vt:lpstr>Interventions – Harm Reduction</vt:lpstr>
      <vt:lpstr>Individual Interventions</vt:lpstr>
      <vt:lpstr>Individual Interventions, Continued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34</cp:revision>
  <dcterms:created xsi:type="dcterms:W3CDTF">2020-10-19T15:29:15Z</dcterms:created>
  <dcterms:modified xsi:type="dcterms:W3CDTF">2021-03-12T11:27:25Z</dcterms:modified>
</cp:coreProperties>
</file>