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4110136C-4814-460B-9CC4-FF7E8BC7B11C}"/>
    <pc:docChg chg="modSld">
      <pc:chgData name="Paul Bennett" userId="33a34068dc46463b" providerId="LiveId" clId="{4110136C-4814-460B-9CC4-FF7E8BC7B11C}" dt="2021-03-03T11:16:31.124" v="1" actId="20577"/>
      <pc:docMkLst>
        <pc:docMk/>
      </pc:docMkLst>
      <pc:sldChg chg="modSp mod">
        <pc:chgData name="Paul Bennett" userId="33a34068dc46463b" providerId="LiveId" clId="{4110136C-4814-460B-9CC4-FF7E8BC7B11C}" dt="2021-03-03T11:16:31.124" v="1" actId="20577"/>
        <pc:sldMkLst>
          <pc:docMk/>
          <pc:sldMk cId="1067392300" sldId="256"/>
        </pc:sldMkLst>
        <pc:spChg chg="mod">
          <ac:chgData name="Paul Bennett" userId="33a34068dc46463b" providerId="LiveId" clId="{4110136C-4814-460B-9CC4-FF7E8BC7B11C}" dt="2021-03-03T11:16:31.124" v="1" actId="20577"/>
          <ac:spMkLst>
            <pc:docMk/>
            <pc:sldMk cId="1067392300" sldId="256"/>
            <ac:spMk id="2" creationId="{F7E43575-E1EF-4D21-A240-BCAEBCF676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FD5B8-60D2-4E53-A701-F56FE7FB4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6E25B-E0E9-49BC-9C54-66F30EEF3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7778B-D1E2-478C-A86A-F224D217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6AE92-13E5-4A91-907F-7B3A7D17B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74D52-A279-45B9-B7FA-1A2E4E03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16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2647-7EC2-4722-AC46-FD44464D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2DE4F-7C25-44E3-B9C0-C183DABF6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C813E-3B0D-4AF4-AD1E-0A83BE7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76D74-1270-4DE8-B94E-59642C841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50686-1CF4-47E3-95A5-63FDA1EE2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99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00EED-A1DF-467D-9DAD-3A18DC4A0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084C9-7064-4B80-B150-1DA1C2404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F5A57-F129-43EF-890B-0692954B6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54FFD-A80E-428B-91B7-EAF2E99F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5232D-1DC8-4FF4-8D4F-11BBA06A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8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20CC5-7745-4BE3-B5EE-DE8764E1B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51A03-95F3-48E4-98F8-D031987E5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1454B-5611-4911-A721-4899A8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F21F6-418B-41FB-AA25-C31B6F1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5385A-21BC-4219-B80B-5D3DC442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51BF5-2C0A-494C-94D5-F2667565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7DC28-24A7-46B0-B285-C2DE0DA83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E28AE-C831-4D01-B8DB-0F9198E01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1C435-58ED-4A61-AD51-19223BEA3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B0420-5F05-4764-879D-C87249313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57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A6F21-A237-4C84-9681-FF2275372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AE87B-5C0C-440F-BEA8-30BDA62D9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D82F7D-C9D1-435C-B36C-38ED630D6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B5460-EFB4-42E0-94F1-07900007C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4A887-0140-47B1-8682-0995DE84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F829E-C76C-481F-89A1-E7F06AB6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97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1A03-7885-4E45-AE4F-956E7AC1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45557-C74C-486E-9996-67FE704E1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BEEBF-1805-473B-84B0-1111C6737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77859-AEF1-4A09-B511-02FCE13E9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93A5-A30B-422D-90C6-A2581F797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A62723-F679-4D7B-BAB5-FD0ED1F3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2B1B6C-4A42-4496-B1F4-07E91B9B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4ECD9B-54EF-4FB5-B076-DD519D765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3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A7AF-9539-4CBB-92DD-34A2315FB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375D5-7042-409E-9A39-5009520A4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00BEA-D03C-4971-B2B1-ED0021B3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A3770-8804-46D1-A734-F1954F5B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69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4CB191-E156-45FF-A997-464BF8F2E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E06C1-1431-439D-A03F-0EF41341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3CA65-FBCD-4DA1-B084-76D7881E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18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5C0D-6FA1-474E-A2F8-BE8A346B4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EBE0E-4A72-4B9F-8630-52BDCD8AA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E8BE4-EE34-41AC-A58C-20027E765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08603-BE79-4711-A74C-B243DCD9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47E8D-638A-4AF6-BF07-7E64EB76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40E4E-64FD-4E2E-B60B-148734B4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75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CCDF4-A953-499B-919B-B0B9FD06F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5CF8E-6B00-49CA-92F1-CFE513E055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40AF7-4B3B-4990-9A44-5543DD37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55B53-3BAD-44D9-8D09-578A99E6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3B8B80-E816-4827-9FE3-978DED92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9FB3B-42B6-4DB1-8903-1BD50AACC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18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E8EC17-D202-40CC-9797-13EAF6B61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FDDB5-CEBF-4183-A451-6597B7478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06F7F-659E-443A-8B4C-6FFE75F32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548AA-B4AC-4295-A473-4FFB5BFEA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1B262-4365-4918-8ABA-B563258F5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A300E2F-E703-4A82-8DB1-FCD2DB9A3B5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296" y="0"/>
            <a:ext cx="1492704" cy="148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1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43575-E1EF-4D21-A240-BCAEBCF676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Autism Spectrum Disorder</a:t>
            </a:r>
          </a:p>
        </p:txBody>
      </p:sp>
    </p:spTree>
    <p:extLst>
      <p:ext uri="{BB962C8B-B14F-4D97-AF65-F5344CB8AC3E}">
        <p14:creationId xmlns:p14="http://schemas.microsoft.com/office/powerpoint/2010/main" val="106739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A8148-968F-40B3-B1A9-BD67F813D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Behavioural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6169E-CD76-4ED2-A0E6-A0062AFEB5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Lovaas (1987):</a:t>
            </a:r>
          </a:p>
          <a:p>
            <a:r>
              <a:rPr lang="en-GB" dirty="0"/>
              <a:t>Intensive operant-based therapy for much of waking hours for two years vs. 10 hours per week</a:t>
            </a:r>
          </a:p>
          <a:p>
            <a:r>
              <a:rPr lang="en-GB" dirty="0"/>
              <a:t>Children rewarded for being less aggressive and more socially appropriate – talking, playing with other children, and so on </a:t>
            </a:r>
          </a:p>
          <a:p>
            <a:r>
              <a:rPr lang="en-GB" dirty="0"/>
              <a:t>Punished, on occasion, for engaging in challenging behaviour</a:t>
            </a:r>
          </a:p>
          <a:p>
            <a:r>
              <a:rPr lang="en-GB" dirty="0"/>
              <a:t>Taught alongside peers, not in special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6117D-D5B0-43A1-A51F-23F0FD378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984738"/>
            <a:ext cx="5181600" cy="519222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Average IQ of the intervention group 83 points vs. 55 in less intense intervention</a:t>
            </a:r>
          </a:p>
          <a:p>
            <a:r>
              <a:rPr lang="en-GB" dirty="0"/>
              <a:t>12 of the 19 children in the intensive intervention group had IQs at or above the norm vs. 2 out of 40 in the less intensive intervention</a:t>
            </a:r>
          </a:p>
          <a:p>
            <a:r>
              <a:rPr lang="en-GB" dirty="0"/>
              <a:t>Nine children in the intensive therapy group accepted in the same age class as their peers versus one child in the less intensive therapy group achieved this</a:t>
            </a:r>
          </a:p>
          <a:p>
            <a:r>
              <a:rPr lang="en-GB" dirty="0"/>
              <a:t>Four-year follow-up – the relative gains maintained</a:t>
            </a:r>
          </a:p>
          <a:p>
            <a:pPr marL="0" indent="0">
              <a:buNone/>
            </a:pPr>
            <a:r>
              <a:rPr lang="en-GB" i="1" dirty="0"/>
              <a:t>But …</a:t>
            </a:r>
          </a:p>
          <a:p>
            <a:pPr marL="271463" lvl="1" indent="-231775"/>
            <a:r>
              <a:rPr lang="en-GB" dirty="0"/>
              <a:t>Major methodological flaws</a:t>
            </a:r>
          </a:p>
          <a:p>
            <a:pPr marL="271463" lvl="1" indent="-231775"/>
            <a:r>
              <a:rPr lang="en-GB" dirty="0"/>
              <a:t>Not replicated by Lovaas (1987) or Gresham and MacMillan (1998)</a:t>
            </a:r>
          </a:p>
        </p:txBody>
      </p:sp>
    </p:spTree>
    <p:extLst>
      <p:ext uri="{BB962C8B-B14F-4D97-AF65-F5344CB8AC3E}">
        <p14:creationId xmlns:p14="http://schemas.microsoft.com/office/powerpoint/2010/main" val="434096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9A343-6BA6-4A01-8764-643C8D26A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7967"/>
            <a:ext cx="10515600" cy="1325563"/>
          </a:xfrm>
        </p:spPr>
        <p:txBody>
          <a:bodyPr>
            <a:normAutofit/>
          </a:bodyPr>
          <a:lstStyle/>
          <a:p>
            <a:r>
              <a:rPr lang="en-GB" sz="3300" dirty="0"/>
              <a:t>Pivotal Response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95737-F23F-4C44-B672-F110853D5DE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Koegel et al. (2001):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Three broad principles…</a:t>
            </a:r>
          </a:p>
          <a:p>
            <a:endParaRPr lang="en-GB" dirty="0"/>
          </a:p>
          <a:p>
            <a:pPr marL="271463" indent="0">
              <a:buNone/>
            </a:pPr>
            <a:r>
              <a:rPr lang="en-GB" dirty="0"/>
              <a:t>(i) Target </a:t>
            </a:r>
            <a:r>
              <a:rPr lang="en-GB" i="1" dirty="0"/>
              <a:t>primary </a:t>
            </a:r>
            <a:r>
              <a:rPr lang="en-GB" dirty="0"/>
              <a:t>factors, which precede consequent or </a:t>
            </a:r>
            <a:r>
              <a:rPr lang="en-GB" i="1" dirty="0"/>
              <a:t>secondary</a:t>
            </a:r>
            <a:r>
              <a:rPr lang="en-GB" dirty="0"/>
              <a:t> factors:</a:t>
            </a:r>
          </a:p>
          <a:p>
            <a:pPr marL="1027113" lvl="1" indent="-231775">
              <a:buFont typeface="Courier New" panose="02070309020205020404" pitchFamily="49" charset="0"/>
              <a:buChar char="o"/>
            </a:pPr>
            <a:r>
              <a:rPr lang="en-GB" dirty="0"/>
              <a:t>Poor communication skills – challenging behaviour</a:t>
            </a:r>
          </a:p>
          <a:p>
            <a:endParaRPr lang="en-GB" dirty="0"/>
          </a:p>
          <a:p>
            <a:pPr marL="271463" indent="0">
              <a:buNone/>
            </a:pPr>
            <a:r>
              <a:rPr lang="en-GB" dirty="0"/>
              <a:t>(ii) Child chooses rewards – even if stereotypical or ritualistic behaviours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(iii) Aims to increase motivation to engage in a number of similar behaviours.</a:t>
            </a:r>
          </a:p>
          <a:p>
            <a:pPr marL="271463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FDAC7-C910-4D94-B010-50142CF69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7731" y="1452149"/>
            <a:ext cx="5181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Koegel et al. (1988):</a:t>
            </a:r>
          </a:p>
          <a:p>
            <a:r>
              <a:rPr lang="en-GB" dirty="0"/>
              <a:t>Traditional operant approach reinforces specified phonetic sounds, as they became increasingly word-like</a:t>
            </a:r>
          </a:p>
          <a:p>
            <a:r>
              <a:rPr lang="en-GB" dirty="0"/>
              <a:t>PRT reinforces any attempts to verbalize, however accurate or inaccurate the noise made</a:t>
            </a:r>
          </a:p>
          <a:p>
            <a:r>
              <a:rPr lang="en-GB" dirty="0"/>
              <a:t>More rapid gains in use of appropriate speech and greater levels of pro-social behaviours</a:t>
            </a:r>
          </a:p>
          <a:p>
            <a:pPr marL="0" indent="0">
              <a:buNone/>
            </a:pPr>
            <a:b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NB: T</a:t>
            </a:r>
            <a:r>
              <a:rPr lang="en-GB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here are now parental versions of what were once purely professional programme.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2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CB12E-B744-4876-8661-C7CA5F966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62535"/>
            <a:ext cx="10515600" cy="1325563"/>
          </a:xfrm>
        </p:spPr>
        <p:txBody>
          <a:bodyPr>
            <a:normAutofit/>
          </a:bodyPr>
          <a:lstStyle/>
          <a:p>
            <a:r>
              <a:rPr lang="en-GB" sz="3300" dirty="0"/>
              <a:t>DSM-5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695C6-76C2-4AAC-8455-9F789357EE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82332"/>
            <a:ext cx="5181600" cy="523792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700" dirty="0"/>
              <a:t>Deficits in social communication and interaction across multiple contexts, including:</a:t>
            </a:r>
          </a:p>
          <a:p>
            <a:pPr lvl="1"/>
            <a:r>
              <a:rPr lang="en-GB" sz="1700" dirty="0"/>
              <a:t>Social-emotional reciprocity</a:t>
            </a:r>
          </a:p>
          <a:p>
            <a:pPr lvl="1"/>
            <a:r>
              <a:rPr lang="en-GB" sz="1700" dirty="0"/>
              <a:t>Non-verbal communicative behaviours used for social interaction</a:t>
            </a:r>
          </a:p>
          <a:p>
            <a:pPr lvl="1"/>
            <a:r>
              <a:rPr lang="en-GB" sz="1700" dirty="0"/>
              <a:t>Developing, maintaining and understanding relationships</a:t>
            </a:r>
          </a:p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GB" sz="1700" dirty="0"/>
              <a:t>Restricted, repetitive patterns of behaviour, interests or activities, as evidenced by at least two of the following: </a:t>
            </a:r>
          </a:p>
          <a:p>
            <a:pPr lvl="1"/>
            <a:r>
              <a:rPr lang="en-GB" sz="1700" dirty="0"/>
              <a:t>Stereotyped or repetitive motor movements, use of objects or speech </a:t>
            </a:r>
          </a:p>
          <a:p>
            <a:pPr lvl="1"/>
            <a:r>
              <a:rPr lang="en-GB" sz="1700" dirty="0"/>
              <a:t>Insistence on ‘sameness’, inflexible adherence to routines, or ritualized patterns of verbal and non-verbal behaviour </a:t>
            </a:r>
          </a:p>
          <a:p>
            <a:pPr lvl="1"/>
            <a:r>
              <a:rPr lang="en-GB" sz="1700" dirty="0"/>
              <a:t>Highly restricted, fixated interests that are abnormal in intensity or focus </a:t>
            </a:r>
          </a:p>
          <a:p>
            <a:pPr lvl="1"/>
            <a:r>
              <a:rPr lang="en-GB" sz="1700" dirty="0"/>
              <a:t>Exaggerated reactivity or indifference to sensory input, or unusual interests in sensory aspects of the environment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7CADE-F7C6-494E-9F45-EA9B735E2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794630"/>
          </a:xfrm>
        </p:spPr>
        <p:txBody>
          <a:bodyPr>
            <a:normAutofit fontScale="92500" lnSpcReduction="10000"/>
          </a:bodyPr>
          <a:lstStyle/>
          <a:p>
            <a:r>
              <a:rPr lang="en-GB" sz="1700" dirty="0"/>
              <a:t>Must be present in the early years but may not become evident until social demands exceed individual’s ability to cope with them</a:t>
            </a:r>
          </a:p>
          <a:p>
            <a:endParaRPr lang="en-GB" sz="1700" dirty="0"/>
          </a:p>
          <a:p>
            <a:r>
              <a:rPr lang="en-GB" sz="1700" dirty="0"/>
              <a:t>Three levels of severity: </a:t>
            </a:r>
          </a:p>
          <a:p>
            <a:pPr marL="0" indent="0">
              <a:buNone/>
            </a:pPr>
            <a:r>
              <a:rPr lang="en-GB" sz="1700" dirty="0"/>
              <a:t>	(i) ‘requiring support’</a:t>
            </a:r>
          </a:p>
          <a:p>
            <a:pPr marL="0" indent="0">
              <a:buNone/>
            </a:pPr>
            <a:r>
              <a:rPr lang="en-GB" sz="1700" dirty="0"/>
              <a:t>	(ii) ‘requiring substantial support’</a:t>
            </a:r>
          </a:p>
          <a:p>
            <a:pPr marL="457200" lvl="1" indent="0">
              <a:buNone/>
            </a:pPr>
            <a:r>
              <a:rPr lang="en-GB" sz="1700" dirty="0"/>
              <a:t>	(iii) ‘requiring very substantial support’</a:t>
            </a:r>
          </a:p>
          <a:p>
            <a:pPr marL="457200" lvl="1" indent="0">
              <a:buNone/>
            </a:pPr>
            <a:endParaRPr lang="en-GB" sz="1700" dirty="0"/>
          </a:p>
          <a:p>
            <a:r>
              <a:rPr lang="en-GB" sz="1700" dirty="0"/>
              <a:t>1.7% of population – males 4:1 ratio females (Baio et al. 2018)</a:t>
            </a:r>
          </a:p>
          <a:p>
            <a:endParaRPr lang="en-GB" sz="1700" dirty="0"/>
          </a:p>
          <a:p>
            <a:pPr marL="914400" lvl="2" indent="0">
              <a:buNone/>
            </a:pPr>
            <a:r>
              <a:rPr lang="en-GB" sz="1700" dirty="0"/>
              <a:t>31%	IQ &lt;70 </a:t>
            </a:r>
          </a:p>
          <a:p>
            <a:pPr marL="914400" lvl="2" indent="0">
              <a:buNone/>
            </a:pPr>
            <a:r>
              <a:rPr lang="en-GB" sz="1700" dirty="0"/>
              <a:t>25%	IQ 71–85</a:t>
            </a:r>
          </a:p>
          <a:p>
            <a:pPr marL="914400" lvl="2" indent="0">
              <a:buNone/>
            </a:pPr>
            <a:r>
              <a:rPr lang="en-GB" sz="1700" dirty="0"/>
              <a:t>44%	IQ average or above average range</a:t>
            </a:r>
          </a:p>
        </p:txBody>
      </p:sp>
    </p:spTree>
    <p:extLst>
      <p:ext uri="{BB962C8B-B14F-4D97-AF65-F5344CB8AC3E}">
        <p14:creationId xmlns:p14="http://schemas.microsoft.com/office/powerpoint/2010/main" val="416668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98929-F03C-421A-B08A-4388DA65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 Core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A435B-99CA-4B1D-B503-4966600DF2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n-GB" i="1" dirty="0"/>
              <a:t>Social isolation</a:t>
            </a:r>
          </a:p>
          <a:p>
            <a:r>
              <a:rPr lang="en-GB" dirty="0"/>
              <a:t>Many children act as if people have no special characteristics that distinguish them from inanimate objects</a:t>
            </a:r>
          </a:p>
          <a:p>
            <a:r>
              <a:rPr lang="en-GB" dirty="0"/>
              <a:t>Do not respond to mothers when being touched or fed – may reject attempts at cuddling by arching their back</a:t>
            </a:r>
          </a:p>
          <a:p>
            <a:r>
              <a:rPr lang="en-GB" dirty="0"/>
              <a:t>By the age of 2–3 years, may form weak emotional bond with parents</a:t>
            </a:r>
          </a:p>
          <a:p>
            <a:r>
              <a:rPr lang="en-GB" dirty="0"/>
              <a:t>Few initiate play with other children – usually unresponsive to attempts by other children to engage them in play</a:t>
            </a:r>
          </a:p>
          <a:p>
            <a:r>
              <a:rPr lang="en-GB" dirty="0"/>
              <a:t>Attempts at achieving eye contact are usually met with avoidance or movement away and carry no social message</a:t>
            </a:r>
          </a:p>
          <a:p>
            <a:r>
              <a:rPr lang="en-GB" dirty="0"/>
              <a:t>By contrast, children may develop strong bonds with inanimate objects and carry them around with them if possible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B67A9-F0D6-46B3-975B-71BB4A2569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i="1" dirty="0"/>
              <a:t>Communication deficits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50% of children with ASD never learn to speak</a:t>
            </a:r>
          </a:p>
          <a:p>
            <a:r>
              <a:rPr lang="en-GB" dirty="0"/>
              <a:t>Those that do, have a number of common abnormalities, including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i="1" dirty="0"/>
              <a:t>Echolalia –</a:t>
            </a:r>
            <a:r>
              <a:rPr lang="en-GB" dirty="0"/>
              <a:t> the repetition of words or phrases spoken to the child at the current time, or hours and even days earlier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i="1" dirty="0"/>
              <a:t>Pronoun reversal – </a:t>
            </a:r>
            <a:r>
              <a:rPr lang="en-GB" dirty="0"/>
              <a:t>children refer to themselves in the third person – may be associated with echolalia and reflect how they have heard others speak about them</a:t>
            </a:r>
          </a:p>
        </p:txBody>
      </p:sp>
    </p:spTree>
    <p:extLst>
      <p:ext uri="{BB962C8B-B14F-4D97-AF65-F5344CB8AC3E}">
        <p14:creationId xmlns:p14="http://schemas.microsoft.com/office/powerpoint/2010/main" val="151616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20AD0-CE11-4026-9A49-DF4A2D078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Professor Temple Grandin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85964-A2B4-4A0E-A526-6BCAF686DB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r>
              <a:rPr lang="en-GB" dirty="0"/>
              <a:t>‘High-functioning autistic’</a:t>
            </a:r>
          </a:p>
          <a:p>
            <a:r>
              <a:rPr lang="en-GB" dirty="0"/>
              <a:t>As a child being unable to speak was utterly frustrating. If an adult spoke to her she could understand every word they said, but could not respond</a:t>
            </a:r>
          </a:p>
          <a:p>
            <a:r>
              <a:rPr lang="en-GB" dirty="0"/>
              <a:t>Working with a therapist, she learned to say ‘bah’ for ball, with great stress by the age of three</a:t>
            </a:r>
          </a:p>
          <a:p>
            <a:r>
              <a:rPr lang="en-GB" dirty="0"/>
              <a:t>If pushed too hard by the therapist, she would throw a tantrum; if pushed too little, no progress was made</a:t>
            </a:r>
            <a:r>
              <a:rPr lang="en-GB" i="1" dirty="0"/>
              <a:t>: </a:t>
            </a:r>
            <a:r>
              <a:rPr lang="en-GB" dirty="0"/>
              <a:t>‘My mother and teachers wondered why I screamed –  Screaming was the only way I could communicate…’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6160C-95DC-4FAE-9C79-99301431A2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The squeezing machine</a:t>
            </a:r>
          </a:p>
          <a:p>
            <a:endParaRPr lang="en-GB" dirty="0"/>
          </a:p>
          <a:p>
            <a:r>
              <a:rPr lang="en-GB" dirty="0"/>
              <a:t>‘I wanted to feel the good feeling of being hugged, but when people hugged me the stimuli washed over me like a tidal wave … I pulled away to avoid the all-engulfing tidal wave of stimulation. The stiffening up and flinching were like a wild animal pulling away.’</a:t>
            </a:r>
          </a:p>
          <a:p>
            <a:endParaRPr lang="en-GB" dirty="0"/>
          </a:p>
          <a:p>
            <a:r>
              <a:rPr lang="en-GB" dirty="0"/>
              <a:t>Built a ‘squeezing machine’: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 device lined with foam rubber into which she could fit herself, and then ‘hug’ herself with control over the duration and amount of pressure she received</a:t>
            </a:r>
          </a:p>
        </p:txBody>
      </p:sp>
    </p:spTree>
    <p:extLst>
      <p:ext uri="{BB962C8B-B14F-4D97-AF65-F5344CB8AC3E}">
        <p14:creationId xmlns:p14="http://schemas.microsoft.com/office/powerpoint/2010/main" val="356047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800B0-0504-4583-AEFB-40A25FD0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Aetiology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A5B4C-A767-4057-BE0B-E487060C76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Genes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Muhle et al. (2004):</a:t>
            </a:r>
          </a:p>
          <a:p>
            <a:pPr lvl="1"/>
            <a:r>
              <a:rPr lang="en-GB" dirty="0"/>
              <a:t>Recurrence risk in siblings 2–8% </a:t>
            </a:r>
          </a:p>
          <a:p>
            <a:pPr lvl="1"/>
            <a:r>
              <a:rPr lang="en-GB" dirty="0"/>
              <a:t>Higher than the prevalence rate in general population – lower than in single-gene condition</a:t>
            </a:r>
          </a:p>
          <a:p>
            <a:pPr marL="45720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Lichtenstein et al. (2010):</a:t>
            </a:r>
          </a:p>
          <a:p>
            <a:pPr lvl="1"/>
            <a:r>
              <a:rPr lang="en-GB" dirty="0"/>
              <a:t>Genetic risk may also involve related disorders, including ADHD, developmental coordination and tic disorders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E3BF2-F728-4033-ACF8-6BB14CD099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i="1" dirty="0"/>
              <a:t>Opioid theory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Reichelt et al. (1991):</a:t>
            </a:r>
          </a:p>
          <a:p>
            <a:pPr marL="285750" lvl="1" indent="-285750"/>
            <a:r>
              <a:rPr lang="en-GB" dirty="0"/>
              <a:t>Certain behaviours found in autism, including stereotyped behaviour, can be artificially induced in animals following injection with opioid agonists</a:t>
            </a:r>
          </a:p>
          <a:p>
            <a:pPr marL="285750" lvl="1" indent="-285750"/>
            <a:r>
              <a:rPr lang="en-GB" dirty="0"/>
              <a:t>Excess opioids thought to be result of incompletely digested dietary gluten and/or casein found in barley, rye, oats and milk products</a:t>
            </a:r>
            <a:endParaRPr lang="en-GB" i="1" dirty="0"/>
          </a:p>
          <a:p>
            <a:pPr marL="457200" lvl="1" indent="0">
              <a:buNone/>
            </a:pPr>
            <a:r>
              <a:rPr lang="en-GB" i="1" dirty="0"/>
              <a:t>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Dettmer et al. (2007):</a:t>
            </a:r>
          </a:p>
          <a:p>
            <a:r>
              <a:rPr lang="en-GB" dirty="0"/>
              <a:t>No evidence of opioid peptides in the urine of children with ASD</a:t>
            </a:r>
          </a:p>
        </p:txBody>
      </p:sp>
    </p:spTree>
    <p:extLst>
      <p:ext uri="{BB962C8B-B14F-4D97-AF65-F5344CB8AC3E}">
        <p14:creationId xmlns:p14="http://schemas.microsoft.com/office/powerpoint/2010/main" val="3568328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B51A-5BA0-47FC-BDBB-621BF677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728" y="681037"/>
            <a:ext cx="10515600" cy="1254316"/>
          </a:xfrm>
        </p:spPr>
        <p:txBody>
          <a:bodyPr>
            <a:normAutofit/>
          </a:bodyPr>
          <a:lstStyle/>
          <a:p>
            <a:r>
              <a:rPr lang="en-GB" sz="3300" dirty="0"/>
              <a:t>More Aetiology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D1C0C-C9AD-40A4-AD15-98C792199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728" y="1935353"/>
            <a:ext cx="5181600" cy="424161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GB" i="1" dirty="0"/>
              <a:t>Serotonin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Whitaker-Azmitia (2005):</a:t>
            </a:r>
          </a:p>
          <a:p>
            <a:pPr marL="742950" lvl="2" indent="-285750"/>
            <a:r>
              <a:rPr lang="en-GB" dirty="0"/>
              <a:t>High levels of serotonin in the blood enter the brain of genetically vulnerable foetuses and damage serotonin terminals during development</a:t>
            </a:r>
          </a:p>
          <a:p>
            <a:pPr marL="742950" lvl="2" indent="-285750"/>
            <a:r>
              <a:rPr lang="en-GB" dirty="0"/>
              <a:t>Loss of serotonergic nerve fibres persists throughout subsequent development and into adulthood, and contributes to the symptoms of ASD</a:t>
            </a:r>
          </a:p>
          <a:p>
            <a:pPr marL="457200" lvl="2" indent="0">
              <a:buNone/>
            </a:pPr>
            <a:endParaRPr lang="en-GB" dirty="0"/>
          </a:p>
          <a:p>
            <a:pPr marL="0" lvl="2" indent="0">
              <a:buNone/>
            </a:pPr>
            <a:r>
              <a:rPr lang="en-GB" dirty="0"/>
              <a:t> Kaplan et al. (2017):</a:t>
            </a:r>
          </a:p>
          <a:p>
            <a:pPr marL="742950" lvl="2" indent="-285750"/>
            <a:r>
              <a:rPr lang="en-GB" dirty="0"/>
              <a:t>Women using SSRIs (and discontinued from SSRIs) during pregnancy more likely to have children with ASD</a:t>
            </a:r>
          </a:p>
          <a:p>
            <a:pPr marL="742950" lvl="2" indent="-285750"/>
            <a:r>
              <a:rPr lang="en-GB" dirty="0"/>
              <a:t>Association may be more with the presence of psychiatric disorder than SSRIs per 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47C05-5FCE-41ED-93A5-24049C089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35353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In all aetiological models, areas of brain affected not clear.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However, key areas of damage may be to:</a:t>
            </a:r>
          </a:p>
          <a:p>
            <a:r>
              <a:rPr lang="en-GB" i="1" dirty="0"/>
              <a:t>Amygdala – </a:t>
            </a:r>
            <a:r>
              <a:rPr lang="en-GB" dirty="0"/>
              <a:t>involved in fear-responding</a:t>
            </a:r>
          </a:p>
          <a:p>
            <a:r>
              <a:rPr lang="en-GB" i="1" dirty="0"/>
              <a:t>Hypothalamus –</a:t>
            </a:r>
            <a:r>
              <a:rPr lang="en-GB" dirty="0"/>
              <a:t> involved in social memory and bonding</a:t>
            </a:r>
          </a:p>
          <a:p>
            <a:r>
              <a:rPr lang="en-GB" i="1" dirty="0"/>
              <a:t>Anterior cingulated area –</a:t>
            </a:r>
            <a:r>
              <a:rPr lang="en-GB" dirty="0"/>
              <a:t> involved in face recognition, social, cognitive and affective functions relevant to autism</a:t>
            </a:r>
          </a:p>
        </p:txBody>
      </p:sp>
    </p:spTree>
    <p:extLst>
      <p:ext uri="{BB962C8B-B14F-4D97-AF65-F5344CB8AC3E}">
        <p14:creationId xmlns:p14="http://schemas.microsoft.com/office/powerpoint/2010/main" val="130047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BB9F2-629A-4AB0-9912-43061E48B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179"/>
          </a:xfrm>
        </p:spPr>
        <p:txBody>
          <a:bodyPr>
            <a:normAutofit/>
          </a:bodyPr>
          <a:lstStyle/>
          <a:p>
            <a:r>
              <a:rPr lang="en-GB" sz="3300" dirty="0"/>
              <a:t>MMR and ASD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51C73-7B39-41E6-B07C-5C25CA687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176"/>
            <a:ext cx="5181600" cy="47687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Wakefield et al. (1998):</a:t>
            </a:r>
          </a:p>
          <a:p>
            <a:r>
              <a:rPr lang="en-GB" dirty="0"/>
              <a:t>12 children referred to hospital with a normal developmental history followed by an apparently sudden loss of cognitive skills accompanied by a number of abdominal symptoms</a:t>
            </a:r>
          </a:p>
          <a:p>
            <a:r>
              <a:rPr lang="en-GB" dirty="0"/>
              <a:t>Symptom onset followed the MMR vaccination in eight of the children; nine were diagnosed as having ASD</a:t>
            </a:r>
          </a:p>
          <a:p>
            <a:r>
              <a:rPr lang="en-GB" dirty="0"/>
              <a:t>Each of these nine children had inflammation of the bowel wall – lymphoid hyperplasia</a:t>
            </a:r>
          </a:p>
          <a:p>
            <a:r>
              <a:rPr lang="en-GB" dirty="0"/>
              <a:t>MMR injection resulted in failure to break down dietary gluten and/or casein, and triggered ASD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F9068-CDB1-435D-962D-053FA3719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9304"/>
            <a:ext cx="5181600" cy="48876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Wakefield et al. study ethically and methodologically challenged and withdrawn from </a:t>
            </a:r>
            <a:r>
              <a:rPr lang="en-GB" i="1" dirty="0"/>
              <a:t>BMJ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Taylor et al. (1999): </a:t>
            </a:r>
          </a:p>
          <a:p>
            <a:pPr lvl="1"/>
            <a:r>
              <a:rPr lang="en-GB" dirty="0"/>
              <a:t>Increase in the numbers of children diagnosed with ASD since this time, </a:t>
            </a:r>
            <a:r>
              <a:rPr lang="en-GB" i="1" dirty="0"/>
              <a:t>but</a:t>
            </a:r>
            <a:r>
              <a:rPr lang="en-GB" dirty="0"/>
              <a:t> 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No sudden increase coinciding with the introduction of the MMR vaccine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No evidence of a cluster of children with developmental regression occurring within two to four months of MMR vaccination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Honda et al. (2005):</a:t>
            </a:r>
          </a:p>
          <a:p>
            <a:pPr lvl="1"/>
            <a:r>
              <a:rPr lang="en-GB" dirty="0"/>
              <a:t>Rates of ASD diagnosed in Yokohama between 1988 and 2002 following gradual withdrawal of MMR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Rates of ASD rose throughout this period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Greatest increase beginning in cohort of children born in 1993, after the MMR vaccination was no longer given</a:t>
            </a:r>
          </a:p>
        </p:txBody>
      </p:sp>
    </p:spTree>
    <p:extLst>
      <p:ext uri="{BB962C8B-B14F-4D97-AF65-F5344CB8AC3E}">
        <p14:creationId xmlns:p14="http://schemas.microsoft.com/office/powerpoint/2010/main" val="243898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A9F0-5ECF-4FC3-8F00-EC9249FA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Models: Communication Deficits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10809-7A4F-4B07-94CC-F7DC5B2C69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Psychodynamic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Bettelheim (1967):</a:t>
            </a:r>
          </a:p>
          <a:p>
            <a:r>
              <a:rPr lang="en-GB" dirty="0"/>
              <a:t>Children with ASD have rejecting parents and are able to perceive their negative feelings</a:t>
            </a:r>
          </a:p>
          <a:p>
            <a:r>
              <a:rPr lang="en-GB" dirty="0"/>
              <a:t>Infants learn that their actions have little or no impact on parents’ emotions or behaviour, and come to believe they have no power to influence the world – choose not to enter it</a:t>
            </a:r>
          </a:p>
          <a:p>
            <a:r>
              <a:rPr lang="en-GB" dirty="0"/>
              <a:t>They build an ‘empty fortress’ against this pain and disappointment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Cox et al. (1975):</a:t>
            </a:r>
          </a:p>
          <a:p>
            <a:r>
              <a:rPr lang="en-GB" dirty="0"/>
              <a:t>Parents of children with ASD and children with problems in understanding speech did not differ in terms of emotional demonstrativeness, responsiveness to their children or sociability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77E20-6DEE-44CB-93D2-BAF9EE969F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Koegel et al. (2001):</a:t>
            </a:r>
          </a:p>
          <a:p>
            <a:pPr lvl="1"/>
            <a:r>
              <a:rPr lang="en-GB" dirty="0"/>
              <a:t>Children who develop ASD lack motivation to engage with other people and, as a result, withdraw from social interactions</a:t>
            </a:r>
          </a:p>
          <a:p>
            <a:pPr lvl="1"/>
            <a:r>
              <a:rPr lang="en-GB" dirty="0"/>
              <a:t>This may begin early in life as a result of neurological dysfunction </a:t>
            </a:r>
          </a:p>
          <a:p>
            <a:pPr lvl="1"/>
            <a:r>
              <a:rPr lang="en-GB" dirty="0"/>
              <a:t>Exacerbated by carers’ efforts to ‘help’ affected children by doing things for them regardless of their behaviour</a:t>
            </a:r>
          </a:p>
          <a:p>
            <a:pPr lvl="1"/>
            <a:r>
              <a:rPr lang="en-GB" dirty="0"/>
              <a:t>Whatever the child does, they receive the same response from their environment</a:t>
            </a:r>
          </a:p>
          <a:p>
            <a:pPr lvl="1"/>
            <a:r>
              <a:rPr lang="en-GB" dirty="0"/>
              <a:t>As a result of both factors, they revert to early forms of communication such as crying or tantrums to get their needs met and avoid social interactions</a:t>
            </a:r>
          </a:p>
        </p:txBody>
      </p:sp>
    </p:spTree>
    <p:extLst>
      <p:ext uri="{BB962C8B-B14F-4D97-AF65-F5344CB8AC3E}">
        <p14:creationId xmlns:p14="http://schemas.microsoft.com/office/powerpoint/2010/main" val="164923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0D26F-24BD-4F5E-802F-2C008C92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Pharma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8B2C-7988-4A78-868D-963EF8797A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SSRIs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Hurwitz et al. (2012):</a:t>
            </a:r>
          </a:p>
          <a:p>
            <a:r>
              <a:rPr lang="en-GB" dirty="0"/>
              <a:t>SSRIs improve some symptoms, including irritability, hyperactivity, poor eye contact and obsessive behaviours in the short term</a:t>
            </a:r>
          </a:p>
          <a:p>
            <a:r>
              <a:rPr lang="en-GB" dirty="0"/>
              <a:t>High risk of adverse side-effects including drowsiness and reduced activity levels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Neuroleptics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Research Units on Pediatric Psychopharmacology Autism Network (2005):</a:t>
            </a:r>
          </a:p>
          <a:p>
            <a:pPr marL="231775" lvl="1" indent="-222250"/>
            <a:r>
              <a:rPr lang="en-GB" dirty="0"/>
              <a:t>Significant benefits in treatment of severe tantrums, aggression and/or self-injurious behaviour in a small group of adolescents</a:t>
            </a:r>
          </a:p>
          <a:p>
            <a:pPr marL="231775" lvl="1" indent="-222250"/>
            <a:r>
              <a:rPr lang="en-GB" dirty="0"/>
              <a:t>No impact on core symptoms of ASD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60FBB-9E3D-49E2-AB12-6AD9C76DCF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i="1" dirty="0"/>
              <a:t>Dietary casein/gluten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Knivsberg et al. (1998):</a:t>
            </a:r>
          </a:p>
          <a:p>
            <a:pPr lvl="1"/>
            <a:r>
              <a:rPr lang="en-GB" dirty="0"/>
              <a:t>20 children who either received or did not receive this restricted diet for a period of one year</a:t>
            </a:r>
          </a:p>
          <a:p>
            <a:pPr lvl="1"/>
            <a:r>
              <a:rPr lang="en-GB" dirty="0"/>
              <a:t>Significant success, with improvements in the treated group relative to those who did not receive the diet on a combined measure of behaviour and communication</a:t>
            </a:r>
          </a:p>
          <a:p>
            <a:pPr lvl="1"/>
            <a:r>
              <a:rPr lang="en-GB" dirty="0"/>
              <a:t>Multiple and significant methodological weaknesses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Since then, small poorly controlled trials with few positive outcomes…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Piwowarczyk et al. (2018):</a:t>
            </a:r>
          </a:p>
          <a:p>
            <a:pPr lvl="1"/>
            <a:r>
              <a:rPr lang="en-GB" dirty="0"/>
              <a:t>Little evidence of a gluten-free diet being of benefit to people with ASD</a:t>
            </a:r>
          </a:p>
        </p:txBody>
      </p:sp>
    </p:spTree>
    <p:extLst>
      <p:ext uri="{BB962C8B-B14F-4D97-AF65-F5344CB8AC3E}">
        <p14:creationId xmlns:p14="http://schemas.microsoft.com/office/powerpoint/2010/main" val="790004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1711</Words>
  <Application>Microsoft Office PowerPoint</Application>
  <PresentationFormat>Widescreen</PresentationFormat>
  <Paragraphs>171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Autism Spectrum Disorder</vt:lpstr>
      <vt:lpstr>DSM-5</vt:lpstr>
      <vt:lpstr> Core Limitations</vt:lpstr>
      <vt:lpstr>Professor Temple Grandin</vt:lpstr>
      <vt:lpstr>Aetiology</vt:lpstr>
      <vt:lpstr>More Aetiology</vt:lpstr>
      <vt:lpstr>MMR and ASD</vt:lpstr>
      <vt:lpstr>Psychological Models: Communication Deficits</vt:lpstr>
      <vt:lpstr>Pharma Interventions</vt:lpstr>
      <vt:lpstr>Behavioural Approaches</vt:lpstr>
      <vt:lpstr>Pivotal Response Treatment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48</cp:revision>
  <dcterms:created xsi:type="dcterms:W3CDTF">2020-10-19T06:48:06Z</dcterms:created>
  <dcterms:modified xsi:type="dcterms:W3CDTF">2021-03-15T11:57:03Z</dcterms:modified>
</cp:coreProperties>
</file>