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81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E1495BDC-C07C-4168-9340-6382C1AB64BF}"/>
    <pc:docChg chg="custSel delSld modSld sldOrd">
      <pc:chgData name="Paul Bennett" userId="33a34068dc46463b" providerId="LiveId" clId="{E1495BDC-C07C-4168-9340-6382C1AB64BF}" dt="2021-03-03T11:18:40.125" v="85" actId="20577"/>
      <pc:docMkLst>
        <pc:docMk/>
      </pc:docMkLst>
      <pc:sldChg chg="modSp mod">
        <pc:chgData name="Paul Bennett" userId="33a34068dc46463b" providerId="LiveId" clId="{E1495BDC-C07C-4168-9340-6382C1AB64BF}" dt="2021-03-03T11:13:28.668" v="50" actId="20577"/>
        <pc:sldMkLst>
          <pc:docMk/>
          <pc:sldMk cId="1067392300" sldId="256"/>
        </pc:sldMkLst>
        <pc:spChg chg="mod">
          <ac:chgData name="Paul Bennett" userId="33a34068dc46463b" providerId="LiveId" clId="{E1495BDC-C07C-4168-9340-6382C1AB64BF}" dt="2021-03-03T11:13:28.668" v="50" actId="20577"/>
          <ac:spMkLst>
            <pc:docMk/>
            <pc:sldMk cId="1067392300" sldId="256"/>
            <ac:spMk id="2" creationId="{F7E43575-E1EF-4D21-A240-BCAEBCF6763C}"/>
          </ac:spMkLst>
        </pc:spChg>
      </pc:sldChg>
      <pc:sldChg chg="modSp mod">
        <pc:chgData name="Paul Bennett" userId="33a34068dc46463b" providerId="LiveId" clId="{E1495BDC-C07C-4168-9340-6382C1AB64BF}" dt="2021-03-03T11:18:40.125" v="85" actId="20577"/>
        <pc:sldMkLst>
          <pc:docMk/>
          <pc:sldMk cId="790004166" sldId="264"/>
        </pc:sldMkLst>
        <pc:spChg chg="mod">
          <ac:chgData name="Paul Bennett" userId="33a34068dc46463b" providerId="LiveId" clId="{E1495BDC-C07C-4168-9340-6382C1AB64BF}" dt="2021-03-03T11:18:16.855" v="81" actId="20577"/>
          <ac:spMkLst>
            <pc:docMk/>
            <pc:sldMk cId="790004166" sldId="264"/>
            <ac:spMk id="2" creationId="{AA50D26F-24BD-4F5E-802F-2C008C9210BD}"/>
          </ac:spMkLst>
        </pc:spChg>
        <pc:spChg chg="mod">
          <ac:chgData name="Paul Bennett" userId="33a34068dc46463b" providerId="LiveId" clId="{E1495BDC-C07C-4168-9340-6382C1AB64BF}" dt="2021-03-03T11:18:40.125" v="85" actId="20577"/>
          <ac:spMkLst>
            <pc:docMk/>
            <pc:sldMk cId="790004166" sldId="264"/>
            <ac:spMk id="3" creationId="{1DDE8B2C-7988-4A78-868D-963EF8797A7C}"/>
          </ac:spMkLst>
        </pc:spChg>
      </pc:sldChg>
      <pc:sldChg chg="modSp del mod ord">
        <pc:chgData name="Paul Bennett" userId="33a34068dc46463b" providerId="LiveId" clId="{E1495BDC-C07C-4168-9340-6382C1AB64BF}" dt="2021-03-03T11:17:59.218" v="80" actId="2696"/>
        <pc:sldMkLst>
          <pc:docMk/>
          <pc:sldMk cId="434096679" sldId="265"/>
        </pc:sldMkLst>
        <pc:spChg chg="mod">
          <ac:chgData name="Paul Bennett" userId="33a34068dc46463b" providerId="LiveId" clId="{E1495BDC-C07C-4168-9340-6382C1AB64BF}" dt="2021-03-03T11:17:23.691" v="79" actId="20577"/>
          <ac:spMkLst>
            <pc:docMk/>
            <pc:sldMk cId="434096679" sldId="265"/>
            <ac:spMk id="2" creationId="{5BCA8148-968F-40B3-B1A9-BD67F813DAE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FD5B8-60D2-4E53-A701-F56FE7FB4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6E25B-E0E9-49BC-9C54-66F30EEF3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7778B-D1E2-478C-A86A-F224D2170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6AE92-13E5-4A91-907F-7B3A7D17B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74D52-A279-45B9-B7FA-1A2E4E03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16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62647-7EC2-4722-AC46-FD44464D1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02DE4F-7C25-44E3-B9C0-C183DABF6A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C813E-3B0D-4AF4-AD1E-0A83BE7C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76D74-1270-4DE8-B94E-59642C841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50686-1CF4-47E3-95A5-63FDA1EE2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99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500EED-A1DF-467D-9DAD-3A18DC4A0B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B084C9-7064-4B80-B150-1DA1C2404F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F5A57-F129-43EF-890B-0692954B6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54FFD-A80E-428B-91B7-EAF2E99F8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5232D-1DC8-4FF4-8D4F-11BBA06A8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86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20CC5-7745-4BE3-B5EE-DE8764E1B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51A03-95F3-48E4-98F8-D031987E5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1454B-5611-4911-A721-4899A8DD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F21F6-418B-41FB-AA25-C31B6F11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5385A-21BC-4219-B80B-5D3DC442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89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51BF5-2C0A-494C-94D5-F2667565C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97DC28-24A7-46B0-B285-C2DE0DA83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E28AE-C831-4D01-B8DB-0F9198E01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1C435-58ED-4A61-AD51-19223BEA3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B0420-5F05-4764-879D-C87249313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57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A6F21-A237-4C84-9681-FF2275372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AE87B-5C0C-440F-BEA8-30BDA62D9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D82F7D-C9D1-435C-B36C-38ED630D6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B5460-EFB4-42E0-94F1-07900007C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4A887-0140-47B1-8682-0995DE84F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F829E-C76C-481F-89A1-E7F06AB67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97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E1A03-7885-4E45-AE4F-956E7AC18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45557-C74C-486E-9996-67FE704E1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BEEBF-1805-473B-84B0-1111C6737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677859-AEF1-4A09-B511-02FCE13E95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93A5-A30B-422D-90C6-A2581F797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A62723-F679-4D7B-BAB5-FD0ED1F33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2B1B6C-4A42-4496-B1F4-07E91B9BB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4ECD9B-54EF-4FB5-B076-DD519D765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3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3A7AF-9539-4CBB-92DD-34A2315FB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375D5-7042-409E-9A39-5009520A4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800BEA-D03C-4971-B2B1-ED0021B3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A3770-8804-46D1-A734-F1954F5BC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69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4CB191-E156-45FF-A997-464BF8F2E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1E06C1-1431-439D-A03F-0EF413412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3CA65-FBCD-4DA1-B084-76D7881E8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718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05C0D-6FA1-474E-A2F8-BE8A346B4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EBE0E-4A72-4B9F-8630-52BDCD8AA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E8BE4-EE34-41AC-A58C-20027E765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08603-BE79-4711-A74C-B243DCD9C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D47E8D-638A-4AF6-BF07-7E64EB76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40E4E-64FD-4E2E-B60B-148734B4D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475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CCDF4-A953-499B-919B-B0B9FD06F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A5CF8E-6B00-49CA-92F1-CFE513E055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40AF7-4B3B-4990-9A44-5543DD375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B55B53-3BAD-44D9-8D09-578A99E62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3B8B80-E816-4827-9FE3-978DED92C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9FB3B-42B6-4DB1-8903-1BD50AACC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18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E8EC17-D202-40CC-9797-13EAF6B61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FDDB5-CEBF-4183-A451-6597B7478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06F7F-659E-443A-8B4C-6FFE75F328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DF55B-8218-4E55-BF7D-CA139FFB20D1}" type="datetimeFigureOut">
              <a:rPr lang="en-GB" smtClean="0"/>
              <a:t>15/03/2021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548AA-B4AC-4295-A473-4FFB5BFEA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1B262-4365-4918-8ABA-B563258F5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F30BA-A7A1-4447-B53E-822E0745AA6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17F4D2A4-64C6-402A-B230-BB6721310A9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511" y="0"/>
            <a:ext cx="1466578" cy="145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14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43575-E1EF-4D21-A240-BCAEBCF676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Attention Deficit – </a:t>
            </a:r>
            <a:r>
              <a:rPr lang="en-GB" sz="4500"/>
              <a:t>Hyperactivity Disorder (ADHD) </a:t>
            </a:r>
            <a:endParaRPr lang="en-GB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8B722C-19BC-4844-9CE1-03518AD6C5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392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9A343-6BA6-4A01-8764-643C8D26A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Working with Children with ADHD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95737-F23F-4C44-B672-F110853D5D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63330"/>
            <a:ext cx="5181600" cy="46136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i="1" dirty="0"/>
              <a:t>Attention training tasks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Semrud-Clikeman et al. (1999):</a:t>
            </a:r>
          </a:p>
          <a:p>
            <a:r>
              <a:rPr lang="en-GB" dirty="0"/>
              <a:t>Attention tapes that required listening for target words or word/number sequences and pressing a buzzer when identified</a:t>
            </a:r>
          </a:p>
          <a:p>
            <a:r>
              <a:rPr lang="en-GB" dirty="0"/>
              <a:t>Listening to a paragraph and testing comprehension</a:t>
            </a:r>
          </a:p>
          <a:p>
            <a:r>
              <a:rPr lang="en-GB" dirty="0"/>
              <a:t>Mental arithmetic exercises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Shifting attention was trained by exercises including tapes that required identification of one type of target word followed by identification of another:</a:t>
            </a:r>
          </a:p>
          <a:p>
            <a:r>
              <a:rPr lang="en-GB" dirty="0"/>
              <a:t>Improved on the training tasks</a:t>
            </a:r>
          </a:p>
          <a:p>
            <a:r>
              <a:rPr lang="en-GB" dirty="0"/>
              <a:t>Completed more tasks in class</a:t>
            </a:r>
          </a:p>
          <a:p>
            <a:r>
              <a:rPr lang="en-GB" dirty="0"/>
              <a:t>Teachers reported that they seemed more attentive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0FDAC7-C910-4D94-B010-50142CF69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63329"/>
            <a:ext cx="5181600" cy="46136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Kerns et al. (1999), more child-friendly equivalent: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Participants achieved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Better scores on untrained cognitive tasks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Academic performance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Teacher reports of impulsiveness</a:t>
            </a:r>
          </a:p>
        </p:txBody>
      </p:sp>
    </p:spTree>
    <p:extLst>
      <p:ext uri="{BB962C8B-B14F-4D97-AF65-F5344CB8AC3E}">
        <p14:creationId xmlns:p14="http://schemas.microsoft.com/office/powerpoint/2010/main" val="379824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5F37-7432-4B73-AFC2-0614ED127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Working with Adults with ADHD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86A7C-3871-4262-86F4-42FC983CA4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Self-management strategies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Orienting procedures – watch that bleeps every hour to remind person to ask:</a:t>
            </a:r>
          </a:p>
          <a:p>
            <a:r>
              <a:rPr lang="en-GB" dirty="0"/>
              <a:t>What am I currently doing?</a:t>
            </a:r>
          </a:p>
          <a:p>
            <a:r>
              <a:rPr lang="en-GB" dirty="0"/>
              <a:t>What was I doing before doing this? </a:t>
            </a:r>
          </a:p>
          <a:p>
            <a:r>
              <a:rPr lang="en-GB" dirty="0"/>
              <a:t>What am I supposed to do next?</a:t>
            </a:r>
          </a:p>
          <a:p>
            <a:pPr lvl="2"/>
            <a:endParaRPr lang="en-GB" dirty="0"/>
          </a:p>
          <a:p>
            <a:pPr marL="0" indent="0">
              <a:buNone/>
            </a:pPr>
            <a:r>
              <a:rPr lang="en-GB" dirty="0"/>
              <a:t>Pacing:</a:t>
            </a:r>
          </a:p>
          <a:p>
            <a:r>
              <a:rPr lang="en-GB" dirty="0"/>
              <a:t>Pace the demands they place upon themselves</a:t>
            </a:r>
          </a:p>
          <a:p>
            <a:r>
              <a:rPr lang="en-GB" dirty="0"/>
              <a:t>Monitor fatigue levels and take breaks at appropriate times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6B802-4043-466E-819E-729D3719BE7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Task switching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Key ideas log</a:t>
            </a:r>
          </a:p>
          <a:p>
            <a:r>
              <a:rPr lang="en-GB" dirty="0"/>
              <a:t>Encouraging people with attention problems to quickly write down or tape-record ideas that spring to mind, so they do not disrupt their ongoing task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Ramsay (2010):</a:t>
            </a:r>
          </a:p>
          <a:p>
            <a:r>
              <a:rPr lang="en-GB" dirty="0"/>
              <a:t>Therapy per se</a:t>
            </a:r>
            <a:r>
              <a:rPr lang="en-GB" i="1" dirty="0"/>
              <a:t> </a:t>
            </a:r>
            <a:r>
              <a:rPr lang="en-GB" dirty="0"/>
              <a:t>of value to people with ADHD, because it involves ‘prolongation’ – review of issues and consideration of problem management</a:t>
            </a:r>
          </a:p>
          <a:p>
            <a:r>
              <a:rPr lang="en-GB" dirty="0"/>
              <a:t>CBT – challenge thoughts that perpetuate ADHD, including ‘I have plenty of time to do … I can do it later’ or ‘My reports are no good …’, and act as prompts to some form of attention and behavioural activation – ‘Can you commit to working on it for at least 5 minutes?’</a:t>
            </a:r>
          </a:p>
        </p:txBody>
      </p:sp>
    </p:spTree>
    <p:extLst>
      <p:ext uri="{BB962C8B-B14F-4D97-AF65-F5344CB8AC3E}">
        <p14:creationId xmlns:p14="http://schemas.microsoft.com/office/powerpoint/2010/main" val="353693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CB12E-B744-4876-8661-C7CA5F966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695C6-76C2-4AAC-8455-9F789357EE52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04092" y="1382713"/>
            <a:ext cx="5181600" cy="5237162"/>
          </a:xfrm>
        </p:spPr>
        <p:txBody>
          <a:bodyPr>
            <a:normAutofit/>
          </a:bodyPr>
          <a:lstStyle/>
          <a:p>
            <a:pPr marL="355600" indent="0">
              <a:buNone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i="1" dirty="0">
                <a:latin typeface="Calibri" panose="020F0502020204030204" pitchFamily="34" charset="0"/>
                <a:cs typeface="Calibri" panose="020F0502020204030204" pitchFamily="34" charset="0"/>
              </a:rPr>
              <a:t>Inattention</a:t>
            </a:r>
          </a:p>
          <a:p>
            <a:pPr marL="0" indent="0">
              <a:buNone/>
            </a:pPr>
            <a:endParaRPr lang="en-GB" sz="1600" dirty="0"/>
          </a:p>
          <a:p>
            <a:pPr lvl="1"/>
            <a:r>
              <a:rPr lang="en-GB" sz="1600" dirty="0"/>
              <a:t>Fails to pay close attention to details, or makes careless errors in schoolwork, work or other activities</a:t>
            </a:r>
          </a:p>
          <a:p>
            <a:pPr lvl="1"/>
            <a:r>
              <a:rPr lang="en-GB" sz="1600" dirty="0"/>
              <a:t>Has trouble maintaining attention on tasks or play activities</a:t>
            </a:r>
          </a:p>
          <a:p>
            <a:pPr lvl="1"/>
            <a:r>
              <a:rPr lang="en-GB" sz="1600" dirty="0"/>
              <a:t>Does not appear to listen when spoken to directly</a:t>
            </a:r>
          </a:p>
          <a:p>
            <a:pPr lvl="1"/>
            <a:r>
              <a:rPr lang="en-GB" sz="1600" dirty="0"/>
              <a:t>Fails to follow instructions and finish schoolwork, chores or workplace tasks</a:t>
            </a:r>
          </a:p>
          <a:p>
            <a:pPr lvl="1"/>
            <a:r>
              <a:rPr lang="en-GB" sz="1600" dirty="0"/>
              <a:t>Has trouble organizing tasks and activities</a:t>
            </a:r>
          </a:p>
          <a:p>
            <a:pPr lvl="1"/>
            <a:r>
              <a:rPr lang="en-GB" sz="1600" dirty="0"/>
              <a:t>Avoids, dislikes or is reluctant to do tasks that involve sustained mental effort</a:t>
            </a:r>
          </a:p>
          <a:p>
            <a:pPr lvl="1"/>
            <a:r>
              <a:rPr lang="en-GB" sz="1600" dirty="0"/>
              <a:t>Loses materials needed for tasks and activities – books, pencils, tools, toys, and so on</a:t>
            </a:r>
          </a:p>
          <a:p>
            <a:pPr lvl="1"/>
            <a:r>
              <a:rPr lang="en-GB" sz="1600" dirty="0"/>
              <a:t>Is easily distracted</a:t>
            </a:r>
          </a:p>
          <a:p>
            <a:pPr lvl="1"/>
            <a:r>
              <a:rPr lang="en-GB" sz="1600" dirty="0"/>
              <a:t>Is forgetful in daily activities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67CADE-F7C6-494E-9F45-EA9B735E2198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928946" y="1382713"/>
            <a:ext cx="5181600" cy="5351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i="1" dirty="0"/>
              <a:t>Hyperactivity-impulsivity</a:t>
            </a:r>
          </a:p>
          <a:p>
            <a:endParaRPr lang="en-GB" sz="1600" dirty="0"/>
          </a:p>
          <a:p>
            <a:r>
              <a:rPr lang="en-GB" sz="1600" dirty="0"/>
              <a:t>Fidgets, taps hands or feet, or squirms in seat</a:t>
            </a:r>
          </a:p>
          <a:p>
            <a:r>
              <a:rPr lang="en-GB" sz="1600" dirty="0"/>
              <a:t>Runs around or climbs in situations where it is not appropriate (limited to feeling restless in adolescents/adults)</a:t>
            </a:r>
          </a:p>
          <a:p>
            <a:r>
              <a:rPr lang="en-GB" sz="1600" dirty="0"/>
              <a:t>Is unable to play or take part in leisure activities quietly</a:t>
            </a:r>
          </a:p>
          <a:p>
            <a:r>
              <a:rPr lang="en-GB" sz="1600" dirty="0"/>
              <a:t>Appears driven or ‘on the go’</a:t>
            </a:r>
          </a:p>
          <a:p>
            <a:r>
              <a:rPr lang="en-GB" sz="1600" dirty="0"/>
              <a:t>Talks excessively</a:t>
            </a:r>
          </a:p>
          <a:p>
            <a:r>
              <a:rPr lang="en-GB" sz="1600" dirty="0"/>
              <a:t>Blurts out answers before questions are completed</a:t>
            </a:r>
          </a:p>
          <a:p>
            <a:r>
              <a:rPr lang="en-GB" sz="1600" dirty="0"/>
              <a:t>Interrupts or intrudes on others</a:t>
            </a:r>
          </a:p>
          <a:p>
            <a:r>
              <a:rPr lang="en-GB" sz="1600" dirty="0"/>
              <a:t>Has trouble waiting turn</a:t>
            </a:r>
          </a:p>
        </p:txBody>
      </p:sp>
    </p:spTree>
    <p:extLst>
      <p:ext uri="{BB962C8B-B14F-4D97-AF65-F5344CB8AC3E}">
        <p14:creationId xmlns:p14="http://schemas.microsoft.com/office/powerpoint/2010/main" val="4166680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98929-F03C-421A-B08A-4388DA65A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 More DSM… and Beyond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A435B-99CA-4B1D-B503-4966600DF2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Under 17 years, six or more inattention and hyperactivity criteria should be evident</a:t>
            </a:r>
          </a:p>
          <a:p>
            <a:r>
              <a:rPr lang="en-GB" dirty="0"/>
              <a:t>17 years and over, five or more should be present</a:t>
            </a:r>
          </a:p>
          <a:p>
            <a:r>
              <a:rPr lang="en-GB" dirty="0"/>
              <a:t>Problem behaviours need to have begun before the age of 12 years, be present in school, work and at home</a:t>
            </a:r>
          </a:p>
          <a:p>
            <a:r>
              <a:rPr lang="en-GB" dirty="0"/>
              <a:t>About 25% of children with ADHD have some form of learning difficulty – many are placed in special education units as a consequence of their disruptive behaviour</a:t>
            </a:r>
          </a:p>
          <a:p>
            <a:r>
              <a:rPr lang="en-GB" dirty="0"/>
              <a:t>More likely to drop out of school than those without the disorder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8B67A9-F0D6-46B3-975B-71BB4A2569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Sayal et al. (2018): </a:t>
            </a:r>
          </a:p>
          <a:p>
            <a:pPr lvl="1"/>
            <a:endParaRPr lang="en-GB" dirty="0"/>
          </a:p>
          <a:p>
            <a:r>
              <a:rPr lang="en-GB" dirty="0"/>
              <a:t>3–7% of children could be diagnosed as having ADHD</a:t>
            </a:r>
          </a:p>
          <a:p>
            <a:r>
              <a:rPr lang="en-GB" dirty="0"/>
              <a:t>further 5% have substantial difficulties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Mannuzza and Klein (2000):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Of children identified with ADHD …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40% continue to have problems in late adolescence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10% have some level of symptoms in adulthood</a:t>
            </a:r>
          </a:p>
        </p:txBody>
      </p:sp>
    </p:spTree>
    <p:extLst>
      <p:ext uri="{BB962C8B-B14F-4D97-AF65-F5344CB8AC3E}">
        <p14:creationId xmlns:p14="http://schemas.microsoft.com/office/powerpoint/2010/main" val="1516167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20AD0-CE11-4026-9A49-DF4A2D078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Biological Mechanisms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85964-A2B4-4A0E-A526-6BCAF686DB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 Dopaminergic dysregulation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i="1" dirty="0"/>
              <a:t>Mesocortical system</a:t>
            </a:r>
            <a:r>
              <a:rPr lang="en-GB" sz="1800" dirty="0"/>
              <a:t>: responsible for normal cognitive function within the frontal lobe – deficient attention, poor behavioural organization</a:t>
            </a:r>
          </a:p>
          <a:p>
            <a:endParaRPr lang="en-GB" sz="1800" dirty="0"/>
          </a:p>
          <a:p>
            <a:r>
              <a:rPr lang="en-GB" sz="1800" i="1" dirty="0"/>
              <a:t>Mesolimbic system</a:t>
            </a:r>
            <a:r>
              <a:rPr lang="en-GB" sz="1800" dirty="0"/>
              <a:t>: the reward pathway of the brain, linking (among other brain areas) the limbic and frontal lobes – a shorter ‘delay of reinforcement gradient’, and deficient extinction </a:t>
            </a:r>
          </a:p>
          <a:p>
            <a:endParaRPr lang="en-GB" sz="1800" dirty="0"/>
          </a:p>
          <a:p>
            <a:r>
              <a:rPr lang="en-GB" sz="1800" i="1" dirty="0"/>
              <a:t>Nigrostriatal system</a:t>
            </a:r>
            <a:r>
              <a:rPr lang="en-GB" sz="1800" dirty="0"/>
              <a:t>: clumsiness and poor non-declarative, routine, habit learning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46160C-95DC-4FAE-9C79-99301431A2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Norepinephrine dysregulation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Sharma and Couture (2014):</a:t>
            </a:r>
          </a:p>
          <a:p>
            <a:pPr lvl="1"/>
            <a:r>
              <a:rPr lang="en-GB" sz="1800" dirty="0"/>
              <a:t>Lower than normal NE activity within the prefrontal cortex in ADHD amplifies responses to attended stimuli, and reduces responses to irrelevant stimuli</a:t>
            </a:r>
            <a:endParaRPr lang="en-GB" sz="1800" i="1" dirty="0"/>
          </a:p>
          <a:p>
            <a:pPr marL="0" indent="0">
              <a:buNone/>
            </a:pPr>
            <a:r>
              <a:rPr lang="en-GB" sz="1800" i="1" dirty="0"/>
              <a:t>Genes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Wender et al. (2001): </a:t>
            </a:r>
          </a:p>
          <a:p>
            <a:pPr lvl="1"/>
            <a:r>
              <a:rPr lang="en-GB" sz="1800" dirty="0"/>
              <a:t>Heritability estimates for attention problems between 60 and 80%</a:t>
            </a:r>
          </a:p>
          <a:p>
            <a:pPr lvl="1"/>
            <a:endParaRPr lang="en-GB" sz="1800" dirty="0"/>
          </a:p>
          <a:p>
            <a:pPr marL="0" lvl="1" indent="0">
              <a:buNone/>
            </a:pPr>
            <a:r>
              <a:rPr lang="en-GB" sz="1800" dirty="0"/>
              <a:t>Thapar et al. (2005): </a:t>
            </a:r>
          </a:p>
          <a:p>
            <a:pPr marL="673100" lvl="1" indent="-273050"/>
            <a:r>
              <a:rPr lang="en-GB" sz="1800" dirty="0"/>
              <a:t>Genes influencing DA, NE and 5-HT</a:t>
            </a:r>
          </a:p>
        </p:txBody>
      </p:sp>
    </p:spTree>
    <p:extLst>
      <p:ext uri="{BB962C8B-B14F-4D97-AF65-F5344CB8AC3E}">
        <p14:creationId xmlns:p14="http://schemas.microsoft.com/office/powerpoint/2010/main" val="3560473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800B0-0504-4583-AEFB-40A25FD02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A5B4C-A767-4057-BE0B-E487060C76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 Barkley (1997)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Children with ADHD do things other children think of doing, but don’t actually do. The urge to act is not inhibited</a:t>
            </a:r>
          </a:p>
          <a:p>
            <a:pPr lvl="1"/>
            <a:r>
              <a:rPr lang="en-GB" dirty="0"/>
              <a:t>Emotions are driven by the moment and the object of their attention at that time</a:t>
            </a:r>
          </a:p>
          <a:p>
            <a:pPr lvl="1"/>
            <a:r>
              <a:rPr lang="en-GB" dirty="0"/>
              <a:t>Difficulties in maintaining goal-oriented behaviour, particularly when this is associated with some type of negative emotion</a:t>
            </a:r>
          </a:p>
          <a:p>
            <a:pPr lvl="1"/>
            <a:r>
              <a:rPr lang="en-GB" dirty="0"/>
              <a:t>Difficulty in sticking to a task in the expectation of future rewards or satisfaction on its completion</a:t>
            </a:r>
          </a:p>
          <a:p>
            <a:pPr lvl="1"/>
            <a:r>
              <a:rPr lang="en-GB" dirty="0"/>
              <a:t>Disorganized internal speech contributes to their disorganized responses to external events</a:t>
            </a:r>
          </a:p>
          <a:p>
            <a:pPr lvl="1"/>
            <a:r>
              <a:rPr lang="en-GB" dirty="0"/>
              <a:t>ADHD as ‘biochemical outliers’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DE3BF2-F728-4033-ACF8-6BB14CD09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97245" cy="435133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i="1" dirty="0"/>
              <a:t> Killeen et al. (2012)</a:t>
            </a:r>
          </a:p>
          <a:p>
            <a:pPr marL="285750" lvl="1" indent="-285750"/>
            <a:endParaRPr lang="en-GB" dirty="0"/>
          </a:p>
          <a:p>
            <a:pPr marL="762000" lvl="1" indent="-284163"/>
            <a:r>
              <a:rPr lang="en-GB" dirty="0"/>
              <a:t>Poor attention and behavioural organization</a:t>
            </a:r>
          </a:p>
          <a:p>
            <a:pPr marL="762000" lvl="1" indent="-284163"/>
            <a:r>
              <a:rPr lang="en-GB" dirty="0"/>
              <a:t>Failure to learn appropriate behavioural sequences</a:t>
            </a:r>
          </a:p>
          <a:p>
            <a:pPr marL="762000" lvl="1" indent="-284163"/>
            <a:r>
              <a:rPr lang="en-GB" dirty="0"/>
              <a:t>A sensitivity to short-term reinforcer</a:t>
            </a:r>
          </a:p>
          <a:p>
            <a:pPr marL="762000" lvl="1" indent="-284163"/>
            <a:r>
              <a:rPr lang="en-GB" dirty="0"/>
              <a:t>Lack of response to longer-term outcomes that rewards rapid, poorly thought-through, responses to environmental stimuli</a:t>
            </a:r>
          </a:p>
        </p:txBody>
      </p:sp>
    </p:spTree>
    <p:extLst>
      <p:ext uri="{BB962C8B-B14F-4D97-AF65-F5344CB8AC3E}">
        <p14:creationId xmlns:p14="http://schemas.microsoft.com/office/powerpoint/2010/main" val="3568328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6B51A-5BA0-47FC-BDBB-621BF6772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728" y="681037"/>
            <a:ext cx="10515600" cy="1254316"/>
          </a:xfrm>
        </p:spPr>
        <p:txBody>
          <a:bodyPr>
            <a:normAutofit/>
          </a:bodyPr>
          <a:lstStyle/>
          <a:p>
            <a:r>
              <a:rPr lang="en-GB" sz="3300" dirty="0"/>
              <a:t>Family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D1C0C-C9AD-40A4-AD15-98C792199C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0728" y="1935353"/>
            <a:ext cx="5181600" cy="424161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i="1" dirty="0"/>
              <a:t> Bettelheim (1973) </a:t>
            </a:r>
          </a:p>
          <a:p>
            <a:pPr marL="0" lvl="1" indent="0">
              <a:buNone/>
            </a:pPr>
            <a:endParaRPr lang="en-GB" dirty="0"/>
          </a:p>
          <a:p>
            <a:pPr marL="285750" lvl="1" indent="-285750"/>
            <a:r>
              <a:rPr lang="en-GB" dirty="0"/>
              <a:t>ADHD develops when children with a biological predisposition to hyperactivity are raised in an environment with a strong authoritarian ethos or evident resentfulness at inappropriate behaviour</a:t>
            </a:r>
          </a:p>
          <a:p>
            <a:pPr marL="285750" lvl="1" indent="-285750"/>
            <a:r>
              <a:rPr lang="en-GB" dirty="0"/>
              <a:t>In this context, they may feel unable to respond effectively to their parents’ need for controlled behaviour and obedience</a:t>
            </a:r>
          </a:p>
          <a:p>
            <a:pPr marL="285750" lvl="1" indent="-285750"/>
            <a:r>
              <a:rPr lang="en-GB" dirty="0"/>
              <a:t>This may spiral into a continuous battle between child and parents, that spills over to other settings and eventually results in what may be termed ADHD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47C05-5FCE-41ED-93A5-24049C089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35353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Rey et al. (2000)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Adverse family environment associated with conduct disorder and oppositional defiant disorder – </a:t>
            </a:r>
            <a:r>
              <a:rPr lang="en-GB" i="1" dirty="0"/>
              <a:t>not</a:t>
            </a:r>
            <a:r>
              <a:rPr lang="en-GB" dirty="0"/>
              <a:t> ADHD</a:t>
            </a:r>
          </a:p>
        </p:txBody>
      </p:sp>
    </p:spTree>
    <p:extLst>
      <p:ext uri="{BB962C8B-B14F-4D97-AF65-F5344CB8AC3E}">
        <p14:creationId xmlns:p14="http://schemas.microsoft.com/office/powerpoint/2010/main" val="1300476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BB9F2-629A-4AB0-9912-43061E48B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4179"/>
          </a:xfrm>
        </p:spPr>
        <p:txBody>
          <a:bodyPr>
            <a:normAutofit/>
          </a:bodyPr>
          <a:lstStyle/>
          <a:p>
            <a:r>
              <a:rPr lang="en-GB" sz="3300" dirty="0"/>
              <a:t>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51C73-7B39-41E6-B07C-5C25CA687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8176"/>
            <a:ext cx="5181600" cy="4768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Methylphenidate hydrochloride (Ritalin)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Wender et al. (2001):</a:t>
            </a:r>
          </a:p>
          <a:p>
            <a:r>
              <a:rPr lang="en-GB" dirty="0"/>
              <a:t>60% benefit vs. 10% on placebo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Pelham et al. (1993):</a:t>
            </a:r>
          </a:p>
          <a:p>
            <a:r>
              <a:rPr lang="en-GB" dirty="0"/>
              <a:t>Eight-week school-based token economy + Ritalin vs. same programme + placebo in 8-year-old boys</a:t>
            </a:r>
          </a:p>
          <a:p>
            <a:r>
              <a:rPr lang="en-GB" dirty="0"/>
              <a:t>Combined active intervention significantly more effective on measures of class behaviour and academic performance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F9068-CDB1-435D-962D-053FA3719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9304"/>
            <a:ext cx="5181600" cy="48876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Storebø et al. (2015), Cochrane Review: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Significant positive benefit based on teacher reports of child behaviour and parent reports of QoL</a:t>
            </a:r>
          </a:p>
          <a:p>
            <a:r>
              <a:rPr lang="en-GB" dirty="0"/>
              <a:t>The studies on which these conclusions were based were generally methodologically weak</a:t>
            </a:r>
          </a:p>
          <a:p>
            <a:r>
              <a:rPr lang="en-GB" dirty="0"/>
              <a:t>No increase in ‘serious’ adverse events, but associated with an increased risk of non-serious events…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Including cardiac problems, loss of appetite, abdominal pain, weight loss, insomnia and increased heart rate</a:t>
            </a:r>
          </a:p>
          <a:p>
            <a:pPr marL="45720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Schwarz (2016):</a:t>
            </a:r>
          </a:p>
          <a:p>
            <a:pPr marL="285750" lvl="1" indent="-285750"/>
            <a:r>
              <a:rPr lang="en-GB" dirty="0"/>
              <a:t>Are drugs useful or are they a means of social control?</a:t>
            </a:r>
            <a:br>
              <a:rPr lang="en-GB" dirty="0"/>
            </a:br>
            <a:endParaRPr lang="en-GB" dirty="0"/>
          </a:p>
          <a:p>
            <a:pPr marL="0" lvl="1" indent="0">
              <a:buNone/>
            </a:pPr>
            <a:r>
              <a:rPr lang="en-GB" dirty="0"/>
              <a:t>N.B: Other medications are available: modafinil and atomoxetine (NE)</a:t>
            </a:r>
          </a:p>
        </p:txBody>
      </p:sp>
    </p:spTree>
    <p:extLst>
      <p:ext uri="{BB962C8B-B14F-4D97-AF65-F5344CB8AC3E}">
        <p14:creationId xmlns:p14="http://schemas.microsoft.com/office/powerpoint/2010/main" val="2438989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9A9F0-5ECF-4FC3-8F00-EC9249FA5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Working with Children with ADHD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10809-7A4F-4B07-94CC-F7DC5B2C697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Token economy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Coelho et al. (2015), cognitive behavioural + token economy intervention in the home:</a:t>
            </a:r>
          </a:p>
          <a:p>
            <a:r>
              <a:rPr lang="en-GB" dirty="0"/>
              <a:t>Parents identified 10 problematic problem behaviours; each written on card, combined with a new, desirable, behaviour or response</a:t>
            </a:r>
          </a:p>
          <a:p>
            <a:r>
              <a:rPr lang="en-GB" dirty="0"/>
              <a:t>When inappropriate behaviour occurred, parents reminded child of positive alternative response and provided a model of this</a:t>
            </a:r>
          </a:p>
          <a:p>
            <a:r>
              <a:rPr lang="en-GB" dirty="0"/>
              <a:t>At the end of each week, child given a token for each appropriate behaviour in which they engaged – exchanged for desired rewards including crayons and pencil cases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77E20-6DEE-44CB-93D2-BAF9EE969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54261"/>
            <a:ext cx="5181600" cy="4351338"/>
          </a:xfrm>
        </p:spPr>
        <p:txBody>
          <a:bodyPr>
            <a:normAutofit/>
          </a:bodyPr>
          <a:lstStyle/>
          <a:p>
            <a:r>
              <a:rPr lang="en-GB" dirty="0"/>
              <a:t>In addition, parents were taught to give praise for appropriate behaviours</a:t>
            </a:r>
          </a:p>
          <a:p>
            <a:r>
              <a:rPr lang="en-GB" dirty="0"/>
              <a:t>Problematic behaviours decreased significantly in seven of eleven categories they measured: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Impulsiveness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Hyperactivity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Disorganization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Disobeying rules and routines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Poor self-care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Low frustration tolerance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Antisocial behaviours</a:t>
            </a:r>
          </a:p>
          <a:p>
            <a:r>
              <a:rPr lang="en-GB" dirty="0"/>
              <a:t>Measures of poor self-care, lacking initiative and antisocial behaviour remained unchanged</a:t>
            </a:r>
          </a:p>
        </p:txBody>
      </p:sp>
    </p:spTree>
    <p:extLst>
      <p:ext uri="{BB962C8B-B14F-4D97-AF65-F5344CB8AC3E}">
        <p14:creationId xmlns:p14="http://schemas.microsoft.com/office/powerpoint/2010/main" val="164923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0D26F-24BD-4F5E-802F-2C008C921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Working with Children with ADHD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E8B2C-7988-4A78-868D-963EF8797A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Barkley et al. (2001):</a:t>
            </a:r>
          </a:p>
          <a:p>
            <a:r>
              <a:rPr lang="en-GB" dirty="0"/>
              <a:t>Minimize conflict within families…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Family problem-solving communication training alone or following training in behavioural management skills</a:t>
            </a:r>
          </a:p>
          <a:p>
            <a:pPr marL="457200" lvl="1" indent="0">
              <a:buNone/>
            </a:pPr>
            <a:endParaRPr lang="en-GB" dirty="0"/>
          </a:p>
          <a:p>
            <a:pPr marL="223838" lvl="1" indent="-214313"/>
            <a:r>
              <a:rPr lang="en-GB" dirty="0"/>
              <a:t>Involved a four-stage process through which the family combined to deal with problems: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Defining the problem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Brainstorming potential solutions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Negotiating and deciding within the family which solutions to implement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Implementing the solution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60FBB-9E3D-49E2-AB12-6AD9C76DC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2026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behavioural skills management involved parents learning to change triggers or responses to disruptive behaviour using operant procedures.</a:t>
            </a:r>
          </a:p>
          <a:p>
            <a:r>
              <a:rPr lang="en-GB" dirty="0"/>
              <a:t>Both interventions proved equally effective in completers</a:t>
            </a:r>
          </a:p>
          <a:p>
            <a:pPr marL="0" indent="0">
              <a:buNone/>
            </a:pPr>
            <a:r>
              <a:rPr lang="en-GB" i="1" dirty="0"/>
              <a:t>But …</a:t>
            </a:r>
          </a:p>
          <a:p>
            <a:r>
              <a:rPr lang="en-GB" dirty="0"/>
              <a:t>Drop-out from problem solving approach alone 3 x combined intervention</a:t>
            </a:r>
          </a:p>
        </p:txBody>
      </p:sp>
    </p:spTree>
    <p:extLst>
      <p:ext uri="{BB962C8B-B14F-4D97-AF65-F5344CB8AC3E}">
        <p14:creationId xmlns:p14="http://schemas.microsoft.com/office/powerpoint/2010/main" val="790004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1392</Words>
  <Application>Microsoft Office PowerPoint</Application>
  <PresentationFormat>Widescreen</PresentationFormat>
  <Paragraphs>168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Office Theme</vt:lpstr>
      <vt:lpstr>Attention Deficit – Hyperactivity Disorder (ADHD) </vt:lpstr>
      <vt:lpstr>DSM-5</vt:lpstr>
      <vt:lpstr> More DSM… and Beyond</vt:lpstr>
      <vt:lpstr>Biological Mechanisms</vt:lpstr>
      <vt:lpstr>Psychological Models</vt:lpstr>
      <vt:lpstr>Family Models</vt:lpstr>
      <vt:lpstr>Treatment</vt:lpstr>
      <vt:lpstr>Working with Children with ADHD</vt:lpstr>
      <vt:lpstr>Working with Children with ADHD </vt:lpstr>
      <vt:lpstr>Working with Children with ADHD</vt:lpstr>
      <vt:lpstr>Working with Adults with ADHD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68</cp:revision>
  <dcterms:created xsi:type="dcterms:W3CDTF">2020-10-19T06:48:06Z</dcterms:created>
  <dcterms:modified xsi:type="dcterms:W3CDTF">2021-03-15T12:07:51Z</dcterms:modified>
</cp:coreProperties>
</file>