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C4E23B-0E2C-40C1-8F20-1A9197A3BB12}" v="20" dt="2020-10-20T12:36:02.3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1AC4E23B-0E2C-40C1-8F20-1A9197A3BB12}"/>
    <pc:docChg chg="undo custSel addSld delSld modSld">
      <pc:chgData name="Paul Bennett" userId="33a34068dc46463b" providerId="LiveId" clId="{1AC4E23B-0E2C-40C1-8F20-1A9197A3BB12}" dt="2020-10-20T12:36:36.156" v="2070" actId="20577"/>
      <pc:docMkLst>
        <pc:docMk/>
      </pc:docMkLst>
      <pc:sldChg chg="modSp mod">
        <pc:chgData name="Paul Bennett" userId="33a34068dc46463b" providerId="LiveId" clId="{1AC4E23B-0E2C-40C1-8F20-1A9197A3BB12}" dt="2020-10-20T07:33:48.534" v="94" actId="20577"/>
        <pc:sldMkLst>
          <pc:docMk/>
          <pc:sldMk cId="376304606" sldId="256"/>
        </pc:sldMkLst>
        <pc:spChg chg="mod">
          <ac:chgData name="Paul Bennett" userId="33a34068dc46463b" providerId="LiveId" clId="{1AC4E23B-0E2C-40C1-8F20-1A9197A3BB12}" dt="2020-10-20T07:33:48.534" v="94" actId="20577"/>
          <ac:spMkLst>
            <pc:docMk/>
            <pc:sldMk cId="376304606" sldId="256"/>
            <ac:spMk id="2" creationId="{5B5307E0-7853-49E6-A9E6-F34478A13665}"/>
          </ac:spMkLst>
        </pc:spChg>
      </pc:sldChg>
      <pc:sldChg chg="modSp mod">
        <pc:chgData name="Paul Bennett" userId="33a34068dc46463b" providerId="LiveId" clId="{1AC4E23B-0E2C-40C1-8F20-1A9197A3BB12}" dt="2020-10-20T07:37:42.222" v="177" actId="6549"/>
        <pc:sldMkLst>
          <pc:docMk/>
          <pc:sldMk cId="1926550671" sldId="257"/>
        </pc:sldMkLst>
        <pc:spChg chg="mod">
          <ac:chgData name="Paul Bennett" userId="33a34068dc46463b" providerId="LiveId" clId="{1AC4E23B-0E2C-40C1-8F20-1A9197A3BB12}" dt="2020-10-20T07:36:56.363" v="161" actId="5793"/>
          <ac:spMkLst>
            <pc:docMk/>
            <pc:sldMk cId="1926550671" sldId="257"/>
            <ac:spMk id="4" creationId="{7D353B39-4D30-42F3-9042-DAB48665DF5E}"/>
          </ac:spMkLst>
        </pc:spChg>
        <pc:spChg chg="mod">
          <ac:chgData name="Paul Bennett" userId="33a34068dc46463b" providerId="LiveId" clId="{1AC4E23B-0E2C-40C1-8F20-1A9197A3BB12}" dt="2020-10-20T07:37:34.359" v="173" actId="20577"/>
          <ac:spMkLst>
            <pc:docMk/>
            <pc:sldMk cId="1926550671" sldId="257"/>
            <ac:spMk id="5" creationId="{210B21F2-EB87-4B32-875E-C2A0BB7C65AA}"/>
          </ac:spMkLst>
        </pc:spChg>
        <pc:spChg chg="mod">
          <ac:chgData name="Paul Bennett" userId="33a34068dc46463b" providerId="LiveId" clId="{1AC4E23B-0E2C-40C1-8F20-1A9197A3BB12}" dt="2020-10-20T07:37:42.222" v="177" actId="6549"/>
          <ac:spMkLst>
            <pc:docMk/>
            <pc:sldMk cId="1926550671" sldId="257"/>
            <ac:spMk id="6" creationId="{5E2C3258-E9BF-4B19-8849-D94DB5867B88}"/>
          </ac:spMkLst>
        </pc:spChg>
      </pc:sldChg>
      <pc:sldChg chg="modSp mod">
        <pc:chgData name="Paul Bennett" userId="33a34068dc46463b" providerId="LiveId" clId="{1AC4E23B-0E2C-40C1-8F20-1A9197A3BB12}" dt="2020-10-20T07:45:13.126" v="655" actId="20577"/>
        <pc:sldMkLst>
          <pc:docMk/>
          <pc:sldMk cId="4056214495" sldId="258"/>
        </pc:sldMkLst>
        <pc:spChg chg="mod">
          <ac:chgData name="Paul Bennett" userId="33a34068dc46463b" providerId="LiveId" clId="{1AC4E23B-0E2C-40C1-8F20-1A9197A3BB12}" dt="2020-10-20T07:45:13.126" v="655" actId="20577"/>
          <ac:spMkLst>
            <pc:docMk/>
            <pc:sldMk cId="4056214495" sldId="258"/>
            <ac:spMk id="3" creationId="{5018ADC7-26ED-4A82-B0D1-FD04E1ECC8AC}"/>
          </ac:spMkLst>
        </pc:spChg>
        <pc:spChg chg="mod">
          <ac:chgData name="Paul Bennett" userId="33a34068dc46463b" providerId="LiveId" clId="{1AC4E23B-0E2C-40C1-8F20-1A9197A3BB12}" dt="2020-10-20T07:42:11.329" v="366" actId="20577"/>
          <ac:spMkLst>
            <pc:docMk/>
            <pc:sldMk cId="4056214495" sldId="258"/>
            <ac:spMk id="4" creationId="{3B704D58-1CE7-4144-B508-BF3BCA28E351}"/>
          </ac:spMkLst>
        </pc:spChg>
      </pc:sldChg>
      <pc:sldChg chg="modSp mod">
        <pc:chgData name="Paul Bennett" userId="33a34068dc46463b" providerId="LiveId" clId="{1AC4E23B-0E2C-40C1-8F20-1A9197A3BB12}" dt="2020-10-20T07:51:59.776" v="862" actId="313"/>
        <pc:sldMkLst>
          <pc:docMk/>
          <pc:sldMk cId="438650939" sldId="259"/>
        </pc:sldMkLst>
        <pc:spChg chg="mod">
          <ac:chgData name="Paul Bennett" userId="33a34068dc46463b" providerId="LiveId" clId="{1AC4E23B-0E2C-40C1-8F20-1A9197A3BB12}" dt="2020-10-20T07:42:24.182" v="398" actId="20577"/>
          <ac:spMkLst>
            <pc:docMk/>
            <pc:sldMk cId="438650939" sldId="259"/>
            <ac:spMk id="2" creationId="{89254DDC-78BC-465B-8939-743850F8A83B}"/>
          </ac:spMkLst>
        </pc:spChg>
        <pc:spChg chg="mod">
          <ac:chgData name="Paul Bennett" userId="33a34068dc46463b" providerId="LiveId" clId="{1AC4E23B-0E2C-40C1-8F20-1A9197A3BB12}" dt="2020-10-20T07:51:12.371" v="846" actId="27636"/>
          <ac:spMkLst>
            <pc:docMk/>
            <pc:sldMk cId="438650939" sldId="259"/>
            <ac:spMk id="3" creationId="{9528F085-1BDC-48A1-8BB0-0E26FD26074F}"/>
          </ac:spMkLst>
        </pc:spChg>
        <pc:spChg chg="mod">
          <ac:chgData name="Paul Bennett" userId="33a34068dc46463b" providerId="LiveId" clId="{1AC4E23B-0E2C-40C1-8F20-1A9197A3BB12}" dt="2020-10-20T07:51:59.776" v="862" actId="313"/>
          <ac:spMkLst>
            <pc:docMk/>
            <pc:sldMk cId="438650939" sldId="259"/>
            <ac:spMk id="4" creationId="{05EEBB0E-1A55-4B4D-BC22-28B73F0137F2}"/>
          </ac:spMkLst>
        </pc:spChg>
      </pc:sldChg>
      <pc:sldChg chg="modSp mod">
        <pc:chgData name="Paul Bennett" userId="33a34068dc46463b" providerId="LiveId" clId="{1AC4E23B-0E2C-40C1-8F20-1A9197A3BB12}" dt="2020-10-20T11:11:11.538" v="1230" actId="14100"/>
        <pc:sldMkLst>
          <pc:docMk/>
          <pc:sldMk cId="764941604" sldId="260"/>
        </pc:sldMkLst>
        <pc:spChg chg="mod">
          <ac:chgData name="Paul Bennett" userId="33a34068dc46463b" providerId="LiveId" clId="{1AC4E23B-0E2C-40C1-8F20-1A9197A3BB12}" dt="2020-10-20T08:39:36.073" v="1035" actId="20577"/>
          <ac:spMkLst>
            <pc:docMk/>
            <pc:sldMk cId="764941604" sldId="260"/>
            <ac:spMk id="2" creationId="{F0585FEB-3084-46EF-8DDF-C5911776AEB4}"/>
          </ac:spMkLst>
        </pc:spChg>
        <pc:spChg chg="mod">
          <ac:chgData name="Paul Bennett" userId="33a34068dc46463b" providerId="LiveId" clId="{1AC4E23B-0E2C-40C1-8F20-1A9197A3BB12}" dt="2020-10-20T10:26:10.582" v="1226" actId="20577"/>
          <ac:spMkLst>
            <pc:docMk/>
            <pc:sldMk cId="764941604" sldId="260"/>
            <ac:spMk id="3" creationId="{9635F39B-F38D-4070-ADFE-30FAC2304101}"/>
          </ac:spMkLst>
        </pc:spChg>
        <pc:spChg chg="mod">
          <ac:chgData name="Paul Bennett" userId="33a34068dc46463b" providerId="LiveId" clId="{1AC4E23B-0E2C-40C1-8F20-1A9197A3BB12}" dt="2020-10-20T11:11:11.538" v="1230" actId="14100"/>
          <ac:spMkLst>
            <pc:docMk/>
            <pc:sldMk cId="764941604" sldId="260"/>
            <ac:spMk id="4" creationId="{C2EDA752-6CE5-479B-9023-A441F83A3708}"/>
          </ac:spMkLst>
        </pc:spChg>
      </pc:sldChg>
      <pc:sldChg chg="modSp mod">
        <pc:chgData name="Paul Bennett" userId="33a34068dc46463b" providerId="LiveId" clId="{1AC4E23B-0E2C-40C1-8F20-1A9197A3BB12}" dt="2020-10-20T11:26:45.252" v="1653" actId="20577"/>
        <pc:sldMkLst>
          <pc:docMk/>
          <pc:sldMk cId="463187073" sldId="261"/>
        </pc:sldMkLst>
        <pc:spChg chg="mod">
          <ac:chgData name="Paul Bennett" userId="33a34068dc46463b" providerId="LiveId" clId="{1AC4E23B-0E2C-40C1-8F20-1A9197A3BB12}" dt="2020-10-20T11:19:31.364" v="1587" actId="20578"/>
          <ac:spMkLst>
            <pc:docMk/>
            <pc:sldMk cId="463187073" sldId="261"/>
            <ac:spMk id="2" creationId="{746FBF9D-4084-4B73-BC18-367CEB56427B}"/>
          </ac:spMkLst>
        </pc:spChg>
        <pc:spChg chg="mod">
          <ac:chgData name="Paul Bennett" userId="33a34068dc46463b" providerId="LiveId" clId="{1AC4E23B-0E2C-40C1-8F20-1A9197A3BB12}" dt="2020-10-20T11:20:29.623" v="1613" actId="27636"/>
          <ac:spMkLst>
            <pc:docMk/>
            <pc:sldMk cId="463187073" sldId="261"/>
            <ac:spMk id="3" creationId="{A67083B0-2DE0-438C-99A4-FA2196DFC378}"/>
          </ac:spMkLst>
        </pc:spChg>
        <pc:spChg chg="mod">
          <ac:chgData name="Paul Bennett" userId="33a34068dc46463b" providerId="LiveId" clId="{1AC4E23B-0E2C-40C1-8F20-1A9197A3BB12}" dt="2020-10-20T11:26:45.252" v="1653" actId="20577"/>
          <ac:spMkLst>
            <pc:docMk/>
            <pc:sldMk cId="463187073" sldId="261"/>
            <ac:spMk id="4" creationId="{C6E0FC3F-6BC3-4BBB-BC54-87C0973E19BC}"/>
          </ac:spMkLst>
        </pc:spChg>
      </pc:sldChg>
      <pc:sldChg chg="del">
        <pc:chgData name="Paul Bennett" userId="33a34068dc46463b" providerId="LiveId" clId="{1AC4E23B-0E2C-40C1-8F20-1A9197A3BB12}" dt="2020-10-20T08:15:50.875" v="871" actId="2696"/>
        <pc:sldMkLst>
          <pc:docMk/>
          <pc:sldMk cId="21372157" sldId="262"/>
        </pc:sldMkLst>
      </pc:sldChg>
      <pc:sldChg chg="modSp new mod">
        <pc:chgData name="Paul Bennett" userId="33a34068dc46463b" providerId="LiveId" clId="{1AC4E23B-0E2C-40C1-8F20-1A9197A3BB12}" dt="2020-10-20T12:30:38.852" v="1898" actId="20577"/>
        <pc:sldMkLst>
          <pc:docMk/>
          <pc:sldMk cId="1493074954" sldId="262"/>
        </pc:sldMkLst>
        <pc:spChg chg="mod">
          <ac:chgData name="Paul Bennett" userId="33a34068dc46463b" providerId="LiveId" clId="{1AC4E23B-0E2C-40C1-8F20-1A9197A3BB12}" dt="2020-10-20T12:30:38.852" v="1898" actId="20577"/>
          <ac:spMkLst>
            <pc:docMk/>
            <pc:sldMk cId="1493074954" sldId="262"/>
            <ac:spMk id="2" creationId="{2E3CE2EB-C78D-4CF7-88AD-7EB3E39174AE}"/>
          </ac:spMkLst>
        </pc:spChg>
        <pc:spChg chg="mod">
          <ac:chgData name="Paul Bennett" userId="33a34068dc46463b" providerId="LiveId" clId="{1AC4E23B-0E2C-40C1-8F20-1A9197A3BB12}" dt="2020-10-20T12:25:22.569" v="1812" actId="5793"/>
          <ac:spMkLst>
            <pc:docMk/>
            <pc:sldMk cId="1493074954" sldId="262"/>
            <ac:spMk id="3" creationId="{B99B87C0-89EF-4965-BA73-2B0D4B335F3C}"/>
          </ac:spMkLst>
        </pc:spChg>
        <pc:spChg chg="mod">
          <ac:chgData name="Paul Bennett" userId="33a34068dc46463b" providerId="LiveId" clId="{1AC4E23B-0E2C-40C1-8F20-1A9197A3BB12}" dt="2020-10-20T12:30:24.067" v="1865" actId="20577"/>
          <ac:spMkLst>
            <pc:docMk/>
            <pc:sldMk cId="1493074954" sldId="262"/>
            <ac:spMk id="4" creationId="{3DA41693-6EF3-4766-9034-41735B69D020}"/>
          </ac:spMkLst>
        </pc:spChg>
      </pc:sldChg>
      <pc:sldChg chg="modSp new mod">
        <pc:chgData name="Paul Bennett" userId="33a34068dc46463b" providerId="LiveId" clId="{1AC4E23B-0E2C-40C1-8F20-1A9197A3BB12}" dt="2020-10-20T12:36:36.156" v="2070" actId="20577"/>
        <pc:sldMkLst>
          <pc:docMk/>
          <pc:sldMk cId="2241795311" sldId="263"/>
        </pc:sldMkLst>
        <pc:spChg chg="mod">
          <ac:chgData name="Paul Bennett" userId="33a34068dc46463b" providerId="LiveId" clId="{1AC4E23B-0E2C-40C1-8F20-1A9197A3BB12}" dt="2020-10-20T12:30:59.483" v="1950" actId="5793"/>
          <ac:spMkLst>
            <pc:docMk/>
            <pc:sldMk cId="2241795311" sldId="263"/>
            <ac:spMk id="2" creationId="{2A32CED6-2934-4FC6-A401-A5A188A5E460}"/>
          </ac:spMkLst>
        </pc:spChg>
        <pc:spChg chg="mod">
          <ac:chgData name="Paul Bennett" userId="33a34068dc46463b" providerId="LiveId" clId="{1AC4E23B-0E2C-40C1-8F20-1A9197A3BB12}" dt="2020-10-20T12:36:10.545" v="2058" actId="27636"/>
          <ac:spMkLst>
            <pc:docMk/>
            <pc:sldMk cId="2241795311" sldId="263"/>
            <ac:spMk id="3" creationId="{03295FB4-C241-451B-B989-3E1C06D76A00}"/>
          </ac:spMkLst>
        </pc:spChg>
        <pc:spChg chg="mod">
          <ac:chgData name="Paul Bennett" userId="33a34068dc46463b" providerId="LiveId" clId="{1AC4E23B-0E2C-40C1-8F20-1A9197A3BB12}" dt="2020-10-20T12:36:36.156" v="2070" actId="20577"/>
          <ac:spMkLst>
            <pc:docMk/>
            <pc:sldMk cId="2241795311" sldId="263"/>
            <ac:spMk id="4" creationId="{20671F80-09DA-44D2-903D-1EB6797DADC9}"/>
          </ac:spMkLst>
        </pc:spChg>
      </pc:sldChg>
      <pc:sldChg chg="del">
        <pc:chgData name="Paul Bennett" userId="33a34068dc46463b" providerId="LiveId" clId="{1AC4E23B-0E2C-40C1-8F20-1A9197A3BB12}" dt="2020-10-20T08:15:53.208" v="872" actId="2696"/>
        <pc:sldMkLst>
          <pc:docMk/>
          <pc:sldMk cId="3056378742" sldId="263"/>
        </pc:sldMkLst>
      </pc:sldChg>
      <pc:sldChg chg="del">
        <pc:chgData name="Paul Bennett" userId="33a34068dc46463b" providerId="LiveId" clId="{1AC4E23B-0E2C-40C1-8F20-1A9197A3BB12}" dt="2020-10-20T08:16:02.180" v="873" actId="2696"/>
        <pc:sldMkLst>
          <pc:docMk/>
          <pc:sldMk cId="1058862213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FBB50-291E-4309-927F-4536B0957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D901-7D8D-41F0-AD34-051C731D8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1D81E-5670-49C1-84B3-39802C2A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A753B-16B0-49E0-BAE8-58F61C7C0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ABC0C-FC53-4CAB-BB36-5B545DE2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89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5B42-CBE4-4E36-A52C-858C5BFA8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96C1BB-E68D-4BE4-A558-56E989AD2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C5001-8584-4330-8041-9BE0F684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EA62C-2C9D-47D6-9F04-4DE5EA431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2FEEF-4990-45F6-8857-4219CF3E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49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875666-A8CF-4EC3-8E2C-A56E395A3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9D7923-DE27-46DC-AD70-713FF19A4D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21FD6-BC4E-4E49-A0A1-FDC1DE7B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FAA71-B0FF-4661-8B2A-D3F8BCADB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34C93-F08B-46B7-8376-DFA041CE2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55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7D685-4A48-414B-9A51-E1C31E3B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0171A-79B6-44A1-9078-E5477654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117AC-57B4-41A7-AE1A-F38C8D9F0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12740-8B87-4B7E-96B4-A4130072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1249A-B58E-4EB7-B4DA-AD288984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46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011C8-2898-4806-BD18-69817796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4D06C-47CE-4957-858F-9278A3A1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8394F-7E74-482A-9E34-24F32638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1D439-64A3-4D75-8123-884EF978E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57EC-1095-4674-A22C-32BEEC764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29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DE840-8BCD-4123-8ACE-1A2AED27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AC3F6-45D5-4B4C-AE4A-40D61DD41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99174-0CCD-446E-832A-F4B54B4B3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77D10-AA5F-4FD4-9125-5FF89FB2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293C8-7AE7-4A0D-8613-E1E18977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DBBACA-A2C4-45D9-A523-4C0464B84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14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600B2-86A6-45CD-9821-2A574F5B5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7E135-0682-48E0-B467-5DADA6A4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E1FC9-44A8-4FB0-886D-B8A173198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42B9A-67D2-4A84-A601-C66858CA46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6E2ED1-3F59-4889-B0F2-5C44E39F7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EE3D0B-AE96-4FD1-B009-55AA4B988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F20F1-B1F7-4141-A397-0D1A4AD8C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1D2BB1-F957-4BE9-BF8B-45F71367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82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85D1-B25A-41AC-AD6E-AED66D14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9D0A70-A354-4C1C-A44C-DE6606C14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53FE2-D9FD-42A4-9B65-6CF9B92A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1CB65-1BBB-43DA-9BD1-36BD8A3D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60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105622-FD8B-4AC2-8AE0-55D72433E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FEFBC4-C014-4ABC-8214-E9B884A6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8AE2F-66D7-42F0-B314-A1A2B5C8E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61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DDEF-7B8A-4217-92BA-AC1CA3FFB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DE12C-6535-4432-818F-6D482B73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EF35F-3B04-4E05-AC7A-21C77DEE97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94AF0-40DE-451E-B5EC-92E6F684A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8AF32-C844-479C-BD2C-5BF567835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F430A-6EED-4C9D-BFF0-C4C655E2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9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53D83-1CA1-4EBF-A785-A4F72BD07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DC306-5DA5-40CD-881A-ABB421A7B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20AF77-B108-4ED7-8CBD-71D0BAABA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5DE1D-92F4-4C80-B712-52723143E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448D9-542D-4ECC-A463-9010775C6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7658B-CAC3-490F-A975-7736D4678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078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88ED25-E25D-4382-A82C-6D8A28C38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3EFD9-6318-4BD8-9735-A55059AF6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7E8AB-D30F-4D67-BEC4-FDACB0FFA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33BAA-0911-424D-B6D0-C0F98F55E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D1027-81E3-47A3-BB69-EDCE33B6C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202F331E-E841-4672-8D03-E9BEE81F4C9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40" y="0"/>
            <a:ext cx="1584960" cy="157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307E0-7853-49E6-A9E6-F34478A136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Head Injury – Neurocognitive Disorder due to Traumatic Brain Injury</a:t>
            </a:r>
          </a:p>
        </p:txBody>
      </p:sp>
    </p:spTree>
    <p:extLst>
      <p:ext uri="{BB962C8B-B14F-4D97-AF65-F5344CB8AC3E}">
        <p14:creationId xmlns:p14="http://schemas.microsoft.com/office/powerpoint/2010/main" val="37630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353B39-4D30-42F3-9042-DAB48665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 and More 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0B21F2-EB87-4B32-875E-C2A0BB7C65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65943"/>
            <a:ext cx="5181600" cy="47110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Major or minor neurocognitive disorder: </a:t>
            </a:r>
          </a:p>
          <a:p>
            <a:endParaRPr lang="en-GB" sz="1800" dirty="0"/>
          </a:p>
          <a:p>
            <a:pPr lvl="2"/>
            <a:r>
              <a:rPr lang="en-GB" sz="1800" dirty="0"/>
              <a:t>Memory impairment</a:t>
            </a:r>
          </a:p>
          <a:p>
            <a:pPr lvl="2"/>
            <a:r>
              <a:rPr lang="en-GB" sz="1800" dirty="0"/>
              <a:t>Impaired abstract thinking</a:t>
            </a:r>
          </a:p>
          <a:p>
            <a:pPr lvl="2"/>
            <a:r>
              <a:rPr lang="en-GB" sz="1800" dirty="0"/>
              <a:t>Impaired judgement</a:t>
            </a:r>
          </a:p>
          <a:p>
            <a:pPr lvl="2"/>
            <a:r>
              <a:rPr lang="en-GB" sz="1800" dirty="0"/>
              <a:t>Other disturbances of higher cortical function, including aphasia, apraxia and agnosia</a:t>
            </a:r>
          </a:p>
          <a:p>
            <a:pPr lvl="2"/>
            <a:r>
              <a:rPr lang="en-GB" sz="1800" dirty="0"/>
              <a:t>Personality change </a:t>
            </a:r>
          </a:p>
          <a:p>
            <a:pPr lvl="2"/>
            <a:r>
              <a:rPr lang="en-GB" sz="1800" dirty="0"/>
              <a:t>No change in consciousness</a:t>
            </a:r>
          </a:p>
          <a:p>
            <a:endParaRPr lang="en-GB" sz="1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2C3258-E9BF-4B19-8849-D94DB5867B8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Following injury as a result of which the individual experienced one of more of:</a:t>
            </a:r>
          </a:p>
          <a:p>
            <a:pPr marL="0" indent="0">
              <a:buNone/>
            </a:pPr>
            <a:endParaRPr lang="en-GB" sz="1800" dirty="0"/>
          </a:p>
          <a:p>
            <a:pPr lvl="1"/>
            <a:r>
              <a:rPr lang="en-GB" sz="1800" dirty="0"/>
              <a:t>Loss of consciousness</a:t>
            </a:r>
          </a:p>
          <a:p>
            <a:pPr lvl="1"/>
            <a:r>
              <a:rPr lang="en-GB" sz="1800" dirty="0"/>
              <a:t>Post-traumatic amnesia</a:t>
            </a:r>
          </a:p>
          <a:p>
            <a:pPr lvl="1"/>
            <a:r>
              <a:rPr lang="en-GB" sz="1800" dirty="0"/>
              <a:t>Disorientation and confusion</a:t>
            </a:r>
          </a:p>
          <a:p>
            <a:pPr lvl="1"/>
            <a:r>
              <a:rPr lang="en-GB" sz="1800" dirty="0"/>
              <a:t>Neurological signs, including seizures, visual field deficits and hemiparesis</a:t>
            </a:r>
          </a:p>
        </p:txBody>
      </p:sp>
    </p:spTree>
    <p:extLst>
      <p:ext uri="{BB962C8B-B14F-4D97-AF65-F5344CB8AC3E}">
        <p14:creationId xmlns:p14="http://schemas.microsoft.com/office/powerpoint/2010/main" val="192655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33BF3-944E-48FB-817C-6F90F0CF8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The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8ADC7-26ED-4A82-B0D1-FD04E1ECC8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About half of cases of closed head injury result from RTA</a:t>
            </a:r>
          </a:p>
          <a:p>
            <a:endParaRPr lang="en-GB" dirty="0"/>
          </a:p>
          <a:p>
            <a:r>
              <a:rPr lang="en-GB" dirty="0"/>
              <a:t>Second highest cause is falls, particularly among frail elderly people and young children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Time to follow commands: 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Mild head injury	&lt;than 1 hour</a:t>
            </a:r>
          </a:p>
          <a:p>
            <a:pPr lvl="1"/>
            <a:r>
              <a:rPr lang="en-GB" dirty="0"/>
              <a:t>Moderate head injury	1 hour–13 days</a:t>
            </a:r>
          </a:p>
          <a:p>
            <a:pPr lvl="1"/>
            <a:r>
              <a:rPr lang="en-GB" dirty="0"/>
              <a:t>Severe head injury	&gt;14 days or more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04D58-1CE7-4144-B508-BF3BCA28E35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39700" lvl="1" indent="0">
              <a:buNone/>
            </a:pPr>
            <a:r>
              <a:rPr lang="en-GB" dirty="0"/>
              <a:t>Severe head injury: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30–50% die</a:t>
            </a:r>
          </a:p>
          <a:p>
            <a:pPr lvl="1"/>
            <a:endParaRPr lang="en-GB" dirty="0"/>
          </a:p>
          <a:p>
            <a:pPr marL="139700" lvl="1" indent="0">
              <a:buNone/>
            </a:pPr>
            <a:r>
              <a:rPr lang="en-GB" dirty="0"/>
              <a:t>Vegetative state: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3/12 post-injury	10% </a:t>
            </a:r>
          </a:p>
          <a:p>
            <a:pPr lvl="1"/>
            <a:r>
              <a:rPr lang="en-GB" dirty="0"/>
              <a:t>6/12 post-injury	4%</a:t>
            </a:r>
          </a:p>
          <a:p>
            <a:pPr lvl="1"/>
            <a:r>
              <a:rPr lang="en-GB" dirty="0"/>
              <a:t>12/12 post-injury	2–3%</a:t>
            </a:r>
          </a:p>
        </p:txBody>
      </p:sp>
    </p:spTree>
    <p:extLst>
      <p:ext uri="{BB962C8B-B14F-4D97-AF65-F5344CB8AC3E}">
        <p14:creationId xmlns:p14="http://schemas.microsoft.com/office/powerpoint/2010/main" val="4056214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54DDC-78BC-465B-8939-743850F8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The Recovery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8F085-1BDC-48A1-8BB0-0E26FD2607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 1. Confusion and disorientation: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Post-traumatic amnesia – the longer the period of amnesia, the worse the prognosis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i="1" dirty="0"/>
              <a:t>2. Medium-long term impairment (for mod./severe HI):</a:t>
            </a:r>
          </a:p>
          <a:p>
            <a:endParaRPr lang="en-GB" dirty="0"/>
          </a:p>
          <a:p>
            <a:pPr lvl="1"/>
            <a:r>
              <a:rPr lang="en-GB" dirty="0"/>
              <a:t>Significant physical, cognitive and behavioural impairment – younger and more intelligent people better prognosis due to cognitive reserve</a:t>
            </a:r>
          </a:p>
          <a:p>
            <a:pPr lvl="1"/>
            <a:r>
              <a:rPr lang="en-GB" dirty="0"/>
              <a:t>Physical problems eventually resolve – minority experience a wide range of symptoms, including</a:t>
            </a:r>
          </a:p>
          <a:p>
            <a:pPr lvl="2"/>
            <a:r>
              <a:rPr lang="en-GB" dirty="0"/>
              <a:t> Persistent muscle spasticity</a:t>
            </a:r>
          </a:p>
          <a:p>
            <a:pPr lvl="2"/>
            <a:r>
              <a:rPr lang="en-GB" dirty="0"/>
              <a:t> Impaired swallowing </a:t>
            </a:r>
          </a:p>
          <a:p>
            <a:pPr lvl="2"/>
            <a:r>
              <a:rPr lang="en-GB" dirty="0"/>
              <a:t> Balance disturbances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EBB0E-1A55-4B4D-BC22-28B73F013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48229"/>
            <a:ext cx="5181600" cy="49287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i="1" dirty="0"/>
              <a:t>3. Long-term neurological problems:</a:t>
            </a:r>
          </a:p>
          <a:p>
            <a:endParaRPr lang="en-GB" dirty="0"/>
          </a:p>
          <a:p>
            <a:r>
              <a:rPr lang="en-GB" dirty="0"/>
              <a:t>1/12 – almost all people with moderate to severe injury have detectable cognitive impairments</a:t>
            </a:r>
          </a:p>
          <a:p>
            <a:pPr marL="261938" indent="-261938"/>
            <a:r>
              <a:rPr lang="en-GB" dirty="0"/>
              <a:t>6/12 – 8% with moderate injury and 16% with severe injury require hospital care as a result of cognitive disabilities</a:t>
            </a:r>
          </a:p>
          <a:p>
            <a:r>
              <a:rPr lang="en-GB" dirty="0"/>
              <a:t>12/12 – 10% with severe head injury still require hospital care; 70% ‘functionally independent’; 25% return to work</a:t>
            </a:r>
          </a:p>
        </p:txBody>
      </p:sp>
    </p:spTree>
    <p:extLst>
      <p:ext uri="{BB962C8B-B14F-4D97-AF65-F5344CB8AC3E}">
        <p14:creationId xmlns:p14="http://schemas.microsoft.com/office/powerpoint/2010/main" val="438650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85FEB-3084-46EF-8DDF-C5911776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Recovery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5F39B-F38D-4070-ADFE-30FAC2304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22400"/>
            <a:ext cx="5181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Malojcic et al. (2008):</a:t>
            </a:r>
          </a:p>
          <a:p>
            <a:r>
              <a:rPr lang="en-GB" sz="1800" dirty="0"/>
              <a:t>Slowed cognitive speed</a:t>
            </a:r>
          </a:p>
          <a:p>
            <a:r>
              <a:rPr lang="en-GB" sz="1800" dirty="0"/>
              <a:t>Decreased attention</a:t>
            </a:r>
          </a:p>
          <a:p>
            <a:r>
              <a:rPr lang="en-GB" sz="1800" dirty="0"/>
              <a:t>Impaired memory, complex language skills and impaired ‘executive function’ </a:t>
            </a:r>
          </a:p>
          <a:p>
            <a:r>
              <a:rPr lang="en-GB" sz="1800" dirty="0"/>
              <a:t>Problems in working memory, problem-solving, monitoring performance and organizing behaviour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Bach and David (2006):</a:t>
            </a:r>
          </a:p>
          <a:p>
            <a:pPr lvl="1"/>
            <a:r>
              <a:rPr lang="en-GB" sz="1800" dirty="0"/>
              <a:t>Lack of self-awareness, and a lack of understanding of the severity of any cognitive deficits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EDA752-6CE5-479B-9023-A441F83A37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22400"/>
            <a:ext cx="5181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Ulvik et al. (2008):</a:t>
            </a:r>
          </a:p>
          <a:p>
            <a:r>
              <a:rPr lang="en-GB" sz="1800" dirty="0"/>
              <a:t>High levels of irritability, headaches, anxiety, difficulty in concentrating, fatigue, restlessness and depression, and poorer quality of life and sleep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Osborn et al. (2017):</a:t>
            </a:r>
          </a:p>
          <a:p>
            <a:pPr lvl="1"/>
            <a:r>
              <a:rPr lang="en-GB" sz="1800" dirty="0"/>
              <a:t>10% clinically anxious</a:t>
            </a:r>
          </a:p>
          <a:p>
            <a:pPr lvl="1"/>
            <a:endParaRPr lang="en-GB" sz="1800" dirty="0"/>
          </a:p>
          <a:p>
            <a:pPr marL="0" indent="0">
              <a:buNone/>
            </a:pPr>
            <a:r>
              <a:rPr lang="en-GB" sz="1800" dirty="0"/>
              <a:t>Kreutzer et al. (2009):</a:t>
            </a:r>
          </a:p>
          <a:p>
            <a:pPr lvl="1"/>
            <a:r>
              <a:rPr lang="en-GB" sz="1800" dirty="0"/>
              <a:t>Up to 38% clinically depressed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Rivera et al. (2007):</a:t>
            </a:r>
          </a:p>
          <a:p>
            <a:pPr lvl="1"/>
            <a:r>
              <a:rPr lang="en-GB" sz="1800" dirty="0"/>
              <a:t>High rates of mental health problems among carers</a:t>
            </a:r>
          </a:p>
        </p:txBody>
      </p:sp>
    </p:spTree>
    <p:extLst>
      <p:ext uri="{BB962C8B-B14F-4D97-AF65-F5344CB8AC3E}">
        <p14:creationId xmlns:p14="http://schemas.microsoft.com/office/powerpoint/2010/main" val="764941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FBF9D-4084-4B73-BC18-367CEB564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Coping with Memory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083B0-2DE0-438C-99A4-FA2196DFC37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i="1" dirty="0"/>
              <a:t>Memory retraining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Wilson (1989):</a:t>
            </a:r>
          </a:p>
          <a:p>
            <a:pPr lvl="1"/>
            <a:r>
              <a:rPr lang="en-GB" dirty="0"/>
              <a:t>PQRST model to improve encoding and recall of lists of words</a:t>
            </a:r>
          </a:p>
          <a:p>
            <a:pPr lvl="1"/>
            <a:r>
              <a:rPr lang="en-GB" dirty="0"/>
              <a:t>Memory gains frequently do not generalize</a:t>
            </a:r>
          </a:p>
          <a:p>
            <a:pPr lvl="1"/>
            <a:r>
              <a:rPr lang="en-GB" dirty="0"/>
              <a:t>Frequently not implemented due to underestimation of problems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/>
              <a:t>Memory notebook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Sohlberg et al. (2001), three-stage process: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Systematic training – contents and purpose of notebook reinforced by question-and-answer approach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Application phase 1 – practise using the book through role play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Application phase 2 – implementation in real life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0FC3F-6BC3-4BBB-BC54-87C0973E19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i="1" dirty="0"/>
              <a:t>External aids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Shum et al. (2011), two components: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Self-awareness training; aimed to give participants insight into their memory problems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Use of a diary or other organizational device and a time management system within existing daily regimens…</a:t>
            </a:r>
          </a:p>
          <a:p>
            <a:pPr marL="0" indent="0">
              <a:buNone/>
            </a:pPr>
            <a:endParaRPr lang="en-GB" dirty="0"/>
          </a:p>
          <a:p>
            <a:pPr marL="857250" lvl="1" indent="-400050">
              <a:buAutoNum type="romanLcParenBoth"/>
            </a:pPr>
            <a:r>
              <a:rPr lang="en-GB" dirty="0"/>
              <a:t>Learning the diary/organizer’s structure and uses</a:t>
            </a:r>
          </a:p>
          <a:p>
            <a:pPr marL="857250" lvl="1" indent="-400050">
              <a:buAutoNum type="romanLcParenBoth"/>
            </a:pPr>
            <a:r>
              <a:rPr lang="en-GB" dirty="0"/>
              <a:t>Developing and using number of environmental cues to remind them to use it</a:t>
            </a:r>
          </a:p>
          <a:p>
            <a:pPr marL="857250" lvl="1" indent="-400050">
              <a:buAutoNum type="romanLcParenBoth"/>
            </a:pPr>
            <a:r>
              <a:rPr lang="en-GB" dirty="0"/>
              <a:t>Learning basic note-taking skills to help establish reminders to do things</a:t>
            </a:r>
          </a:p>
          <a:p>
            <a:pPr marL="857250" lvl="1" indent="-400050">
              <a:buAutoNum type="romanLcParenBoth"/>
            </a:pPr>
            <a:r>
              <a:rPr lang="en-GB" dirty="0"/>
              <a:t>Engaging with family and friends to support use of these strategies</a:t>
            </a:r>
          </a:p>
        </p:txBody>
      </p:sp>
    </p:spTree>
    <p:extLst>
      <p:ext uri="{BB962C8B-B14F-4D97-AF65-F5344CB8AC3E}">
        <p14:creationId xmlns:p14="http://schemas.microsoft.com/office/powerpoint/2010/main" val="46318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CE2EB-C78D-4CF7-88AD-7EB3E391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Managing Cognitive Deficits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B87C0-89EF-4965-BA73-2B0D4B335F3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Levine et al. (2000), goal management training:</a:t>
            </a:r>
          </a:p>
          <a:p>
            <a:r>
              <a:rPr lang="en-GB" dirty="0"/>
              <a:t>Checklist of processes to follow when trying to solve problems…</a:t>
            </a:r>
          </a:p>
          <a:p>
            <a:pPr marL="914400" lvl="2" indent="0">
              <a:buNone/>
            </a:pPr>
            <a:r>
              <a:rPr lang="en-GB" dirty="0"/>
              <a:t>(i) Stop – what am I doing?</a:t>
            </a:r>
          </a:p>
          <a:p>
            <a:pPr marL="914400" lvl="2" indent="0">
              <a:buNone/>
            </a:pPr>
            <a:r>
              <a:rPr lang="en-GB" dirty="0"/>
              <a:t>(ii) Define the goal</a:t>
            </a:r>
          </a:p>
          <a:p>
            <a:pPr marL="914400" lvl="2" indent="0">
              <a:buNone/>
            </a:pPr>
            <a:r>
              <a:rPr lang="en-GB" dirty="0"/>
              <a:t>(iii) List the steps</a:t>
            </a:r>
          </a:p>
          <a:p>
            <a:pPr marL="914400" lvl="2" indent="0">
              <a:buNone/>
            </a:pPr>
            <a:r>
              <a:rPr lang="en-GB" dirty="0"/>
              <a:t>(iv) Learn the steps</a:t>
            </a:r>
          </a:p>
          <a:p>
            <a:pPr marL="914400" lvl="2" indent="0">
              <a:buNone/>
            </a:pPr>
            <a:r>
              <a:rPr lang="en-GB" dirty="0"/>
              <a:t>(v) Check – am I doing what I planned?</a:t>
            </a:r>
          </a:p>
          <a:p>
            <a:r>
              <a:rPr lang="en-GB" dirty="0"/>
              <a:t>Rehearsed during simulated tasks practised during therapy sessions and homework tasks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In-therapy practice: range of tasks and skills including clapping to words, inhibiting clapping to target words, decision making, planning five activities within a four-minute period, and mindfulness exercises.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A41693-6EF3-4766-9034-41735B69D02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Park et al. (1999), Attention Process Training (APT) programme:</a:t>
            </a:r>
          </a:p>
          <a:p>
            <a:r>
              <a:rPr lang="en-GB" i="1" dirty="0"/>
              <a:t>Sustained attention …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Attention tapes required identifying target words or word/number sequences, listening to a paragraph and testing comprehension, and mental arithmetic exercises</a:t>
            </a:r>
          </a:p>
          <a:p>
            <a:r>
              <a:rPr lang="en-GB" i="1" dirty="0"/>
              <a:t>Shifting attention …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Tapes required identification of one type of target word followed by identification of another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Tasks presented in order of difficulty and repeated until the individual able to cope effectively</a:t>
            </a:r>
          </a:p>
        </p:txBody>
      </p:sp>
    </p:spTree>
    <p:extLst>
      <p:ext uri="{BB962C8B-B14F-4D97-AF65-F5344CB8AC3E}">
        <p14:creationId xmlns:p14="http://schemas.microsoft.com/office/powerpoint/2010/main" val="1493074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2CED6-2934-4FC6-A401-A5A188A5E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Managing Emotional Consequences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95FB4-C241-451B-B989-3E1C06D76A0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Therapeutic goals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Provide emotional support</a:t>
            </a:r>
          </a:p>
          <a:p>
            <a:r>
              <a:rPr lang="en-GB" sz="1800" dirty="0"/>
              <a:t>Provide explanations of injury and its likely outcome</a:t>
            </a:r>
          </a:p>
          <a:p>
            <a:r>
              <a:rPr lang="en-GB" sz="1800" dirty="0"/>
              <a:t>Help achieve increased self-esteem by maximizing gains towards achievable goals</a:t>
            </a:r>
          </a:p>
          <a:p>
            <a:r>
              <a:rPr lang="en-GB" sz="1800" dirty="0"/>
              <a:t>Reduce denial</a:t>
            </a:r>
          </a:p>
          <a:p>
            <a:r>
              <a:rPr lang="en-GB" sz="1800" dirty="0"/>
              <a:t>Increase individual’s ability to relate to family and society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671F80-09DA-44D2-903D-1EB6797DAD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Bell et al. (2005):</a:t>
            </a:r>
          </a:p>
          <a:p>
            <a:pPr lvl="1"/>
            <a:r>
              <a:rPr lang="en-GB" sz="1800" dirty="0"/>
              <a:t>Series of telephone calls providing motivational strategies, counselling and education up to nine months following discharge vs. standard care one year following discharge</a:t>
            </a:r>
          </a:p>
          <a:p>
            <a:pPr lvl="1"/>
            <a:endParaRPr lang="en-GB" sz="1800" dirty="0"/>
          </a:p>
          <a:p>
            <a:pPr marL="457200" lvl="1" indent="0">
              <a:buNone/>
            </a:pPr>
            <a:r>
              <a:rPr lang="en-GB" sz="1800" dirty="0"/>
              <a:t>	&gt; Functional status and well-being</a:t>
            </a:r>
          </a:p>
          <a:p>
            <a:pPr marL="457200" lvl="1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Bradbury et al. (2008):</a:t>
            </a:r>
          </a:p>
          <a:p>
            <a:pPr lvl="1"/>
            <a:r>
              <a:rPr lang="en-GB" sz="1800" dirty="0"/>
              <a:t>Simplified cognitive behavioural approach via telephone or live in a group vs. educational programme</a:t>
            </a:r>
          </a:p>
          <a:p>
            <a:pPr lvl="1"/>
            <a:endParaRPr lang="en-GB" sz="1800" dirty="0"/>
          </a:p>
          <a:p>
            <a:pPr marL="457200" lvl="1" indent="0">
              <a:buNone/>
            </a:pPr>
            <a:r>
              <a:rPr lang="en-GB" sz="1800" dirty="0"/>
              <a:t>	&gt; Well-being</a:t>
            </a:r>
          </a:p>
        </p:txBody>
      </p:sp>
    </p:spTree>
    <p:extLst>
      <p:ext uri="{BB962C8B-B14F-4D97-AF65-F5344CB8AC3E}">
        <p14:creationId xmlns:p14="http://schemas.microsoft.com/office/powerpoint/2010/main" val="2241795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889</Words>
  <Application>Microsoft Office PowerPoint</Application>
  <PresentationFormat>Widescreen</PresentationFormat>
  <Paragraphs>132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Office Theme</vt:lpstr>
      <vt:lpstr>Head Injury – Neurocognitive Disorder due to Traumatic Brain Injury</vt:lpstr>
      <vt:lpstr>DSM-5 and More …</vt:lpstr>
      <vt:lpstr>The Experience</vt:lpstr>
      <vt:lpstr>The Recovery Process</vt:lpstr>
      <vt:lpstr>Recovery Outcomes</vt:lpstr>
      <vt:lpstr>Coping with Memory Problems</vt:lpstr>
      <vt:lpstr>Managing Cognitive Deficits</vt:lpstr>
      <vt:lpstr>Managing Emotional Consequences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28</cp:revision>
  <dcterms:created xsi:type="dcterms:W3CDTF">2020-10-19T15:29:15Z</dcterms:created>
  <dcterms:modified xsi:type="dcterms:W3CDTF">2021-03-11T17:40:44Z</dcterms:modified>
</cp:coreProperties>
</file>