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A7C2313-05BF-46FD-9C70-26015A8EC197}" v="6" dt="2020-09-30T12:55:43.16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4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nett P.D." userId="64626ddf-f80a-42b2-9a46-b4a8fd2b9674" providerId="ADAL" clId="{FA7C2313-05BF-46FD-9C70-26015A8EC197}"/>
    <pc:docChg chg="undo custSel addSld modSld modMainMaster">
      <pc:chgData name="Bennett P.D." userId="64626ddf-f80a-42b2-9a46-b4a8fd2b9674" providerId="ADAL" clId="{FA7C2313-05BF-46FD-9C70-26015A8EC197}" dt="2020-09-30T13:04:29.733" v="1331" actId="20577"/>
      <pc:docMkLst>
        <pc:docMk/>
      </pc:docMkLst>
      <pc:sldChg chg="modSp mod">
        <pc:chgData name="Bennett P.D." userId="64626ddf-f80a-42b2-9a46-b4a8fd2b9674" providerId="ADAL" clId="{FA7C2313-05BF-46FD-9C70-26015A8EC197}" dt="2020-09-30T11:50:45.689" v="22" actId="20577"/>
        <pc:sldMkLst>
          <pc:docMk/>
          <pc:sldMk cId="2247425657" sldId="256"/>
        </pc:sldMkLst>
        <pc:spChg chg="mod">
          <ac:chgData name="Bennett P.D." userId="64626ddf-f80a-42b2-9a46-b4a8fd2b9674" providerId="ADAL" clId="{FA7C2313-05BF-46FD-9C70-26015A8EC197}" dt="2020-09-30T11:50:45.689" v="22" actId="20577"/>
          <ac:spMkLst>
            <pc:docMk/>
            <pc:sldMk cId="2247425657" sldId="256"/>
            <ac:spMk id="2" creationId="{BE56F0AA-7521-437D-B084-74FDE109C186}"/>
          </ac:spMkLst>
        </pc:spChg>
      </pc:sldChg>
      <pc:sldChg chg="modSp new mod">
        <pc:chgData name="Bennett P.D." userId="64626ddf-f80a-42b2-9a46-b4a8fd2b9674" providerId="ADAL" clId="{FA7C2313-05BF-46FD-9C70-26015A8EC197}" dt="2020-09-30T12:02:50.871" v="401" actId="20577"/>
        <pc:sldMkLst>
          <pc:docMk/>
          <pc:sldMk cId="3003713856" sldId="257"/>
        </pc:sldMkLst>
        <pc:spChg chg="mod">
          <ac:chgData name="Bennett P.D." userId="64626ddf-f80a-42b2-9a46-b4a8fd2b9674" providerId="ADAL" clId="{FA7C2313-05BF-46FD-9C70-26015A8EC197}" dt="2020-09-30T11:52:20.727" v="62" actId="20577"/>
          <ac:spMkLst>
            <pc:docMk/>
            <pc:sldMk cId="3003713856" sldId="257"/>
            <ac:spMk id="2" creationId="{B29DE3F4-22D4-4836-8620-07ABDFDEFBF3}"/>
          </ac:spMkLst>
        </pc:spChg>
        <pc:spChg chg="mod">
          <ac:chgData name="Bennett P.D." userId="64626ddf-f80a-42b2-9a46-b4a8fd2b9674" providerId="ADAL" clId="{FA7C2313-05BF-46FD-9C70-26015A8EC197}" dt="2020-09-30T12:02:50.871" v="401" actId="20577"/>
          <ac:spMkLst>
            <pc:docMk/>
            <pc:sldMk cId="3003713856" sldId="257"/>
            <ac:spMk id="3" creationId="{8F1CD2C0-FF4E-4CAD-B9C2-34A74737EA45}"/>
          </ac:spMkLst>
        </pc:spChg>
      </pc:sldChg>
      <pc:sldChg chg="addSp delSp modSp new mod modClrScheme chgLayout">
        <pc:chgData name="Bennett P.D." userId="64626ddf-f80a-42b2-9a46-b4a8fd2b9674" providerId="ADAL" clId="{FA7C2313-05BF-46FD-9C70-26015A8EC197}" dt="2020-09-30T13:04:29.733" v="1331" actId="20577"/>
        <pc:sldMkLst>
          <pc:docMk/>
          <pc:sldMk cId="3529623324" sldId="258"/>
        </pc:sldMkLst>
        <pc:spChg chg="mod ord">
          <ac:chgData name="Bennett P.D." userId="64626ddf-f80a-42b2-9a46-b4a8fd2b9674" providerId="ADAL" clId="{FA7C2313-05BF-46FD-9C70-26015A8EC197}" dt="2020-09-30T12:51:36.812" v="644" actId="700"/>
          <ac:spMkLst>
            <pc:docMk/>
            <pc:sldMk cId="3529623324" sldId="258"/>
            <ac:spMk id="2" creationId="{B10516B5-0294-4EBC-A802-6DB4104DAAD2}"/>
          </ac:spMkLst>
        </pc:spChg>
        <pc:spChg chg="mod ord">
          <ac:chgData name="Bennett P.D." userId="64626ddf-f80a-42b2-9a46-b4a8fd2b9674" providerId="ADAL" clId="{FA7C2313-05BF-46FD-9C70-26015A8EC197}" dt="2020-09-30T12:56:08.543" v="839" actId="20577"/>
          <ac:spMkLst>
            <pc:docMk/>
            <pc:sldMk cId="3529623324" sldId="258"/>
            <ac:spMk id="3" creationId="{CA116C42-0CB1-41C1-B8DA-273A8C0E7E80}"/>
          </ac:spMkLst>
        </pc:spChg>
        <pc:spChg chg="add del mod ord">
          <ac:chgData name="Bennett P.D." userId="64626ddf-f80a-42b2-9a46-b4a8fd2b9674" providerId="ADAL" clId="{FA7C2313-05BF-46FD-9C70-26015A8EC197}" dt="2020-09-30T12:51:47.844" v="646" actId="21"/>
          <ac:spMkLst>
            <pc:docMk/>
            <pc:sldMk cId="3529623324" sldId="258"/>
            <ac:spMk id="4" creationId="{D7A35CB6-8F87-4E66-9336-458A7A43749F}"/>
          </ac:spMkLst>
        </pc:spChg>
        <pc:spChg chg="add del mod ord">
          <ac:chgData name="Bennett P.D." userId="64626ddf-f80a-42b2-9a46-b4a8fd2b9674" providerId="ADAL" clId="{FA7C2313-05BF-46FD-9C70-26015A8EC197}" dt="2020-09-30T12:51:51.096" v="647" actId="21"/>
          <ac:spMkLst>
            <pc:docMk/>
            <pc:sldMk cId="3529623324" sldId="258"/>
            <ac:spMk id="5" creationId="{E4EBD5F3-6CC2-4B8F-A597-E44D75474F43}"/>
          </ac:spMkLst>
        </pc:spChg>
        <pc:spChg chg="add mod ord">
          <ac:chgData name="Bennett P.D." userId="64626ddf-f80a-42b2-9a46-b4a8fd2b9674" providerId="ADAL" clId="{FA7C2313-05BF-46FD-9C70-26015A8EC197}" dt="2020-09-30T13:04:29.733" v="1331" actId="20577"/>
          <ac:spMkLst>
            <pc:docMk/>
            <pc:sldMk cId="3529623324" sldId="258"/>
            <ac:spMk id="6" creationId="{5B179B4A-77DC-4EC2-9B07-ECD4E9DAD30F}"/>
          </ac:spMkLst>
        </pc:spChg>
      </pc:sldChg>
      <pc:sldMasterChg chg="modSldLayout">
        <pc:chgData name="Bennett P.D." userId="64626ddf-f80a-42b2-9a46-b4a8fd2b9674" providerId="ADAL" clId="{FA7C2313-05BF-46FD-9C70-26015A8EC197}" dt="2020-09-30T11:51:14.027" v="25" actId="255"/>
        <pc:sldMasterMkLst>
          <pc:docMk/>
          <pc:sldMasterMk cId="2495659239" sldId="2147483648"/>
        </pc:sldMasterMkLst>
        <pc:sldLayoutChg chg="modSp">
          <pc:chgData name="Bennett P.D." userId="64626ddf-f80a-42b2-9a46-b4a8fd2b9674" providerId="ADAL" clId="{FA7C2313-05BF-46FD-9C70-26015A8EC197}" dt="2020-09-30T11:51:14.027" v="25" actId="255"/>
          <pc:sldLayoutMkLst>
            <pc:docMk/>
            <pc:sldMasterMk cId="2495659239" sldId="2147483648"/>
            <pc:sldLayoutMk cId="3531590580" sldId="2147483650"/>
          </pc:sldLayoutMkLst>
          <pc:spChg chg="mod">
            <ac:chgData name="Bennett P.D." userId="64626ddf-f80a-42b2-9a46-b4a8fd2b9674" providerId="ADAL" clId="{FA7C2313-05BF-46FD-9C70-26015A8EC197}" dt="2020-09-30T11:51:09.231" v="24" actId="255"/>
            <ac:spMkLst>
              <pc:docMk/>
              <pc:sldMasterMk cId="2495659239" sldId="2147483648"/>
              <pc:sldLayoutMk cId="3531590580" sldId="2147483650"/>
              <ac:spMk id="2" creationId="{8A0364FD-6C20-4C3A-BF8F-B0C7C49B83C5}"/>
            </ac:spMkLst>
          </pc:spChg>
          <pc:spChg chg="mod">
            <ac:chgData name="Bennett P.D." userId="64626ddf-f80a-42b2-9a46-b4a8fd2b9674" providerId="ADAL" clId="{FA7C2313-05BF-46FD-9C70-26015A8EC197}" dt="2020-09-30T11:51:14.027" v="25" actId="255"/>
            <ac:spMkLst>
              <pc:docMk/>
              <pc:sldMasterMk cId="2495659239" sldId="2147483648"/>
              <pc:sldLayoutMk cId="3531590580" sldId="2147483650"/>
              <ac:spMk id="3" creationId="{B7744A78-01F8-4EED-9DA5-D9C8A4BD26BC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3997C-B46D-4E32-9936-A3445293C8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FEFCCA-415A-4006-B3DB-642C0A5EB2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8BD115-B591-4613-9C8B-7DFC117339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AE6A3-7127-4ACF-8694-7B704F58524B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8BD68F-F142-4D10-8705-9115E2851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1544F9-F6A2-4753-A4F1-7CE197D743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C6674-E82B-4708-9260-80BA02AD92E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3793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D09FAE-AA66-45AD-838C-8D43D465E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E098E6-6415-4662-9614-3A8E64485C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92F04C-9166-4D08-A7E6-08A88801A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AE6A3-7127-4ACF-8694-7B704F58524B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A5F479-3048-4C3A-89A7-4EA462D88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92B889-CE8D-486D-9D79-10E435C0A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C6674-E82B-4708-9260-80BA02AD92E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7672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C941B9-BB68-4BBA-96B2-ECAD80E366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BBC894-B399-49DA-8230-214EDBD5C6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D94075-722D-493C-BA29-AB250BC0A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AE6A3-7127-4ACF-8694-7B704F58524B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B3140F-F0A8-460A-92C9-9828CFD76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B5F418-AD3F-4E05-9EC3-6AA3AC270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C6674-E82B-4708-9260-80BA02AD92E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2386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364FD-6C20-4C3A-BF8F-B0C7C49B83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744A78-01F8-4EED-9DA5-D9C8A4BD26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D045D4-AF86-48F3-9833-1E24722F6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AE6A3-7127-4ACF-8694-7B704F58524B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E38907-7C04-4874-BDBA-2E7C408B9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DA77A4-D296-441D-80EF-293C7BBE9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C6674-E82B-4708-9260-80BA02AD92E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1590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4A8AA2-5E6E-46EE-8015-847DD133B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F2EC1A-570F-4481-918F-E8B1A40358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F6E58D-5479-40F3-9C41-A3A8DD2F5B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AE6A3-7127-4ACF-8694-7B704F58524B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203962-BFE9-41EF-8169-3094232BA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E8E9D0-68F3-40C9-9950-97E6E8F21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C6674-E82B-4708-9260-80BA02AD92E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0374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C19CCE-AFA1-4DDB-863C-87AF2A7D8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06D390-9ECD-4ACA-AAC3-10C33AAC04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5BB880-E3EB-412A-BBFE-05F1C71602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FC57BF-3B3B-4131-BFB9-D642AABD1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AE6A3-7127-4ACF-8694-7B704F58524B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38909A-1292-4594-81FB-F1912862B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4A0495-DA7F-417A-A7E9-B45EBF4E6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C6674-E82B-4708-9260-80BA02AD92E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6499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90C391-9535-47FD-B491-6A82DF3AB4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7B07FB-BE20-4194-AA49-6A2E39E270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FC538E-7C6B-4694-8545-BF38CE6E6A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E73B46-7CCB-4CFF-AEE7-01DD8586E9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D177D2-F877-46B3-87FD-F51AA37B111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A12329-A175-43EF-8C07-CCF856EF10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AE6A3-7127-4ACF-8694-7B704F58524B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3F70450-9DD4-4555-B3F3-91D0712B5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CB47BA3-F85C-432D-B388-084E5D3AB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C6674-E82B-4708-9260-80BA02AD92E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3009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49EAF6-CC01-4263-AE4A-1BAFF933C5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E3386C-DAA5-4AC8-9FEE-AA2299E595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AE6A3-7127-4ACF-8694-7B704F58524B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8C4440-7A7B-4CBD-ADEB-A78A87CE1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DEFAF1-DA1A-4652-A274-38A58E62E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C6674-E82B-4708-9260-80BA02AD92E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3172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F3CFB60-86E1-4807-ACD2-3860B5836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AE6A3-7127-4ACF-8694-7B704F58524B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7B5E99-F199-4600-BE00-8A7DBFE1E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0624FB-BE73-42CA-ADD0-DA127B8DA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C6674-E82B-4708-9260-80BA02AD92E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5426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ABB9D7-22D5-4B53-908A-FA1C953B8A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DFFDE9-2F8D-4B38-907B-CF3BC0630B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80D83F-E809-4FC9-A8D0-FDD7663F9C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89A0D2-9D96-4C4C-97C6-4F117F6A4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AE6A3-7127-4ACF-8694-7B704F58524B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C6002F-795A-4E03-B032-6E6BBDE3C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877F23-C931-40C2-9445-50B11EE24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C6674-E82B-4708-9260-80BA02AD92E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4638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58827-B388-4638-B11D-F1A7B9D54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5B58FF-3A64-4F2B-A5BA-0C05C9C79E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E3E3DA-C5E6-466D-9E5A-7580A3B9E0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5BB7DE-C624-4D8E-AD50-0EA1D34AF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AE6A3-7127-4ACF-8694-7B704F58524B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57EA53-B233-4601-B158-D121E9D8D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FD4403-6EF0-4BFD-A4C4-728F5D156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C6674-E82B-4708-9260-80BA02AD92E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926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2BF1D3-8580-449E-BAE4-25C20267E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C41BB0-AE55-4DA5-AF55-B85FB112B0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4A18CC-1E79-4D1D-B07F-AF7BA52443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5AE6A3-7127-4ACF-8694-7B704F58524B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90145-9201-4A0C-A6B6-29427A1C66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CEE9E2-136B-4706-A6CB-0084C662F9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3C6674-E82B-4708-9260-80BA02AD92E3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09D1945D-E94D-467D-9928-66EC297A0F68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4383" y="0"/>
            <a:ext cx="1558834" cy="1551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659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56F0AA-7521-437D-B084-74FDE109C18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500" dirty="0"/>
              <a:t>Cross-cultural issues</a:t>
            </a:r>
          </a:p>
        </p:txBody>
      </p:sp>
    </p:spTree>
    <p:extLst>
      <p:ext uri="{BB962C8B-B14F-4D97-AF65-F5344CB8AC3E}">
        <p14:creationId xmlns:p14="http://schemas.microsoft.com/office/powerpoint/2010/main" val="2247425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DE3F4-22D4-4836-8620-07ABDFDEF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Somatization of Distress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1CD2C0-FF4E-4CAD-B9C2-34A74737EA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7695"/>
            <a:ext cx="10515600" cy="476926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i="1" dirty="0"/>
          </a:p>
          <a:p>
            <a:pPr marL="0" indent="0">
              <a:buNone/>
            </a:pPr>
            <a:r>
              <a:rPr lang="en-GB" dirty="0"/>
              <a:t>Kleinman (1977) Taiwanese people with ‘depressive syndrome’:</a:t>
            </a:r>
          </a:p>
          <a:p>
            <a:pPr lvl="2"/>
            <a:r>
              <a:rPr lang="en-GB" dirty="0"/>
              <a:t> 88% initially complained only of physical symptoms</a:t>
            </a:r>
          </a:p>
          <a:p>
            <a:pPr lvl="2"/>
            <a:r>
              <a:rPr lang="en-GB" dirty="0"/>
              <a:t>28% rejected diagnosis following symptom relief after antidepressant medication.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Hoge et al. (2006) presentation of DSM-5 GAD:</a:t>
            </a:r>
          </a:p>
          <a:p>
            <a:pPr lvl="2"/>
            <a:r>
              <a:rPr lang="en-GB" dirty="0"/>
              <a:t>Nepalese more likely to report high levels of somatic symptoms such as dizziness and indigestion</a:t>
            </a:r>
          </a:p>
          <a:p>
            <a:pPr marL="1166813" lvl="1" indent="-265113"/>
            <a:r>
              <a:rPr lang="en-GB" dirty="0"/>
              <a:t>Americans more likely to report psychological symptoms, including being scared or nervous.</a:t>
            </a:r>
          </a:p>
          <a:p>
            <a:pPr marL="0" lvl="1" indent="0">
              <a:buNone/>
            </a:pPr>
            <a:endParaRPr lang="en-GB" dirty="0"/>
          </a:p>
          <a:p>
            <a:pPr marL="0" lvl="1" indent="0">
              <a:buNone/>
            </a:pPr>
            <a:r>
              <a:rPr lang="en-GB" i="1" dirty="0"/>
              <a:t>Translation of the psychosocial to the physical</a:t>
            </a:r>
          </a:p>
          <a:p>
            <a:pPr marL="0" lvl="1" indent="0">
              <a:buNone/>
            </a:pPr>
            <a:endParaRPr lang="en-GB" dirty="0"/>
          </a:p>
          <a:p>
            <a:pPr marL="0" lvl="1" indent="0">
              <a:buNone/>
            </a:pPr>
            <a:r>
              <a:rPr lang="en-GB" dirty="0"/>
              <a:t>Kirmayer et al. (2004):</a:t>
            </a:r>
          </a:p>
          <a:p>
            <a:pPr marL="742950" lvl="2" indent="-285750"/>
            <a:r>
              <a:rPr lang="en-GB" dirty="0"/>
              <a:t>Vietnamese expressed emotional distress at </a:t>
            </a:r>
            <a:r>
              <a:rPr lang="en-GB" i="1" dirty="0"/>
              <a:t>uat u’c</a:t>
            </a:r>
            <a:r>
              <a:rPr lang="en-GB" dirty="0"/>
              <a:t>: bodily aches, cold, depleted of energy</a:t>
            </a:r>
          </a:p>
          <a:p>
            <a:pPr marL="742950" lvl="2" indent="-285750"/>
            <a:r>
              <a:rPr lang="en-GB" dirty="0"/>
              <a:t>indignation over a social injustice that could not be denounced because of their status and to maintain social harmony.</a:t>
            </a:r>
          </a:p>
        </p:txBody>
      </p:sp>
    </p:spTree>
    <p:extLst>
      <p:ext uri="{BB962C8B-B14F-4D97-AF65-F5344CB8AC3E}">
        <p14:creationId xmlns:p14="http://schemas.microsoft.com/office/powerpoint/2010/main" val="3003713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516B5-0294-4EBC-A802-6DB4104DA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More Radical Understandings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116C42-0CB1-41C1-B8DA-273A8C0E7E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1961736"/>
            <a:ext cx="5157787" cy="36845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1600" i="1" dirty="0"/>
              <a:t>Adebowale and Ogunlesi (1999), Nigeria</a:t>
            </a:r>
          </a:p>
          <a:p>
            <a:r>
              <a:rPr lang="en-GB" sz="1600" dirty="0"/>
              <a:t>Attributions of mental health problems: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600" dirty="0"/>
              <a:t>&gt;50% supernatural causes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600" dirty="0"/>
              <a:t>17% biological factors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600" dirty="0"/>
              <a:t>23% psychosocial factors.</a:t>
            </a:r>
          </a:p>
          <a:p>
            <a:pPr marL="457200" lvl="1" indent="0">
              <a:buNone/>
            </a:pPr>
            <a:endParaRPr lang="en-GB" sz="1600" dirty="0"/>
          </a:p>
          <a:p>
            <a:pPr marL="0" lvl="1" indent="0">
              <a:buNone/>
            </a:pPr>
            <a:r>
              <a:rPr lang="en-GB" sz="1600" i="1" dirty="0"/>
              <a:t>Halliburton (2005), Kerala, India</a:t>
            </a:r>
          </a:p>
          <a:p>
            <a:pPr marL="285750" lvl="1" indent="-285750"/>
            <a:r>
              <a:rPr lang="en-GB" sz="1600" dirty="0"/>
              <a:t>Shift from spirit possession to Western models.</a:t>
            </a:r>
          </a:p>
          <a:p>
            <a:pPr marL="0" lvl="1" indent="0">
              <a:buNone/>
            </a:pPr>
            <a:endParaRPr lang="en-GB" sz="1600" dirty="0"/>
          </a:p>
          <a:p>
            <a:pPr marL="0" lvl="1" indent="0">
              <a:buNone/>
            </a:pPr>
            <a:r>
              <a:rPr lang="en-GB" sz="1600" dirty="0"/>
              <a:t>But …</a:t>
            </a:r>
          </a:p>
          <a:p>
            <a:pPr marL="0" lvl="1" indent="0">
              <a:buNone/>
            </a:pPr>
            <a:endParaRPr lang="en-GB" sz="1600" dirty="0"/>
          </a:p>
          <a:p>
            <a:pPr marL="0" lvl="1" indent="0">
              <a:buNone/>
            </a:pPr>
            <a:r>
              <a:rPr lang="en-GB" sz="1600" i="1" dirty="0"/>
              <a:t>Liao et al. (2017), China Medical University Hospital</a:t>
            </a:r>
          </a:p>
          <a:p>
            <a:pPr marL="285750" lvl="1" indent="-285750"/>
            <a:r>
              <a:rPr lang="en-GB" sz="1600" dirty="0"/>
              <a:t>Attributed depression in haemodialysis patients to deficiencies in Yang and Qi.</a:t>
            </a:r>
          </a:p>
          <a:p>
            <a:pPr marL="0" lvl="1" indent="0">
              <a:buNone/>
            </a:pPr>
            <a:endParaRPr lang="en-GB" sz="1600" dirty="0"/>
          </a:p>
          <a:p>
            <a:pPr lvl="1"/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B179B4A-77DC-4EC2-9B07-ECD4E9DAD3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94427" y="1961736"/>
            <a:ext cx="5369683" cy="36845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1600" i="1" dirty="0"/>
              <a:t>Razali and Najib (2000), Malaysia</a:t>
            </a:r>
          </a:p>
          <a:p>
            <a:pPr lvl="1"/>
            <a:r>
              <a:rPr lang="en-GB" sz="1600" dirty="0"/>
              <a:t>69% sought help from </a:t>
            </a:r>
            <a:r>
              <a:rPr lang="en-GB" sz="1600" i="1" dirty="0" err="1"/>
              <a:t>Bomoh</a:t>
            </a:r>
            <a:r>
              <a:rPr lang="en-GB" sz="1600" dirty="0"/>
              <a:t> (traditional healer) before psychiatrist.</a:t>
            </a:r>
          </a:p>
          <a:p>
            <a:pPr lvl="1"/>
            <a:endParaRPr lang="en-GB" sz="1600" dirty="0"/>
          </a:p>
          <a:p>
            <a:pPr marL="0" lvl="1" indent="0">
              <a:buNone/>
            </a:pPr>
            <a:r>
              <a:rPr lang="en-GB" sz="1600" i="1" dirty="0"/>
              <a:t>Appiah-Poku et al. (2004), Ghana</a:t>
            </a:r>
          </a:p>
          <a:p>
            <a:pPr marL="685800" lvl="2"/>
            <a:r>
              <a:rPr lang="en-GB" sz="1600" dirty="0"/>
              <a:t>6% sought help from faith healer before psychiatrist. </a:t>
            </a:r>
          </a:p>
          <a:p>
            <a:pPr marL="685800" lvl="2"/>
            <a:endParaRPr lang="en-GB" sz="1600" dirty="0"/>
          </a:p>
          <a:p>
            <a:pPr marL="0" lvl="1" indent="0">
              <a:buNone/>
            </a:pPr>
            <a:r>
              <a:rPr lang="en-GB" sz="1600" i="1" dirty="0"/>
              <a:t>Elkins et al. (2005), USA</a:t>
            </a:r>
          </a:p>
          <a:p>
            <a:pPr marL="285750" lvl="1" indent="-285750"/>
            <a:r>
              <a:rPr lang="en-GB" sz="1600" dirty="0"/>
              <a:t>44% psychiatric in-patients initially used herbal therapies.</a:t>
            </a:r>
          </a:p>
          <a:p>
            <a:pPr marL="285750" lvl="1" indent="-285750"/>
            <a:r>
              <a:rPr lang="en-GB" sz="1600" dirty="0"/>
              <a:t>30% had spiritual healing.</a:t>
            </a:r>
          </a:p>
          <a:p>
            <a:pPr marL="285750" lvl="1" indent="-285750"/>
            <a:endParaRPr lang="en-GB" sz="1600" dirty="0"/>
          </a:p>
          <a:p>
            <a:pPr marL="0" lvl="1" indent="0">
              <a:buNone/>
            </a:pPr>
            <a:r>
              <a:rPr lang="en-GB" sz="1600" i="1" dirty="0"/>
              <a:t>Van der Watt et al. (2017) </a:t>
            </a:r>
          </a:p>
          <a:p>
            <a:pPr marL="285750" lvl="1" indent="-285750"/>
            <a:r>
              <a:rPr lang="en-GB" sz="1600" dirty="0"/>
              <a:t>No rapprochement between faith/traditional healers and biomedical practitioners.</a:t>
            </a:r>
          </a:p>
          <a:p>
            <a:pPr marL="285750" lvl="1" indent="-285750"/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5296233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278</Words>
  <Application>Microsoft Office PowerPoint</Application>
  <PresentationFormat>Widescreen</PresentationFormat>
  <Paragraphs>42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Courier New</vt:lpstr>
      <vt:lpstr>Office Theme</vt:lpstr>
      <vt:lpstr>Cross-cultural issues</vt:lpstr>
      <vt:lpstr>Somatization of Distress</vt:lpstr>
      <vt:lpstr>More Radical Understandings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Bennett</dc:creator>
  <cp:lastModifiedBy>Heathcock, Clara</cp:lastModifiedBy>
  <cp:revision>11</cp:revision>
  <dcterms:created xsi:type="dcterms:W3CDTF">2020-09-30T11:49:16Z</dcterms:created>
  <dcterms:modified xsi:type="dcterms:W3CDTF">2021-03-09T16:11:42Z</dcterms:modified>
</cp:coreProperties>
</file>