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4FC77-2107-4F10-8F5D-6630668CBF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C4B57F-890E-4720-9EC2-ED84E584F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313F3-647E-492D-BD66-AC5A1124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A5E49-0C46-4D70-A168-E58743859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301072-5FB7-4014-9922-4E64AF27F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048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AC8FA-A0C4-4BAA-B717-5BF70B31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6E164F-710A-41F5-98F7-92F54A0F83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72E27-B6E8-4DE9-BDA2-85185ADC6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CA946-DF7A-4C69-8635-D31FED4EE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D0C4A-31F4-471A-9CBD-2D17CCA97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011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2D16EF-4432-42E2-B137-0810515078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59DF2D-4937-4BBD-9936-3256AC0F9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16755-9975-4358-ADE2-4DFCFC332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BA65B-7D7C-4D74-8EF5-B4B692E4C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28894-E1DF-48A2-B8A0-E8E1C9875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60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27BEE-2862-466E-9444-FD8E96D42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70564-38E8-4FDC-A092-0F6701B2C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E3CC-0698-4399-9417-47C8BF50B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BD599-E0E2-451D-A6CD-FD7E7294B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76322-6F42-48B7-B9A4-ED114847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25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DCBC8-2D89-4322-AD43-F4056BDA1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5DD2ED-4638-4C12-9814-97A9AC4FAC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31648-D3E2-4C6C-B783-04B6A3601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70E62-9ED5-4D4F-8E53-675C3F52E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23A22-37FC-4D4B-8897-61E7BAFD5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363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CF2DC-A9EB-4C13-B906-6F5439915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241C0-6485-4C13-9808-995E886D5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A5F030-3BBC-4EC4-B677-8F32B66998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AED911-7FAC-486B-A569-FF9C02576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EE40E-2FF6-4CCC-AE5F-CCBD84CDD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02918-F755-4F90-B05F-E22C4C712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772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3DCA6-41A9-4A71-8199-56CF742B7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4B5F63-E9E2-402D-B64E-F705E5E8C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21635-3B65-4A1B-BDCF-6389B3F19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124600-D4D7-4430-9DCC-04714F2565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C4C95F-E80D-4CFE-B03B-1832F83BD1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C782A0-2E87-4B56-B710-C07938D41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C67844-34BF-4738-A4A5-EB09256B4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E1F588-A42A-48CD-87B1-8480283D9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8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3DBB-451E-4AA9-8B4E-D47EB5F3B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03CAFD-FFA8-4E3A-BF37-9E2831FD4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222520-261C-46FD-BDD0-CBBF1ACB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5C8462-B376-4558-8726-DB812BB5B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199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2679A8-CCB8-4A5D-834E-C59566FF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7C30EC-E633-4AC2-ABE6-377B4E943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B15E8-0C97-4747-AD31-124C18EA1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92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2EE6B-B4A4-4680-A877-546C5DED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26BCC-F193-4673-8C60-2434B8D31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6140B-7FBE-405A-8010-9980425246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20D33A-279E-44F0-86DF-D81341BD1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41F56-627D-4E3D-831F-C8815DCCD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FADFC2-FA0C-41B1-AFE0-25F82D76E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931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8EBA9-7871-4001-B551-F5C85A022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77C01F-556E-422F-B7B8-F6E0517705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2994B4-A926-4BA8-B903-7FD5B95A6B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D4303D-ACD1-4677-9858-F6A9A1170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56AE5-9646-4936-813C-DFF0AFA4D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2529E7-90EA-4780-8087-636EB1DAA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8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616DF3-F841-4E56-B1C0-E9747959F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A70EF-DFCB-4EDA-AFAB-4B6CB7124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4A8ED-835D-4C45-A70D-E4387C50B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F87F5-BD11-466A-8B33-AAE5BB02AA78}" type="datetimeFigureOut">
              <a:rPr lang="en-GB" smtClean="0"/>
              <a:t>09/03/2021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2D672-7217-4CE3-B055-415BBF971E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FB51A-6A7B-4307-BFA3-9C75307D75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4D2DE-95AA-4FBA-99A1-908F0C133624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67FD199-80E2-497C-848D-AF8416F939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0676" y="0"/>
            <a:ext cx="1571324" cy="156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77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CA8C7-754E-4B09-B943-E8FC3BE1A3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500" dirty="0"/>
              <a:t>Specific Phobias</a:t>
            </a:r>
          </a:p>
        </p:txBody>
      </p:sp>
    </p:spTree>
    <p:extLst>
      <p:ext uri="{BB962C8B-B14F-4D97-AF65-F5344CB8AC3E}">
        <p14:creationId xmlns:p14="http://schemas.microsoft.com/office/powerpoint/2010/main" val="125603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80C93A-3D04-43E9-B677-3D5809218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DSM-5 and Beyond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0098C-C71E-4D95-8143-B022E8EA3E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6652" y="1825625"/>
            <a:ext cx="5181600" cy="4351338"/>
          </a:xfrm>
        </p:spPr>
        <p:txBody>
          <a:bodyPr>
            <a:normAutofit/>
          </a:bodyPr>
          <a:lstStyle/>
          <a:p>
            <a:pPr lvl="1"/>
            <a:r>
              <a:rPr lang="en-GB" sz="1800" dirty="0"/>
              <a:t>Marked fear or anxiety in relation to a specific object or situation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The phobic stimulus almost always provokes immediate fear or anxiety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The fear or anxiety is disproportionate to the actual danger posed by the phobic stimulus and its socio-cultural context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The phobic stimulus is actively avoided, or endured with intense fear or anxiety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The symptoms typically last for six months or more.</a:t>
            </a:r>
          </a:p>
          <a:p>
            <a:pPr marL="457200" lvl="1" indent="0">
              <a:buNone/>
            </a:pPr>
            <a:endParaRPr lang="en-GB" dirty="0"/>
          </a:p>
          <a:p>
            <a:pPr lvl="2"/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C56191-721A-4420-90DA-8DB2012A6D4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err="1"/>
              <a:t>Wardenaar</a:t>
            </a:r>
            <a:r>
              <a:rPr lang="en-GB" sz="1800" dirty="0"/>
              <a:t> et al. (2017): </a:t>
            </a:r>
          </a:p>
          <a:p>
            <a:endParaRPr lang="en-GB" sz="1800" dirty="0"/>
          </a:p>
          <a:p>
            <a:pPr lvl="1"/>
            <a:r>
              <a:rPr lang="en-GB" sz="1800" dirty="0"/>
              <a:t>Prevalence around 5.5% across the world (females &gt; males) 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Typically begins in childhood/adolescence: </a:t>
            </a:r>
          </a:p>
          <a:p>
            <a:pPr lvl="1"/>
            <a:endParaRPr lang="en-GB" sz="18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1st – animals, blood-injury, dentists and natural environments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1800" dirty="0"/>
              <a:t>2nd</a:t>
            </a:r>
            <a:r>
              <a:rPr lang="en-GB" sz="1800" baseline="30000" dirty="0"/>
              <a:t> </a:t>
            </a:r>
            <a:r>
              <a:rPr lang="en-GB" sz="1800" dirty="0"/>
              <a:t>– claustrophobia and agoraphobia </a:t>
            </a:r>
          </a:p>
          <a:p>
            <a:pPr lvl="2"/>
            <a:endParaRPr lang="en-GB" sz="1800" dirty="0"/>
          </a:p>
          <a:p>
            <a:pPr lvl="1"/>
            <a:r>
              <a:rPr lang="en-GB" sz="1800" dirty="0"/>
              <a:t>Most phobias (e.g. snakes, spiders) universal, although some are culture specific (e.g. </a:t>
            </a:r>
            <a:r>
              <a:rPr lang="en-GB" sz="1800" i="1" dirty="0"/>
              <a:t>taijin </a:t>
            </a:r>
            <a:r>
              <a:rPr lang="en-GB" sz="1800" i="1" dirty="0" err="1"/>
              <a:t>kyofusho</a:t>
            </a:r>
            <a:r>
              <a:rPr lang="en-GB" sz="1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501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F2F70-F812-4B31-B156-6E9CB34F9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Psychological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47A28-0D83-4CE7-A8D3-93A801F7963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Freud (1906)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Phobias act as a defence against anxiety experienced when impulses formed by the id are repressed</a:t>
            </a:r>
          </a:p>
          <a:p>
            <a:endParaRPr lang="en-GB" sz="1800" dirty="0"/>
          </a:p>
          <a:p>
            <a:r>
              <a:rPr lang="en-GB" sz="1800" dirty="0"/>
              <a:t>Displacement of the repressed feelings on to the object or situation with which it is symbolically associated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99E4B-853C-4034-968A-A52F977673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The case of Little Hans</a:t>
            </a:r>
          </a:p>
          <a:p>
            <a:endParaRPr lang="en-GB" sz="1800" dirty="0"/>
          </a:p>
          <a:p>
            <a:r>
              <a:rPr lang="en-GB" sz="1800" dirty="0"/>
              <a:t>5-year-old boy afraid of horses, and blinkers and muzzles on horses’ faces</a:t>
            </a:r>
          </a:p>
          <a:p>
            <a:endParaRPr lang="en-GB" sz="1800" dirty="0"/>
          </a:p>
          <a:p>
            <a:r>
              <a:rPr lang="en-GB" sz="1800" dirty="0"/>
              <a:t>Fears related to Oedipus complex: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Sexual fantasies about his mother led to fear of father’s retaliation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Displaced fear of his father on to horses, who reminded him of father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7633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BFA2-3408-434A-8DF8-0444FEA51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Behavioural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DAD7C-E2D2-4A96-9061-707C8BF0F0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Phobias have three elements: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A </a:t>
            </a:r>
            <a:r>
              <a:rPr lang="en-GB" sz="1800" i="1" dirty="0"/>
              <a:t>behavioural</a:t>
            </a:r>
            <a:r>
              <a:rPr lang="en-GB" sz="1800" dirty="0"/>
              <a:t> element involving avoidance or escape from the feared object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High levels of </a:t>
            </a:r>
            <a:r>
              <a:rPr lang="en-GB" sz="1800" i="1" dirty="0"/>
              <a:t>physiological arousal </a:t>
            </a:r>
            <a:r>
              <a:rPr lang="en-GB" sz="1800" dirty="0"/>
              <a:t>evident through a variety of symptoms including physical tension, increased startle response, tremor or sweating, and driven by the sympathetic nervous system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800" dirty="0"/>
              <a:t>The </a:t>
            </a:r>
            <a:r>
              <a:rPr lang="en-GB" sz="1800" i="1" dirty="0"/>
              <a:t>emotion</a:t>
            </a:r>
            <a:r>
              <a:rPr lang="en-GB" sz="1800" dirty="0"/>
              <a:t> of anxiety and fear.</a:t>
            </a:r>
          </a:p>
          <a:p>
            <a:endParaRPr lang="en-GB" sz="1800" dirty="0"/>
          </a:p>
          <a:p>
            <a:r>
              <a:rPr lang="en-GB" sz="1800" dirty="0"/>
              <a:t>Established by classical conditioning.</a:t>
            </a:r>
          </a:p>
          <a:p>
            <a:r>
              <a:rPr lang="en-GB" sz="1800" dirty="0"/>
              <a:t>Maintained by operant conditioning associated with avoidance of feared context (Mowrer 1947)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EBCDB3-8A13-4668-95EE-ECB4CC340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60787"/>
            <a:ext cx="5181600" cy="48653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2900" dirty="0"/>
              <a:t>But …</a:t>
            </a:r>
          </a:p>
          <a:p>
            <a:pPr marL="0" indent="0">
              <a:buNone/>
            </a:pPr>
            <a:endParaRPr lang="en-GB" sz="2900" dirty="0"/>
          </a:p>
          <a:p>
            <a:r>
              <a:rPr lang="en-GB" sz="2900" dirty="0"/>
              <a:t>Many people unable to identify traumatic conditioning incident. Less than 10% of snake phobics attacked or bitten by a snake </a:t>
            </a:r>
          </a:p>
          <a:p>
            <a:r>
              <a:rPr lang="en-GB" sz="2900" dirty="0"/>
              <a:t>Many people exposed to trauma do not develop a phobia; 16% of hospital attenders following a serious road traffic accident develop a phobia of travelling by car (Mayou et al. 2001)</a:t>
            </a:r>
          </a:p>
          <a:p>
            <a:r>
              <a:rPr lang="en-GB" sz="2900" dirty="0"/>
              <a:t>Many common phobias are to relatively benign stimuli (e.g. spiders)</a:t>
            </a:r>
          </a:p>
          <a:p>
            <a:r>
              <a:rPr lang="en-GB" sz="2900" dirty="0"/>
              <a:t>Many common phobias are to stimuli rarely directly encountered by most individuals (e.g. snakes)</a:t>
            </a:r>
          </a:p>
          <a:p>
            <a:r>
              <a:rPr lang="en-GB" sz="2900" dirty="0"/>
              <a:t>Rates of phobias to many frequently encountered and potentially frightening stimuli (e.g. traffic, knives, guns) are relatively low</a:t>
            </a:r>
          </a:p>
          <a:p>
            <a:r>
              <a:rPr lang="en-GB" sz="2900" dirty="0"/>
              <a:t>Phobias tend to ‘run’ in families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61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9C0D9-4D18-4875-8F23-D43BBA8E8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Cognitive Behavioural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A3DEE-B747-497E-AD8A-6EA0D373D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Acquisition influenced by:</a:t>
            </a:r>
          </a:p>
          <a:p>
            <a:endParaRPr lang="en-GB" sz="1800" dirty="0"/>
          </a:p>
          <a:p>
            <a:pPr lvl="1"/>
            <a:r>
              <a:rPr lang="en-GB" sz="1800" dirty="0"/>
              <a:t>The degree of familiarity with the feared stimulus</a:t>
            </a:r>
          </a:p>
          <a:p>
            <a:pPr lvl="1"/>
            <a:r>
              <a:rPr lang="en-GB" sz="1800" dirty="0"/>
              <a:t>Information or observation of someone with high levels of fear in the context of a particular stimulus – vicarious learning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Maintenance influenced by: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sz="1800" dirty="0"/>
              <a:t>Socially or verbally transmitted information about the feared stimulus</a:t>
            </a:r>
          </a:p>
          <a:p>
            <a:pPr lvl="1"/>
            <a:r>
              <a:rPr lang="en-GB" sz="1800" dirty="0"/>
              <a:t>Rehearsal and overestimation of the possible adverse outcomes that may occur should the individual encounter the feared stimulus</a:t>
            </a:r>
          </a:p>
        </p:txBody>
      </p:sp>
    </p:spTree>
    <p:extLst>
      <p:ext uri="{BB962C8B-B14F-4D97-AF65-F5344CB8AC3E}">
        <p14:creationId xmlns:p14="http://schemas.microsoft.com/office/powerpoint/2010/main" val="3032829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22B16-C3D2-4F90-9E91-F97F45FE1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Bio-evolutionary Explanations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1D9905-E38F-4A94-AEA2-FE57E3879F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Seligman (1971), preparedness</a:t>
            </a:r>
          </a:p>
          <a:p>
            <a:endParaRPr lang="en-GB" sz="1800" dirty="0"/>
          </a:p>
          <a:p>
            <a:r>
              <a:rPr lang="en-GB" sz="1800" dirty="0"/>
              <a:t>At some time in evolutionary history, beneficial to have a fear of potentially dangerous stimuli such as snakes, small animals, and so on – ‘phylogenetically relevant cues’</a:t>
            </a:r>
          </a:p>
          <a:p>
            <a:r>
              <a:rPr lang="en-GB" sz="1800" dirty="0"/>
              <a:t>We may be hardwired, or biologically prepared, to react fearfully to stimuli that were once threatening to prehistoric man</a:t>
            </a:r>
          </a:p>
          <a:p>
            <a:r>
              <a:rPr lang="en-GB" sz="1800" dirty="0"/>
              <a:t>We acquire fear to such stimuli more easily following some forms of conditioning experience than others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DAB4EA-7AB9-4A4C-AA88-C40B0462439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Most prevalent phobias are to potentially dangerous stimuli in pre-technological age (Merckelbach and de Jong 1999)</a:t>
            </a:r>
          </a:p>
          <a:p>
            <a:r>
              <a:rPr lang="en-GB" sz="1800" dirty="0"/>
              <a:t>Fear is easily acquired – Marks’ (1977) woman looking at a picture of a snake at the time she was involved in a car accident became phobic of snakes, not cars</a:t>
            </a:r>
          </a:p>
          <a:p>
            <a:r>
              <a:rPr lang="en-GB" sz="1800" dirty="0"/>
              <a:t>They resist extinction – once a conditioned response to phylogenetically relevant stimuli established, takes longer to extinguish than other conditioned phobias (see Öhman and Mineka 2001)</a:t>
            </a:r>
          </a:p>
        </p:txBody>
      </p:sp>
    </p:spTree>
    <p:extLst>
      <p:ext uri="{BB962C8B-B14F-4D97-AF65-F5344CB8AC3E}">
        <p14:creationId xmlns:p14="http://schemas.microsoft.com/office/powerpoint/2010/main" val="2528305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AFCC9-865D-4005-A520-75D41D717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Biological Mechanisms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928B3-BD2E-4653-A1B8-48585CFA4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Acute phobic response</a:t>
            </a:r>
          </a:p>
          <a:p>
            <a:endParaRPr lang="en-GB" sz="1800" dirty="0"/>
          </a:p>
          <a:p>
            <a:pPr lvl="1"/>
            <a:r>
              <a:rPr lang="en-GB" sz="1800" dirty="0"/>
              <a:t>High sympathetic nervous system activation (Sympathetic-Adrenal-Medulla: SAM)</a:t>
            </a:r>
          </a:p>
          <a:p>
            <a:endParaRPr lang="en-GB" sz="1800" dirty="0"/>
          </a:p>
          <a:p>
            <a:pPr lvl="1"/>
            <a:r>
              <a:rPr lang="en-GB" sz="1800" dirty="0"/>
              <a:t>Hypothalamus – pituitary – adrenal medulla: fight–flight response</a:t>
            </a:r>
          </a:p>
          <a:p>
            <a:pPr lvl="1"/>
            <a:endParaRPr lang="en-GB" sz="1800" dirty="0"/>
          </a:p>
          <a:p>
            <a:pPr lvl="1"/>
            <a:r>
              <a:rPr lang="en-GB" sz="1800" dirty="0"/>
              <a:t>Garcia (2017): low levels of GABA within the amygdala and therefore high activation of hypothalamus may contribute to a failure to habituate to any conditioned stimulus</a:t>
            </a:r>
          </a:p>
        </p:txBody>
      </p:sp>
    </p:spTree>
    <p:extLst>
      <p:ext uri="{BB962C8B-B14F-4D97-AF65-F5344CB8AC3E}">
        <p14:creationId xmlns:p14="http://schemas.microsoft.com/office/powerpoint/2010/main" val="563584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1B9ED-EC9F-4569-840A-CCFCC9F54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Treatments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A2E97-8507-43F8-8A0B-CD372D3981C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Trend towards single exposure (flooding) treatments</a:t>
            </a:r>
          </a:p>
          <a:p>
            <a:pPr marL="0" indent="0">
              <a:buNone/>
            </a:pPr>
            <a:endParaRPr lang="en-GB" sz="1800" i="1" dirty="0"/>
          </a:p>
          <a:p>
            <a:pPr marL="0" indent="0">
              <a:buNone/>
            </a:pPr>
            <a:r>
              <a:rPr lang="en-GB" sz="1800" dirty="0" err="1"/>
              <a:t>Hellström</a:t>
            </a:r>
            <a:r>
              <a:rPr lang="en-GB" sz="1800" dirty="0"/>
              <a:t> et al. (1996), group treatment of people with a spider phobia:</a:t>
            </a:r>
          </a:p>
          <a:p>
            <a:pPr lvl="2"/>
            <a:r>
              <a:rPr lang="en-GB" sz="1800" dirty="0"/>
              <a:t>3–4 or 7–8 people received one three-hour session</a:t>
            </a:r>
          </a:p>
          <a:p>
            <a:pPr lvl="2"/>
            <a:r>
              <a:rPr lang="en-GB" sz="1800" dirty="0"/>
              <a:t>Watched as therapist exposed to spiders </a:t>
            </a:r>
          </a:p>
          <a:p>
            <a:pPr lvl="2"/>
            <a:r>
              <a:rPr lang="en-GB" sz="1800" dirty="0"/>
              <a:t>Encouraged to handle four spiders and shown how to cope with this experience</a:t>
            </a:r>
            <a:br>
              <a:rPr lang="en-GB" sz="1800" dirty="0"/>
            </a:br>
            <a:endParaRPr lang="en-GB" sz="1800" dirty="0"/>
          </a:p>
          <a:p>
            <a:pPr marL="0" indent="0">
              <a:buNone/>
            </a:pPr>
            <a:r>
              <a:rPr lang="en-GB" sz="1800" dirty="0"/>
              <a:t>% significant improvement:</a:t>
            </a:r>
          </a:p>
          <a:p>
            <a:pPr marL="457200" lvl="1" indent="0">
              <a:buNone/>
            </a:pPr>
            <a:r>
              <a:rPr lang="en-GB" sz="1800" dirty="0"/>
              <a:t>		Small group	Large group</a:t>
            </a:r>
          </a:p>
          <a:p>
            <a:pPr marL="457200" lvl="1" indent="0">
              <a:buNone/>
            </a:pPr>
            <a:r>
              <a:rPr lang="en-GB" sz="1800" dirty="0"/>
              <a:t>Immediate	82%		70%</a:t>
            </a:r>
          </a:p>
          <a:p>
            <a:pPr marL="457200" lvl="1" indent="0">
              <a:buNone/>
            </a:pPr>
            <a:r>
              <a:rPr lang="en-GB" sz="1800" dirty="0"/>
              <a:t>1 year	95%		75%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E91881-35BC-4237-B8C0-25225A8D228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Treatment via internet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Campos et al. (2019) NO-FEAR airlines:</a:t>
            </a:r>
          </a:p>
          <a:p>
            <a:pPr marL="0" indent="0">
              <a:buNone/>
            </a:pPr>
            <a:endParaRPr lang="en-GB" sz="1800" dirty="0"/>
          </a:p>
          <a:p>
            <a:pPr lvl="1"/>
            <a:r>
              <a:rPr lang="en-GB" sz="1800" dirty="0"/>
              <a:t>Participants randomly allocated to one of three conditions: 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800" dirty="0"/>
              <a:t>self-applied exposure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800" dirty="0"/>
              <a:t>exposure with therapist guidance – weekly phone call 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800" dirty="0"/>
              <a:t>waiting list control condition </a:t>
            </a:r>
          </a:p>
          <a:p>
            <a:pPr marL="457200" lvl="1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/>
              <a:t>80% of those in the active interventions considered ‘recovered’ versus 9% of those on waiting list.</a:t>
            </a:r>
          </a:p>
        </p:txBody>
      </p:sp>
    </p:spTree>
    <p:extLst>
      <p:ext uri="{BB962C8B-B14F-4D97-AF65-F5344CB8AC3E}">
        <p14:creationId xmlns:p14="http://schemas.microsoft.com/office/powerpoint/2010/main" val="2854992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7A5DC-1104-4BF8-B90F-9C3D5BB32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dirty="0"/>
              <a:t>Treatments,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22EA5-C162-44AC-84AC-A008FB57888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i="1" dirty="0"/>
              <a:t>Virtual reality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Walshe et al. (2003):</a:t>
            </a:r>
          </a:p>
          <a:p>
            <a:r>
              <a:rPr lang="en-GB" sz="1800" dirty="0"/>
              <a:t>Car phobics using VR exposure programme involving up to 12 one-hour sessions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/>
              <a:t>Participants improved significantly on measures of travel distress, avoidance and maladaptive driving strategies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Wechsler et al. (2019): </a:t>
            </a:r>
          </a:p>
          <a:p>
            <a:pPr lvl="1"/>
            <a:r>
              <a:rPr lang="en-GB" sz="1800" dirty="0"/>
              <a:t>Generally equally effective as live, although may be best used in situations where exposure is difficult to achieve or control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F4747-07B8-4FDB-B803-6E8EAE1C84A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1" dirty="0"/>
              <a:t>Drugs?</a:t>
            </a:r>
          </a:p>
          <a:p>
            <a:endParaRPr lang="en-GB" sz="1800" dirty="0"/>
          </a:p>
          <a:p>
            <a:r>
              <a:rPr lang="en-GB" sz="1800" dirty="0"/>
              <a:t>Swinson and McCabe (2019): pharmacotherapy expert group recommended first line of treatment should be CBT</a:t>
            </a:r>
          </a:p>
          <a:p>
            <a:endParaRPr lang="en-GB" sz="1800" dirty="0"/>
          </a:p>
          <a:p>
            <a:r>
              <a:rPr lang="en-GB" sz="1800" dirty="0"/>
              <a:t>SSRIs may be of some benefit, although evidence is sparse (e.g. Alamy et al. 2008)</a:t>
            </a:r>
          </a:p>
        </p:txBody>
      </p:sp>
    </p:spTree>
    <p:extLst>
      <p:ext uri="{BB962C8B-B14F-4D97-AF65-F5344CB8AC3E}">
        <p14:creationId xmlns:p14="http://schemas.microsoft.com/office/powerpoint/2010/main" val="3140556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950</Words>
  <Application>Microsoft Office PowerPoint</Application>
  <PresentationFormat>Widescreen</PresentationFormat>
  <Paragraphs>113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Office Theme</vt:lpstr>
      <vt:lpstr>Specific Phobias</vt:lpstr>
      <vt:lpstr>DSM-5 and Beyond</vt:lpstr>
      <vt:lpstr>Psychological Models</vt:lpstr>
      <vt:lpstr>Behavioural Models</vt:lpstr>
      <vt:lpstr>Cognitive Behavioural Models</vt:lpstr>
      <vt:lpstr>Bio-evolutionary Explanations</vt:lpstr>
      <vt:lpstr>Biological Mechanisms</vt:lpstr>
      <vt:lpstr>Treatments</vt:lpstr>
      <vt:lpstr>Treatments, continued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Bennett</dc:creator>
  <cp:lastModifiedBy>Heathcock, Clara</cp:lastModifiedBy>
  <cp:revision>31</cp:revision>
  <dcterms:created xsi:type="dcterms:W3CDTF">2020-10-14T13:17:08Z</dcterms:created>
  <dcterms:modified xsi:type="dcterms:W3CDTF">2021-03-09T17:08:05Z</dcterms:modified>
</cp:coreProperties>
</file>