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18"/>
  </p:notesMasterIdLst>
  <p:sldIdLst>
    <p:sldId id="256" r:id="rId2"/>
    <p:sldId id="264" r:id="rId3"/>
    <p:sldId id="300" r:id="rId4"/>
    <p:sldId id="257" r:id="rId5"/>
    <p:sldId id="266" r:id="rId6"/>
    <p:sldId id="302" r:id="rId7"/>
    <p:sldId id="303" r:id="rId8"/>
    <p:sldId id="271" r:id="rId9"/>
    <p:sldId id="272" r:id="rId10"/>
    <p:sldId id="268" r:id="rId11"/>
    <p:sldId id="258" r:id="rId12"/>
    <p:sldId id="259" r:id="rId13"/>
    <p:sldId id="276" r:id="rId14"/>
    <p:sldId id="277" r:id="rId15"/>
    <p:sldId id="279" r:id="rId16"/>
    <p:sldId id="304" r:id="rId17"/>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BB26AA-08B5-4B30-A8D8-DE408D6768B6}" v="1" dt="2021-03-02T20:50:24.7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674" autoAdjust="0"/>
  </p:normalViewPr>
  <p:slideViewPr>
    <p:cSldViewPr snapToGrid="0">
      <p:cViewPr varScale="1">
        <p:scale>
          <a:sx n="68" d="100"/>
          <a:sy n="68" d="100"/>
        </p:scale>
        <p:origin x="816"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BCBB26AA-08B5-4B30-A8D8-DE408D6768B6}"/>
    <pc:docChg chg="custSel delSld modSld">
      <pc:chgData name="Paul Bennett" userId="33a34068dc46463b" providerId="LiveId" clId="{BCBB26AA-08B5-4B30-A8D8-DE408D6768B6}" dt="2021-03-03T11:53:19.208" v="4" actId="20577"/>
      <pc:docMkLst>
        <pc:docMk/>
      </pc:docMkLst>
      <pc:sldChg chg="modSp mod">
        <pc:chgData name="Paul Bennett" userId="33a34068dc46463b" providerId="LiveId" clId="{BCBB26AA-08B5-4B30-A8D8-DE408D6768B6}" dt="2021-03-03T07:46:21.865" v="1" actId="20577"/>
        <pc:sldMkLst>
          <pc:docMk/>
          <pc:sldMk cId="3799459456" sldId="266"/>
        </pc:sldMkLst>
        <pc:spChg chg="mod">
          <ac:chgData name="Paul Bennett" userId="33a34068dc46463b" providerId="LiveId" clId="{BCBB26AA-08B5-4B30-A8D8-DE408D6768B6}" dt="2021-03-03T07:46:21.865" v="1" actId="20577"/>
          <ac:spMkLst>
            <pc:docMk/>
            <pc:sldMk cId="3799459456" sldId="266"/>
            <ac:spMk id="5" creationId="{834D1961-4C3B-42CE-A38C-48F3DDC532E4}"/>
          </ac:spMkLst>
        </pc:spChg>
      </pc:sldChg>
      <pc:sldChg chg="modSp mod">
        <pc:chgData name="Paul Bennett" userId="33a34068dc46463b" providerId="LiveId" clId="{BCBB26AA-08B5-4B30-A8D8-DE408D6768B6}" dt="2021-03-03T07:47:11.452" v="2" actId="6549"/>
        <pc:sldMkLst>
          <pc:docMk/>
          <pc:sldMk cId="2126781929" sldId="276"/>
        </pc:sldMkLst>
        <pc:spChg chg="mod">
          <ac:chgData name="Paul Bennett" userId="33a34068dc46463b" providerId="LiveId" clId="{BCBB26AA-08B5-4B30-A8D8-DE408D6768B6}" dt="2021-03-03T07:47:11.452" v="2" actId="6549"/>
          <ac:spMkLst>
            <pc:docMk/>
            <pc:sldMk cId="2126781929" sldId="276"/>
            <ac:spMk id="4" creationId="{52FFE7EC-2935-4121-AF0A-ABF4534D698B}"/>
          </ac:spMkLst>
        </pc:spChg>
      </pc:sldChg>
      <pc:sldChg chg="del">
        <pc:chgData name="Paul Bennett" userId="33a34068dc46463b" providerId="LiveId" clId="{BCBB26AA-08B5-4B30-A8D8-DE408D6768B6}" dt="2021-03-02T20:50:28.401" v="0" actId="47"/>
        <pc:sldMkLst>
          <pc:docMk/>
          <pc:sldMk cId="631196854" sldId="293"/>
        </pc:sldMkLst>
      </pc:sldChg>
      <pc:sldChg chg="delSp modSp mod">
        <pc:chgData name="Paul Bennett" userId="33a34068dc46463b" providerId="LiveId" clId="{BCBB26AA-08B5-4B30-A8D8-DE408D6768B6}" dt="2021-03-03T11:53:19.208" v="4" actId="20577"/>
        <pc:sldMkLst>
          <pc:docMk/>
          <pc:sldMk cId="2818850089" sldId="304"/>
        </pc:sldMkLst>
        <pc:spChg chg="mod">
          <ac:chgData name="Paul Bennett" userId="33a34068dc46463b" providerId="LiveId" clId="{BCBB26AA-08B5-4B30-A8D8-DE408D6768B6}" dt="2021-03-03T11:53:19.208" v="4" actId="20577"/>
          <ac:spMkLst>
            <pc:docMk/>
            <pc:sldMk cId="2818850089" sldId="304"/>
            <ac:spMk id="3" creationId="{CC975151-04E8-457D-8448-A8A753B79A5C}"/>
          </ac:spMkLst>
        </pc:spChg>
        <pc:spChg chg="del">
          <ac:chgData name="Paul Bennett" userId="33a34068dc46463b" providerId="LiveId" clId="{BCBB26AA-08B5-4B30-A8D8-DE408D6768B6}" dt="2021-03-03T11:53:09.887" v="3" actId="21"/>
          <ac:spMkLst>
            <pc:docMk/>
            <pc:sldMk cId="2818850089" sldId="304"/>
            <ac:spMk id="5" creationId="{02FBC333-518F-4403-A4A5-304921B269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476FD2-A4A4-48E7-B167-B8D7AA939D25}" type="doc">
      <dgm:prSet loTypeId="urn:microsoft.com/office/officeart/2005/8/layout/hierarchy2" loCatId="hierarchy" qsTypeId="urn:microsoft.com/office/officeart/2005/8/quickstyle/simple1" qsCatId="simple" csTypeId="urn:microsoft.com/office/officeart/2005/8/colors/accent4_2" csCatId="accent4" phldr="1"/>
      <dgm:spPr/>
      <dgm:t>
        <a:bodyPr/>
        <a:lstStyle/>
        <a:p>
          <a:endParaRPr lang="en-US"/>
        </a:p>
      </dgm:t>
    </dgm:pt>
    <dgm:pt modelId="{EEB130BC-2FE9-4C58-AD86-71122A95600E}">
      <dgm:prSet/>
      <dgm:spPr>
        <a:solidFill>
          <a:schemeClr val="accent1">
            <a:lumMod val="60000"/>
            <a:lumOff val="40000"/>
          </a:schemeClr>
        </a:solidFill>
      </dgm:spPr>
      <dgm:t>
        <a:bodyPr/>
        <a:lstStyle/>
        <a:p>
          <a:r>
            <a:rPr lang="en-US" dirty="0"/>
            <a:t>Obsessional thoughts</a:t>
          </a:r>
        </a:p>
      </dgm:t>
    </dgm:pt>
    <dgm:pt modelId="{0C9BD162-9042-43AC-9948-0F101E336A76}" type="parTrans" cxnId="{CE54454D-56E0-4C25-95DC-4CD051285424}">
      <dgm:prSet/>
      <dgm:spPr/>
      <dgm:t>
        <a:bodyPr/>
        <a:lstStyle/>
        <a:p>
          <a:endParaRPr lang="en-US"/>
        </a:p>
      </dgm:t>
    </dgm:pt>
    <dgm:pt modelId="{D2390225-0722-48A5-ACB4-5FE10997DC81}" type="sibTrans" cxnId="{CE54454D-56E0-4C25-95DC-4CD051285424}">
      <dgm:prSet/>
      <dgm:spPr/>
      <dgm:t>
        <a:bodyPr/>
        <a:lstStyle/>
        <a:p>
          <a:endParaRPr lang="en-US"/>
        </a:p>
      </dgm:t>
    </dgm:pt>
    <dgm:pt modelId="{C990AA71-C007-4060-89B0-01F9A8301D2C}">
      <dgm:prSet/>
      <dgm:spPr>
        <a:solidFill>
          <a:schemeClr val="accent1">
            <a:lumMod val="60000"/>
            <a:lumOff val="40000"/>
          </a:schemeClr>
        </a:solidFill>
      </dgm:spPr>
      <dgm:t>
        <a:bodyPr/>
        <a:lstStyle/>
        <a:p>
          <a:r>
            <a:rPr lang="en-US" dirty="0"/>
            <a:t>80%+ of typical people have intrusive thoughts similar in content and form to people with OCD</a:t>
          </a:r>
        </a:p>
      </dgm:t>
    </dgm:pt>
    <dgm:pt modelId="{5DBEE5C1-7ED3-462B-817C-D786F5A04148}" type="parTrans" cxnId="{2040D0D4-67BD-4730-9736-0BFC7A5CE86C}">
      <dgm:prSet/>
      <dgm:spPr/>
      <dgm:t>
        <a:bodyPr/>
        <a:lstStyle/>
        <a:p>
          <a:endParaRPr lang="en-US" dirty="0"/>
        </a:p>
      </dgm:t>
    </dgm:pt>
    <dgm:pt modelId="{D72F6DAF-01A7-4E34-A82D-B90B8DD93E62}" type="sibTrans" cxnId="{2040D0D4-67BD-4730-9736-0BFC7A5CE86C}">
      <dgm:prSet/>
      <dgm:spPr/>
      <dgm:t>
        <a:bodyPr/>
        <a:lstStyle/>
        <a:p>
          <a:endParaRPr lang="en-US"/>
        </a:p>
      </dgm:t>
    </dgm:pt>
    <dgm:pt modelId="{2A85F51C-8EEB-4EB6-B717-7E49A5ECA4AB}">
      <dgm:prSet/>
      <dgm:spPr>
        <a:solidFill>
          <a:schemeClr val="accent1">
            <a:lumMod val="60000"/>
            <a:lumOff val="40000"/>
          </a:schemeClr>
        </a:solidFill>
      </dgm:spPr>
      <dgm:t>
        <a:bodyPr/>
        <a:lstStyle/>
        <a:p>
          <a:r>
            <a:rPr lang="en-US" dirty="0"/>
            <a:t>Compulsions</a:t>
          </a:r>
        </a:p>
      </dgm:t>
    </dgm:pt>
    <dgm:pt modelId="{78F7E42B-56F2-4731-9726-7D2D3A27D812}" type="parTrans" cxnId="{1C7B6541-DE2A-4442-874D-AD3D9D6ED205}">
      <dgm:prSet/>
      <dgm:spPr/>
      <dgm:t>
        <a:bodyPr/>
        <a:lstStyle/>
        <a:p>
          <a:endParaRPr lang="en-US"/>
        </a:p>
      </dgm:t>
    </dgm:pt>
    <dgm:pt modelId="{A7F2986E-7C11-4A8C-98A9-0A6D56F238E2}" type="sibTrans" cxnId="{1C7B6541-DE2A-4442-874D-AD3D9D6ED205}">
      <dgm:prSet/>
      <dgm:spPr/>
      <dgm:t>
        <a:bodyPr/>
        <a:lstStyle/>
        <a:p>
          <a:endParaRPr lang="en-US"/>
        </a:p>
      </dgm:t>
    </dgm:pt>
    <dgm:pt modelId="{9E6B4D78-7E82-4842-92AB-19CAD8900CB5}">
      <dgm:prSet/>
      <dgm:spPr>
        <a:solidFill>
          <a:schemeClr val="accent1">
            <a:lumMod val="60000"/>
            <a:lumOff val="40000"/>
          </a:schemeClr>
        </a:solidFill>
      </dgm:spPr>
      <dgm:t>
        <a:bodyPr/>
        <a:lstStyle/>
        <a:p>
          <a:r>
            <a:rPr lang="en-US" dirty="0"/>
            <a:t>66% of typical people report some form of checking behaviour</a:t>
          </a:r>
        </a:p>
      </dgm:t>
    </dgm:pt>
    <dgm:pt modelId="{8457478A-4359-4D8F-9F0E-F44A9C34B7D8}" type="parTrans" cxnId="{712C361E-312F-49F6-9D4D-716019BEA947}">
      <dgm:prSet/>
      <dgm:spPr/>
      <dgm:t>
        <a:bodyPr/>
        <a:lstStyle/>
        <a:p>
          <a:endParaRPr lang="en-US" dirty="0"/>
        </a:p>
      </dgm:t>
    </dgm:pt>
    <dgm:pt modelId="{E5234364-BFC6-4857-9972-185BC00EE3CF}" type="sibTrans" cxnId="{712C361E-312F-49F6-9D4D-716019BEA947}">
      <dgm:prSet/>
      <dgm:spPr/>
      <dgm:t>
        <a:bodyPr/>
        <a:lstStyle/>
        <a:p>
          <a:endParaRPr lang="en-US"/>
        </a:p>
      </dgm:t>
    </dgm:pt>
    <dgm:pt modelId="{71E0464B-5C8D-48AA-AAFF-CA1378FD97D2}">
      <dgm:prSet/>
      <dgm:spPr>
        <a:solidFill>
          <a:schemeClr val="accent2">
            <a:lumMod val="60000"/>
            <a:lumOff val="40000"/>
          </a:schemeClr>
        </a:solidFill>
      </dgm:spPr>
      <dgm:t>
        <a:bodyPr/>
        <a:lstStyle/>
        <a:p>
          <a:r>
            <a:rPr lang="en-US" dirty="0"/>
            <a:t>Is OCD qualitatively distinct? Frequency and severity may be the defining characteristics</a:t>
          </a:r>
        </a:p>
      </dgm:t>
    </dgm:pt>
    <dgm:pt modelId="{D056DE10-B0AD-44A4-B664-5951463428E3}" type="parTrans" cxnId="{D0619FFC-C113-4AD4-8FEA-A5CA8A2E3D3C}">
      <dgm:prSet/>
      <dgm:spPr/>
      <dgm:t>
        <a:bodyPr/>
        <a:lstStyle/>
        <a:p>
          <a:endParaRPr lang="en-US"/>
        </a:p>
      </dgm:t>
    </dgm:pt>
    <dgm:pt modelId="{8BA5D8FD-3137-4157-AD10-9AC909336A7E}" type="sibTrans" cxnId="{D0619FFC-C113-4AD4-8FEA-A5CA8A2E3D3C}">
      <dgm:prSet/>
      <dgm:spPr/>
      <dgm:t>
        <a:bodyPr/>
        <a:lstStyle/>
        <a:p>
          <a:endParaRPr lang="en-US"/>
        </a:p>
      </dgm:t>
    </dgm:pt>
    <dgm:pt modelId="{81FF00BE-2631-4CC3-9047-DCAEFBCE8AC9}" type="pres">
      <dgm:prSet presAssocID="{99476FD2-A4A4-48E7-B167-B8D7AA939D25}" presName="diagram" presStyleCnt="0">
        <dgm:presLayoutVars>
          <dgm:chPref val="1"/>
          <dgm:dir/>
          <dgm:animOne val="branch"/>
          <dgm:animLvl val="lvl"/>
          <dgm:resizeHandles val="exact"/>
        </dgm:presLayoutVars>
      </dgm:prSet>
      <dgm:spPr/>
    </dgm:pt>
    <dgm:pt modelId="{64818172-D99C-4144-B594-DFF8B1D2E13A}" type="pres">
      <dgm:prSet presAssocID="{EEB130BC-2FE9-4C58-AD86-71122A95600E}" presName="root1" presStyleCnt="0"/>
      <dgm:spPr/>
    </dgm:pt>
    <dgm:pt modelId="{A5BCCF78-382F-4567-BDDB-473C388FC506}" type="pres">
      <dgm:prSet presAssocID="{EEB130BC-2FE9-4C58-AD86-71122A95600E}" presName="LevelOneTextNode" presStyleLbl="node0" presStyleIdx="0" presStyleCnt="3">
        <dgm:presLayoutVars>
          <dgm:chPref val="3"/>
        </dgm:presLayoutVars>
      </dgm:prSet>
      <dgm:spPr/>
    </dgm:pt>
    <dgm:pt modelId="{4CB0AA10-6161-4465-BF7C-65630FB18FCA}" type="pres">
      <dgm:prSet presAssocID="{EEB130BC-2FE9-4C58-AD86-71122A95600E}" presName="level2hierChild" presStyleCnt="0"/>
      <dgm:spPr/>
    </dgm:pt>
    <dgm:pt modelId="{2603B986-1E3E-4D67-8A9E-E73A2100DE8E}" type="pres">
      <dgm:prSet presAssocID="{5DBEE5C1-7ED3-462B-817C-D786F5A04148}" presName="conn2-1" presStyleLbl="parChTrans1D2" presStyleIdx="0" presStyleCnt="2"/>
      <dgm:spPr/>
    </dgm:pt>
    <dgm:pt modelId="{B4ABE796-692B-4A5D-B97F-7DFB8894632A}" type="pres">
      <dgm:prSet presAssocID="{5DBEE5C1-7ED3-462B-817C-D786F5A04148}" presName="connTx" presStyleLbl="parChTrans1D2" presStyleIdx="0" presStyleCnt="2"/>
      <dgm:spPr/>
    </dgm:pt>
    <dgm:pt modelId="{03204EB9-89F7-4E2F-93E4-C0381E0754E0}" type="pres">
      <dgm:prSet presAssocID="{C990AA71-C007-4060-89B0-01F9A8301D2C}" presName="root2" presStyleCnt="0"/>
      <dgm:spPr/>
    </dgm:pt>
    <dgm:pt modelId="{6078AB2E-80F0-48D1-A65E-510577189329}" type="pres">
      <dgm:prSet presAssocID="{C990AA71-C007-4060-89B0-01F9A8301D2C}" presName="LevelTwoTextNode" presStyleLbl="node2" presStyleIdx="0" presStyleCnt="2">
        <dgm:presLayoutVars>
          <dgm:chPref val="3"/>
        </dgm:presLayoutVars>
      </dgm:prSet>
      <dgm:spPr/>
    </dgm:pt>
    <dgm:pt modelId="{A7E7642D-C7F8-48D9-AAD6-A7ABF99BFAF4}" type="pres">
      <dgm:prSet presAssocID="{C990AA71-C007-4060-89B0-01F9A8301D2C}" presName="level3hierChild" presStyleCnt="0"/>
      <dgm:spPr/>
    </dgm:pt>
    <dgm:pt modelId="{74D1609C-2F27-49E2-8606-238246394597}" type="pres">
      <dgm:prSet presAssocID="{2A85F51C-8EEB-4EB6-B717-7E49A5ECA4AB}" presName="root1" presStyleCnt="0"/>
      <dgm:spPr/>
    </dgm:pt>
    <dgm:pt modelId="{3578095B-BD31-4C8F-8A9E-2F5F8B48F774}" type="pres">
      <dgm:prSet presAssocID="{2A85F51C-8EEB-4EB6-B717-7E49A5ECA4AB}" presName="LevelOneTextNode" presStyleLbl="node0" presStyleIdx="1" presStyleCnt="3">
        <dgm:presLayoutVars>
          <dgm:chPref val="3"/>
        </dgm:presLayoutVars>
      </dgm:prSet>
      <dgm:spPr/>
    </dgm:pt>
    <dgm:pt modelId="{E8A1BA94-B776-4003-BCBE-281DF13C02EF}" type="pres">
      <dgm:prSet presAssocID="{2A85F51C-8EEB-4EB6-B717-7E49A5ECA4AB}" presName="level2hierChild" presStyleCnt="0"/>
      <dgm:spPr/>
    </dgm:pt>
    <dgm:pt modelId="{4BFFE77D-2C43-45DC-B8FB-849A111B1F0A}" type="pres">
      <dgm:prSet presAssocID="{8457478A-4359-4D8F-9F0E-F44A9C34B7D8}" presName="conn2-1" presStyleLbl="parChTrans1D2" presStyleIdx="1" presStyleCnt="2"/>
      <dgm:spPr/>
    </dgm:pt>
    <dgm:pt modelId="{A343BAE6-E5A6-4ACB-894B-70D9B8CF26C3}" type="pres">
      <dgm:prSet presAssocID="{8457478A-4359-4D8F-9F0E-F44A9C34B7D8}" presName="connTx" presStyleLbl="parChTrans1D2" presStyleIdx="1" presStyleCnt="2"/>
      <dgm:spPr/>
    </dgm:pt>
    <dgm:pt modelId="{A4BB11DE-2987-4892-A45A-B639AA5FC057}" type="pres">
      <dgm:prSet presAssocID="{9E6B4D78-7E82-4842-92AB-19CAD8900CB5}" presName="root2" presStyleCnt="0"/>
      <dgm:spPr/>
    </dgm:pt>
    <dgm:pt modelId="{849148FA-5AF4-45D5-88D5-238188FD2ABA}" type="pres">
      <dgm:prSet presAssocID="{9E6B4D78-7E82-4842-92AB-19CAD8900CB5}" presName="LevelTwoTextNode" presStyleLbl="node2" presStyleIdx="1" presStyleCnt="2">
        <dgm:presLayoutVars>
          <dgm:chPref val="3"/>
        </dgm:presLayoutVars>
      </dgm:prSet>
      <dgm:spPr/>
    </dgm:pt>
    <dgm:pt modelId="{54509E81-C6C5-4418-93D6-415A832C368E}" type="pres">
      <dgm:prSet presAssocID="{9E6B4D78-7E82-4842-92AB-19CAD8900CB5}" presName="level3hierChild" presStyleCnt="0"/>
      <dgm:spPr/>
    </dgm:pt>
    <dgm:pt modelId="{EC6F2C03-7EE7-4B5B-A788-C8C5D4AF9430}" type="pres">
      <dgm:prSet presAssocID="{71E0464B-5C8D-48AA-AAFF-CA1378FD97D2}" presName="root1" presStyleCnt="0"/>
      <dgm:spPr/>
    </dgm:pt>
    <dgm:pt modelId="{95AFB4E7-AE0B-4CF0-8771-5FD9ED2DDE6A}" type="pres">
      <dgm:prSet presAssocID="{71E0464B-5C8D-48AA-AAFF-CA1378FD97D2}" presName="LevelOneTextNode" presStyleLbl="node0" presStyleIdx="2" presStyleCnt="3" custLinFactNeighborX="87639" custLinFactNeighborY="35055">
        <dgm:presLayoutVars>
          <dgm:chPref val="3"/>
        </dgm:presLayoutVars>
      </dgm:prSet>
      <dgm:spPr/>
    </dgm:pt>
    <dgm:pt modelId="{998978A7-DFB5-48B8-A46B-E06202A9EE77}" type="pres">
      <dgm:prSet presAssocID="{71E0464B-5C8D-48AA-AAFF-CA1378FD97D2}" presName="level2hierChild" presStyleCnt="0"/>
      <dgm:spPr/>
    </dgm:pt>
  </dgm:ptLst>
  <dgm:cxnLst>
    <dgm:cxn modelId="{712C361E-312F-49F6-9D4D-716019BEA947}" srcId="{2A85F51C-8EEB-4EB6-B717-7E49A5ECA4AB}" destId="{9E6B4D78-7E82-4842-92AB-19CAD8900CB5}" srcOrd="0" destOrd="0" parTransId="{8457478A-4359-4D8F-9F0E-F44A9C34B7D8}" sibTransId="{E5234364-BFC6-4857-9972-185BC00EE3CF}"/>
    <dgm:cxn modelId="{4775541F-92A4-462C-90A2-65FD9424427C}" type="presOf" srcId="{EEB130BC-2FE9-4C58-AD86-71122A95600E}" destId="{A5BCCF78-382F-4567-BDDB-473C388FC506}" srcOrd="0" destOrd="0" presId="urn:microsoft.com/office/officeart/2005/8/layout/hierarchy2"/>
    <dgm:cxn modelId="{0568322A-3B9D-416A-B93B-9D6DD9D04ABC}" type="presOf" srcId="{9E6B4D78-7E82-4842-92AB-19CAD8900CB5}" destId="{849148FA-5AF4-45D5-88D5-238188FD2ABA}" srcOrd="0" destOrd="0" presId="urn:microsoft.com/office/officeart/2005/8/layout/hierarchy2"/>
    <dgm:cxn modelId="{DABA485F-FA97-4A91-BC86-33B1E5ACA994}" type="presOf" srcId="{5DBEE5C1-7ED3-462B-817C-D786F5A04148}" destId="{B4ABE796-692B-4A5D-B97F-7DFB8894632A}" srcOrd="1" destOrd="0" presId="urn:microsoft.com/office/officeart/2005/8/layout/hierarchy2"/>
    <dgm:cxn modelId="{1C7B6541-DE2A-4442-874D-AD3D9D6ED205}" srcId="{99476FD2-A4A4-48E7-B167-B8D7AA939D25}" destId="{2A85F51C-8EEB-4EB6-B717-7E49A5ECA4AB}" srcOrd="1" destOrd="0" parTransId="{78F7E42B-56F2-4731-9726-7D2D3A27D812}" sibTransId="{A7F2986E-7C11-4A8C-98A9-0A6D56F238E2}"/>
    <dgm:cxn modelId="{3380E563-4EF6-4464-BFAA-92ECEF41CFEB}" type="presOf" srcId="{2A85F51C-8EEB-4EB6-B717-7E49A5ECA4AB}" destId="{3578095B-BD31-4C8F-8A9E-2F5F8B48F774}" srcOrd="0" destOrd="0" presId="urn:microsoft.com/office/officeart/2005/8/layout/hierarchy2"/>
    <dgm:cxn modelId="{CE54454D-56E0-4C25-95DC-4CD051285424}" srcId="{99476FD2-A4A4-48E7-B167-B8D7AA939D25}" destId="{EEB130BC-2FE9-4C58-AD86-71122A95600E}" srcOrd="0" destOrd="0" parTransId="{0C9BD162-9042-43AC-9948-0F101E336A76}" sibTransId="{D2390225-0722-48A5-ACB4-5FE10997DC81}"/>
    <dgm:cxn modelId="{0F7E1470-17FB-4CE2-A08B-40A060C9568D}" type="presOf" srcId="{71E0464B-5C8D-48AA-AAFF-CA1378FD97D2}" destId="{95AFB4E7-AE0B-4CF0-8771-5FD9ED2DDE6A}" srcOrd="0" destOrd="0" presId="urn:microsoft.com/office/officeart/2005/8/layout/hierarchy2"/>
    <dgm:cxn modelId="{FA829453-0320-4EF1-B54A-C710832D7BF8}" type="presOf" srcId="{5DBEE5C1-7ED3-462B-817C-D786F5A04148}" destId="{2603B986-1E3E-4D67-8A9E-E73A2100DE8E}" srcOrd="0" destOrd="0" presId="urn:microsoft.com/office/officeart/2005/8/layout/hierarchy2"/>
    <dgm:cxn modelId="{06036085-4BF6-414C-B854-033DC667C3A0}" type="presOf" srcId="{8457478A-4359-4D8F-9F0E-F44A9C34B7D8}" destId="{4BFFE77D-2C43-45DC-B8FB-849A111B1F0A}" srcOrd="0" destOrd="0" presId="urn:microsoft.com/office/officeart/2005/8/layout/hierarchy2"/>
    <dgm:cxn modelId="{AF393990-9DD7-497B-889D-85867FEB45F9}" type="presOf" srcId="{99476FD2-A4A4-48E7-B167-B8D7AA939D25}" destId="{81FF00BE-2631-4CC3-9047-DCAEFBCE8AC9}" srcOrd="0" destOrd="0" presId="urn:microsoft.com/office/officeart/2005/8/layout/hierarchy2"/>
    <dgm:cxn modelId="{69465592-C275-4BD6-8C1A-1C089D7BC8FE}" type="presOf" srcId="{8457478A-4359-4D8F-9F0E-F44A9C34B7D8}" destId="{A343BAE6-E5A6-4ACB-894B-70D9B8CF26C3}" srcOrd="1" destOrd="0" presId="urn:microsoft.com/office/officeart/2005/8/layout/hierarchy2"/>
    <dgm:cxn modelId="{2040D0D4-67BD-4730-9736-0BFC7A5CE86C}" srcId="{EEB130BC-2FE9-4C58-AD86-71122A95600E}" destId="{C990AA71-C007-4060-89B0-01F9A8301D2C}" srcOrd="0" destOrd="0" parTransId="{5DBEE5C1-7ED3-462B-817C-D786F5A04148}" sibTransId="{D72F6DAF-01A7-4E34-A82D-B90B8DD93E62}"/>
    <dgm:cxn modelId="{8AAFB6DF-95EA-4893-98BF-EDF2F83B78E2}" type="presOf" srcId="{C990AA71-C007-4060-89B0-01F9A8301D2C}" destId="{6078AB2E-80F0-48D1-A65E-510577189329}" srcOrd="0" destOrd="0" presId="urn:microsoft.com/office/officeart/2005/8/layout/hierarchy2"/>
    <dgm:cxn modelId="{D0619FFC-C113-4AD4-8FEA-A5CA8A2E3D3C}" srcId="{99476FD2-A4A4-48E7-B167-B8D7AA939D25}" destId="{71E0464B-5C8D-48AA-AAFF-CA1378FD97D2}" srcOrd="2" destOrd="0" parTransId="{D056DE10-B0AD-44A4-B664-5951463428E3}" sibTransId="{8BA5D8FD-3137-4157-AD10-9AC909336A7E}"/>
    <dgm:cxn modelId="{E4CCA8F4-511E-41B4-97F9-AD33BEE07543}" type="presParOf" srcId="{81FF00BE-2631-4CC3-9047-DCAEFBCE8AC9}" destId="{64818172-D99C-4144-B594-DFF8B1D2E13A}" srcOrd="0" destOrd="0" presId="urn:microsoft.com/office/officeart/2005/8/layout/hierarchy2"/>
    <dgm:cxn modelId="{21CD8ECA-600A-4A01-862D-FBBCFA358EE4}" type="presParOf" srcId="{64818172-D99C-4144-B594-DFF8B1D2E13A}" destId="{A5BCCF78-382F-4567-BDDB-473C388FC506}" srcOrd="0" destOrd="0" presId="urn:microsoft.com/office/officeart/2005/8/layout/hierarchy2"/>
    <dgm:cxn modelId="{B89A92DE-B3A9-4A93-8CC2-F074FAE7FDA0}" type="presParOf" srcId="{64818172-D99C-4144-B594-DFF8B1D2E13A}" destId="{4CB0AA10-6161-4465-BF7C-65630FB18FCA}" srcOrd="1" destOrd="0" presId="urn:microsoft.com/office/officeart/2005/8/layout/hierarchy2"/>
    <dgm:cxn modelId="{B5F4D287-EF34-45B9-AB13-F6E67DDBDA55}" type="presParOf" srcId="{4CB0AA10-6161-4465-BF7C-65630FB18FCA}" destId="{2603B986-1E3E-4D67-8A9E-E73A2100DE8E}" srcOrd="0" destOrd="0" presId="urn:microsoft.com/office/officeart/2005/8/layout/hierarchy2"/>
    <dgm:cxn modelId="{9D852ED3-3F35-460F-B68C-D6C40BFB3737}" type="presParOf" srcId="{2603B986-1E3E-4D67-8A9E-E73A2100DE8E}" destId="{B4ABE796-692B-4A5D-B97F-7DFB8894632A}" srcOrd="0" destOrd="0" presId="urn:microsoft.com/office/officeart/2005/8/layout/hierarchy2"/>
    <dgm:cxn modelId="{42DA7700-EC76-4DAC-8EAA-AEFA9551E76D}" type="presParOf" srcId="{4CB0AA10-6161-4465-BF7C-65630FB18FCA}" destId="{03204EB9-89F7-4E2F-93E4-C0381E0754E0}" srcOrd="1" destOrd="0" presId="urn:microsoft.com/office/officeart/2005/8/layout/hierarchy2"/>
    <dgm:cxn modelId="{B25AA646-1E64-4BDD-8234-2C2522713C67}" type="presParOf" srcId="{03204EB9-89F7-4E2F-93E4-C0381E0754E0}" destId="{6078AB2E-80F0-48D1-A65E-510577189329}" srcOrd="0" destOrd="0" presId="urn:microsoft.com/office/officeart/2005/8/layout/hierarchy2"/>
    <dgm:cxn modelId="{D7014291-7C4F-48BD-B535-E16CF9765475}" type="presParOf" srcId="{03204EB9-89F7-4E2F-93E4-C0381E0754E0}" destId="{A7E7642D-C7F8-48D9-AAD6-A7ABF99BFAF4}" srcOrd="1" destOrd="0" presId="urn:microsoft.com/office/officeart/2005/8/layout/hierarchy2"/>
    <dgm:cxn modelId="{BE36F903-456A-4B0F-893D-596087B58A21}" type="presParOf" srcId="{81FF00BE-2631-4CC3-9047-DCAEFBCE8AC9}" destId="{74D1609C-2F27-49E2-8606-238246394597}" srcOrd="1" destOrd="0" presId="urn:microsoft.com/office/officeart/2005/8/layout/hierarchy2"/>
    <dgm:cxn modelId="{4B598062-F9D7-4439-AD26-504B0304AD96}" type="presParOf" srcId="{74D1609C-2F27-49E2-8606-238246394597}" destId="{3578095B-BD31-4C8F-8A9E-2F5F8B48F774}" srcOrd="0" destOrd="0" presId="urn:microsoft.com/office/officeart/2005/8/layout/hierarchy2"/>
    <dgm:cxn modelId="{A4787C48-E843-4429-A417-AAF769AC8232}" type="presParOf" srcId="{74D1609C-2F27-49E2-8606-238246394597}" destId="{E8A1BA94-B776-4003-BCBE-281DF13C02EF}" srcOrd="1" destOrd="0" presId="urn:microsoft.com/office/officeart/2005/8/layout/hierarchy2"/>
    <dgm:cxn modelId="{A090CD2E-971A-47BE-8441-478F25130CA4}" type="presParOf" srcId="{E8A1BA94-B776-4003-BCBE-281DF13C02EF}" destId="{4BFFE77D-2C43-45DC-B8FB-849A111B1F0A}" srcOrd="0" destOrd="0" presId="urn:microsoft.com/office/officeart/2005/8/layout/hierarchy2"/>
    <dgm:cxn modelId="{2C5E2B9F-AE36-46E0-820B-DD48A76D8F87}" type="presParOf" srcId="{4BFFE77D-2C43-45DC-B8FB-849A111B1F0A}" destId="{A343BAE6-E5A6-4ACB-894B-70D9B8CF26C3}" srcOrd="0" destOrd="0" presId="urn:microsoft.com/office/officeart/2005/8/layout/hierarchy2"/>
    <dgm:cxn modelId="{24D1D2EC-A038-4758-8AA3-E7D0E880C615}" type="presParOf" srcId="{E8A1BA94-B776-4003-BCBE-281DF13C02EF}" destId="{A4BB11DE-2987-4892-A45A-B639AA5FC057}" srcOrd="1" destOrd="0" presId="urn:microsoft.com/office/officeart/2005/8/layout/hierarchy2"/>
    <dgm:cxn modelId="{F57AAEA2-BA9A-459A-B818-50B844510A35}" type="presParOf" srcId="{A4BB11DE-2987-4892-A45A-B639AA5FC057}" destId="{849148FA-5AF4-45D5-88D5-238188FD2ABA}" srcOrd="0" destOrd="0" presId="urn:microsoft.com/office/officeart/2005/8/layout/hierarchy2"/>
    <dgm:cxn modelId="{6D10E1E5-2635-4BCB-961E-A426CE3643D3}" type="presParOf" srcId="{A4BB11DE-2987-4892-A45A-B639AA5FC057}" destId="{54509E81-C6C5-4418-93D6-415A832C368E}" srcOrd="1" destOrd="0" presId="urn:microsoft.com/office/officeart/2005/8/layout/hierarchy2"/>
    <dgm:cxn modelId="{EB33B339-DABA-454F-8D4B-6DF2B3BF2FB5}" type="presParOf" srcId="{81FF00BE-2631-4CC3-9047-DCAEFBCE8AC9}" destId="{EC6F2C03-7EE7-4B5B-A788-C8C5D4AF9430}" srcOrd="2" destOrd="0" presId="urn:microsoft.com/office/officeart/2005/8/layout/hierarchy2"/>
    <dgm:cxn modelId="{11C0FE93-E1AB-48B6-8556-F8068B3821AF}" type="presParOf" srcId="{EC6F2C03-7EE7-4B5B-A788-C8C5D4AF9430}" destId="{95AFB4E7-AE0B-4CF0-8771-5FD9ED2DDE6A}" srcOrd="0" destOrd="0" presId="urn:microsoft.com/office/officeart/2005/8/layout/hierarchy2"/>
    <dgm:cxn modelId="{DAE35CB2-4BBF-4413-B098-F899B6687D34}" type="presParOf" srcId="{EC6F2C03-7EE7-4B5B-A788-C8C5D4AF9430}" destId="{998978A7-DFB5-48B8-A46B-E06202A9EE7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BCCF78-382F-4567-BDDB-473C388FC506}">
      <dsp:nvSpPr>
        <dsp:cNvPr id="0" name=""/>
        <dsp:cNvSpPr/>
      </dsp:nvSpPr>
      <dsp:spPr>
        <a:xfrm>
          <a:off x="394" y="394764"/>
          <a:ext cx="2158671" cy="1079335"/>
        </a:xfrm>
        <a:prstGeom prst="roundRect">
          <a:avLst>
            <a:gd name="adj" fmla="val 10000"/>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Obsessional thoughts</a:t>
          </a:r>
        </a:p>
      </dsp:txBody>
      <dsp:txXfrm>
        <a:off x="32007" y="426377"/>
        <a:ext cx="2095445" cy="1016109"/>
      </dsp:txXfrm>
    </dsp:sp>
    <dsp:sp modelId="{2603B986-1E3E-4D67-8A9E-E73A2100DE8E}">
      <dsp:nvSpPr>
        <dsp:cNvPr id="0" name=""/>
        <dsp:cNvSpPr/>
      </dsp:nvSpPr>
      <dsp:spPr>
        <a:xfrm>
          <a:off x="2159065" y="912108"/>
          <a:ext cx="863468" cy="44648"/>
        </a:xfrm>
        <a:custGeom>
          <a:avLst/>
          <a:gdLst/>
          <a:ahLst/>
          <a:cxnLst/>
          <a:rect l="0" t="0" r="0" b="0"/>
          <a:pathLst>
            <a:path>
              <a:moveTo>
                <a:pt x="0" y="22324"/>
              </a:moveTo>
              <a:lnTo>
                <a:pt x="863468" y="22324"/>
              </a:lnTo>
            </a:path>
          </a:pathLst>
        </a:custGeom>
        <a:noFill/>
        <a:ln w="12700" cap="flat" cmpd="sng" algn="ctr">
          <a:solidFill>
            <a:schemeClr val="accent4">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569213" y="912846"/>
        <a:ext cx="43173" cy="43173"/>
      </dsp:txXfrm>
    </dsp:sp>
    <dsp:sp modelId="{6078AB2E-80F0-48D1-A65E-510577189329}">
      <dsp:nvSpPr>
        <dsp:cNvPr id="0" name=""/>
        <dsp:cNvSpPr/>
      </dsp:nvSpPr>
      <dsp:spPr>
        <a:xfrm>
          <a:off x="3022534" y="394764"/>
          <a:ext cx="2158671" cy="1079335"/>
        </a:xfrm>
        <a:prstGeom prst="roundRect">
          <a:avLst>
            <a:gd name="adj" fmla="val 10000"/>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80%+ of typical people have intrusive thoughts similar in content and form to people with OCD</a:t>
          </a:r>
        </a:p>
      </dsp:txBody>
      <dsp:txXfrm>
        <a:off x="3054147" y="426377"/>
        <a:ext cx="2095445" cy="1016109"/>
      </dsp:txXfrm>
    </dsp:sp>
    <dsp:sp modelId="{3578095B-BD31-4C8F-8A9E-2F5F8B48F774}">
      <dsp:nvSpPr>
        <dsp:cNvPr id="0" name=""/>
        <dsp:cNvSpPr/>
      </dsp:nvSpPr>
      <dsp:spPr>
        <a:xfrm>
          <a:off x="394" y="1636001"/>
          <a:ext cx="2158671" cy="1079335"/>
        </a:xfrm>
        <a:prstGeom prst="roundRect">
          <a:avLst>
            <a:gd name="adj" fmla="val 10000"/>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Compulsions</a:t>
          </a:r>
        </a:p>
      </dsp:txBody>
      <dsp:txXfrm>
        <a:off x="32007" y="1667614"/>
        <a:ext cx="2095445" cy="1016109"/>
      </dsp:txXfrm>
    </dsp:sp>
    <dsp:sp modelId="{4BFFE77D-2C43-45DC-B8FB-849A111B1F0A}">
      <dsp:nvSpPr>
        <dsp:cNvPr id="0" name=""/>
        <dsp:cNvSpPr/>
      </dsp:nvSpPr>
      <dsp:spPr>
        <a:xfrm>
          <a:off x="2159065" y="2153344"/>
          <a:ext cx="863468" cy="44648"/>
        </a:xfrm>
        <a:custGeom>
          <a:avLst/>
          <a:gdLst/>
          <a:ahLst/>
          <a:cxnLst/>
          <a:rect l="0" t="0" r="0" b="0"/>
          <a:pathLst>
            <a:path>
              <a:moveTo>
                <a:pt x="0" y="22324"/>
              </a:moveTo>
              <a:lnTo>
                <a:pt x="863468" y="22324"/>
              </a:lnTo>
            </a:path>
          </a:pathLst>
        </a:custGeom>
        <a:noFill/>
        <a:ln w="12700" cap="flat" cmpd="sng" algn="ctr">
          <a:solidFill>
            <a:schemeClr val="accent4">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569213" y="2154082"/>
        <a:ext cx="43173" cy="43173"/>
      </dsp:txXfrm>
    </dsp:sp>
    <dsp:sp modelId="{849148FA-5AF4-45D5-88D5-238188FD2ABA}">
      <dsp:nvSpPr>
        <dsp:cNvPr id="0" name=""/>
        <dsp:cNvSpPr/>
      </dsp:nvSpPr>
      <dsp:spPr>
        <a:xfrm>
          <a:off x="3022534" y="1636001"/>
          <a:ext cx="2158671" cy="1079335"/>
        </a:xfrm>
        <a:prstGeom prst="roundRect">
          <a:avLst>
            <a:gd name="adj" fmla="val 10000"/>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66% of typical people report some form of checking behaviour</a:t>
          </a:r>
        </a:p>
      </dsp:txBody>
      <dsp:txXfrm>
        <a:off x="3054147" y="1667614"/>
        <a:ext cx="2095445" cy="1016109"/>
      </dsp:txXfrm>
    </dsp:sp>
    <dsp:sp modelId="{95AFB4E7-AE0B-4CF0-8771-5FD9ED2DDE6A}">
      <dsp:nvSpPr>
        <dsp:cNvPr id="0" name=""/>
        <dsp:cNvSpPr/>
      </dsp:nvSpPr>
      <dsp:spPr>
        <a:xfrm>
          <a:off x="1892232" y="3255598"/>
          <a:ext cx="2158671" cy="1079335"/>
        </a:xfrm>
        <a:prstGeom prst="roundRect">
          <a:avLst>
            <a:gd name="adj" fmla="val 1000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Is OCD qualitatively distinct? Frequency and severity may be the defining characteristics</a:t>
          </a:r>
        </a:p>
      </dsp:txBody>
      <dsp:txXfrm>
        <a:off x="1923845" y="3287211"/>
        <a:ext cx="2095445" cy="101610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FEADF7-F1AE-40EF-BA4D-237AC02CA491}" type="datetimeFigureOut">
              <a:rPr lang="en-GB" smtClean="0"/>
              <a:t>09/03/2021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FBCEC-2359-4035-BD82-E67C8F60F553}" type="slidenum">
              <a:rPr lang="en-GB" smtClean="0"/>
              <a:t>‹#›</a:t>
            </a:fld>
            <a:endParaRPr lang="en-GB" dirty="0"/>
          </a:p>
        </p:txBody>
      </p:sp>
    </p:spTree>
    <p:extLst>
      <p:ext uri="{BB962C8B-B14F-4D97-AF65-F5344CB8AC3E}">
        <p14:creationId xmlns:p14="http://schemas.microsoft.com/office/powerpoint/2010/main" val="418369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FFBCEC-2359-4035-BD82-E67C8F60F553}" type="slidenum">
              <a:rPr lang="en-GB" smtClean="0"/>
              <a:t>13</a:t>
            </a:fld>
            <a:endParaRPr lang="en-GB" dirty="0"/>
          </a:p>
        </p:txBody>
      </p:sp>
    </p:spTree>
    <p:extLst>
      <p:ext uri="{BB962C8B-B14F-4D97-AF65-F5344CB8AC3E}">
        <p14:creationId xmlns:p14="http://schemas.microsoft.com/office/powerpoint/2010/main" val="502017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29CA-169A-4390-A632-A7CC085D63E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24B472F-47DE-470A-8200-42D074C4E6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A6C18CA-3C7F-495F-BB30-88EE65E0886D}"/>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5" name="Footer Placeholder 4">
            <a:extLst>
              <a:ext uri="{FF2B5EF4-FFF2-40B4-BE49-F238E27FC236}">
                <a16:creationId xmlns:a16="http://schemas.microsoft.com/office/drawing/2014/main" id="{01F9F1D2-C7EC-472C-9949-EA0745D8DD2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ECC951D-E4F7-4917-8743-62CE9E3D8269}"/>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3517406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8A2EC-AB71-492D-84E2-C43F9F358E3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E2A7F7-4E75-4300-991A-70D121E7FA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2AD84B-F6AB-4447-8B32-1A899BA7EF9F}"/>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5" name="Footer Placeholder 4">
            <a:extLst>
              <a:ext uri="{FF2B5EF4-FFF2-40B4-BE49-F238E27FC236}">
                <a16:creationId xmlns:a16="http://schemas.microsoft.com/office/drawing/2014/main" id="{5DFF2827-0C83-407C-9F55-C8D0339B4E1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C987191-FFAF-4A3F-8B31-477E16D74D95}"/>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3051134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7BF2AF-0AC6-4CCB-90CB-389D53C794A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EDB6B1-9C88-4D64-A5C4-6B7B33A4057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5D1FA0E-7F7C-4081-9354-DAC77F71B656}"/>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5" name="Footer Placeholder 4">
            <a:extLst>
              <a:ext uri="{FF2B5EF4-FFF2-40B4-BE49-F238E27FC236}">
                <a16:creationId xmlns:a16="http://schemas.microsoft.com/office/drawing/2014/main" id="{38F2E1E2-E07E-43B3-A80E-2831388A405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97385B1-1CB7-40E2-AA77-03D14FB7399E}"/>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3209048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9911C-BC2A-4F25-95F4-99EDD15CF261}"/>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FDDF063A-99D5-4B6A-99DC-73FDB4C10C15}"/>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CC8C1847-7420-4BD2-A759-4C056C026FD0}"/>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5" name="Footer Placeholder 4">
            <a:extLst>
              <a:ext uri="{FF2B5EF4-FFF2-40B4-BE49-F238E27FC236}">
                <a16:creationId xmlns:a16="http://schemas.microsoft.com/office/drawing/2014/main" id="{E1F094F3-3D3C-4EBA-ABE0-5D23893FB3E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55AE933-C2EF-4B01-BF5D-905AA5893A52}"/>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1960106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7D309-56AB-4CC8-A56A-0BA7524DF2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E6DEAD1-9DE1-4D3A-8265-00C3DB3C46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39FD69-9EAF-4A1F-9690-DACD206C8D7B}"/>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5" name="Footer Placeholder 4">
            <a:extLst>
              <a:ext uri="{FF2B5EF4-FFF2-40B4-BE49-F238E27FC236}">
                <a16:creationId xmlns:a16="http://schemas.microsoft.com/office/drawing/2014/main" id="{C2515B8A-B4D7-41F6-B600-6BFA043283F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7EB830E-E807-470E-BAA0-ADA3DE47268A}"/>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1025435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F054A-7AD1-49D6-B615-92B12593683A}"/>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994A362-257F-439F-B0AA-9951DAF11F52}"/>
              </a:ext>
            </a:extLst>
          </p:cNvPr>
          <p:cNvSpPr>
            <a:spLocks noGrp="1"/>
          </p:cNvSpPr>
          <p:nvPr>
            <p:ph sz="half" idx="1"/>
          </p:nvPr>
        </p:nvSpPr>
        <p:spPr>
          <a:xfrm>
            <a:off x="838200" y="1825625"/>
            <a:ext cx="51816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B79C7B6A-61B3-411D-AEBD-3E5C2AB48D27}"/>
              </a:ext>
            </a:extLst>
          </p:cNvPr>
          <p:cNvSpPr>
            <a:spLocks noGrp="1"/>
          </p:cNvSpPr>
          <p:nvPr>
            <p:ph sz="half" idx="2"/>
          </p:nvPr>
        </p:nvSpPr>
        <p:spPr>
          <a:xfrm>
            <a:off x="6172200" y="1825625"/>
            <a:ext cx="51816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4641F5F5-14AF-41C3-BA03-739FBFEE8FE3}"/>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6" name="Footer Placeholder 5">
            <a:extLst>
              <a:ext uri="{FF2B5EF4-FFF2-40B4-BE49-F238E27FC236}">
                <a16:creationId xmlns:a16="http://schemas.microsoft.com/office/drawing/2014/main" id="{4B411E32-BC4C-4BA2-A0DC-717B0A8CFF5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AEA7F61-2FBF-430C-9560-3409D68866FB}"/>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658089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C8748-4442-4B17-A554-F1A8B57FF2E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76C3A77-0100-42CA-97D7-05C2A17C19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4BE4AE8-74BC-4C8A-83F5-A21B99EF91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0AAB35E-746B-451C-809D-155A7F6235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0447323-BAA6-4EEA-8F5F-D5670320211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765D9A-4596-46FE-BE66-516A9D5EA2B0}"/>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8" name="Footer Placeholder 7">
            <a:extLst>
              <a:ext uri="{FF2B5EF4-FFF2-40B4-BE49-F238E27FC236}">
                <a16:creationId xmlns:a16="http://schemas.microsoft.com/office/drawing/2014/main" id="{DD14E70F-0D8D-4BE3-B777-57064FF78956}"/>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8EB554FE-5F9D-430A-ABAF-2A39779798BF}"/>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3814672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40946-F315-45FA-9672-8DB7B2D7E73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A8A5696-6FAC-4463-8CCC-75467176B722}"/>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4" name="Footer Placeholder 3">
            <a:extLst>
              <a:ext uri="{FF2B5EF4-FFF2-40B4-BE49-F238E27FC236}">
                <a16:creationId xmlns:a16="http://schemas.microsoft.com/office/drawing/2014/main" id="{BB332149-77AF-4CA8-8822-7687CCA0FDD5}"/>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C6D58E5F-BD41-4F6F-86F0-063B2F461765}"/>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3509421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BA8445-A57F-44C6-8194-7F9A65CA6236}"/>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3" name="Footer Placeholder 2">
            <a:extLst>
              <a:ext uri="{FF2B5EF4-FFF2-40B4-BE49-F238E27FC236}">
                <a16:creationId xmlns:a16="http://schemas.microsoft.com/office/drawing/2014/main" id="{FCADFD58-36AD-4ABB-9A33-B03FBE3169BE}"/>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DE957D37-1D01-4337-BEA3-6E57424A737B}"/>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1317151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C93A4-3B2B-4B9F-9A0C-919A69AD64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1F202F9-35B8-4C1F-9DF8-7EABF0C7A2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6148FFE-A580-4D49-A36C-0C1EA71E52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73717D-2CBA-4CCA-93AC-2C386E8B86C7}"/>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6" name="Footer Placeholder 5">
            <a:extLst>
              <a:ext uri="{FF2B5EF4-FFF2-40B4-BE49-F238E27FC236}">
                <a16:creationId xmlns:a16="http://schemas.microsoft.com/office/drawing/2014/main" id="{D0E6E1B6-4E26-49B6-A1E3-AA4744DF81A9}"/>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60C6D42-4C41-47FE-BE16-165E6DA61404}"/>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3418378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2D3F3-ABBD-4EB7-A586-36B1ED8CDB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B9760C2-DE2F-4E5C-8FC7-9CEBECB624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202B1481-1A89-4015-887D-415590E9BB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8A6426-3567-4477-8532-DA6777F43690}"/>
              </a:ext>
            </a:extLst>
          </p:cNvPr>
          <p:cNvSpPr>
            <a:spLocks noGrp="1"/>
          </p:cNvSpPr>
          <p:nvPr>
            <p:ph type="dt" sz="half" idx="10"/>
          </p:nvPr>
        </p:nvSpPr>
        <p:spPr/>
        <p:txBody>
          <a:bodyPr/>
          <a:lstStyle/>
          <a:p>
            <a:fld id="{130D88BF-B6BD-4B70-A47D-E71BB7B25E63}" type="datetimeFigureOut">
              <a:rPr lang="en-GB" smtClean="0"/>
              <a:t>09/03/2021</a:t>
            </a:fld>
            <a:endParaRPr lang="en-GB" dirty="0"/>
          </a:p>
        </p:txBody>
      </p:sp>
      <p:sp>
        <p:nvSpPr>
          <p:cNvPr id="6" name="Footer Placeholder 5">
            <a:extLst>
              <a:ext uri="{FF2B5EF4-FFF2-40B4-BE49-F238E27FC236}">
                <a16:creationId xmlns:a16="http://schemas.microsoft.com/office/drawing/2014/main" id="{48E09DD4-CDF2-430B-A74D-48282E4A92C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7A3D4C3-8FCD-44AA-8C9C-2D45C8E44FFA}"/>
              </a:ext>
            </a:extLst>
          </p:cNvPr>
          <p:cNvSpPr>
            <a:spLocks noGrp="1"/>
          </p:cNvSpPr>
          <p:nvPr>
            <p:ph type="sldNum" sz="quarter" idx="12"/>
          </p:nvPr>
        </p:nvSpPr>
        <p:spPr/>
        <p:txBody>
          <a:bodyPr/>
          <a:lstStyle/>
          <a:p>
            <a:fld id="{858E8DE2-4D15-48E2-AD66-0724599D3A34}" type="slidenum">
              <a:rPr lang="en-GB" smtClean="0"/>
              <a:t>‹#›</a:t>
            </a:fld>
            <a:endParaRPr lang="en-GB" dirty="0"/>
          </a:p>
        </p:txBody>
      </p:sp>
    </p:spTree>
    <p:extLst>
      <p:ext uri="{BB962C8B-B14F-4D97-AF65-F5344CB8AC3E}">
        <p14:creationId xmlns:p14="http://schemas.microsoft.com/office/powerpoint/2010/main" val="2705941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FB7A07-4C20-4CD2-803E-F9094888AE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F412409-9BA1-4831-986C-21D488F5B2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2F528C-7775-4D41-B58E-BB03437B50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D88BF-B6BD-4B70-A47D-E71BB7B25E63}" type="datetimeFigureOut">
              <a:rPr lang="en-GB" smtClean="0"/>
              <a:t>09/03/2021</a:t>
            </a:fld>
            <a:endParaRPr lang="en-GB" dirty="0"/>
          </a:p>
        </p:txBody>
      </p:sp>
      <p:sp>
        <p:nvSpPr>
          <p:cNvPr id="5" name="Footer Placeholder 4">
            <a:extLst>
              <a:ext uri="{FF2B5EF4-FFF2-40B4-BE49-F238E27FC236}">
                <a16:creationId xmlns:a16="http://schemas.microsoft.com/office/drawing/2014/main" id="{B91C6ED2-3EA1-4DC6-B276-8324EC3016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C2190CE4-F929-44F8-86AF-457C75A60B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8E8DE2-4D15-48E2-AD66-0724599D3A34}" type="slidenum">
              <a:rPr lang="en-GB" smtClean="0"/>
              <a:t>‹#›</a:t>
            </a:fld>
            <a:endParaRPr lang="en-GB" dirty="0"/>
          </a:p>
        </p:txBody>
      </p:sp>
      <p:pic>
        <p:nvPicPr>
          <p:cNvPr id="8" name="Picture 7" descr="Icon&#10;&#10;Description automatically generated">
            <a:extLst>
              <a:ext uri="{FF2B5EF4-FFF2-40B4-BE49-F238E27FC236}">
                <a16:creationId xmlns:a16="http://schemas.microsoft.com/office/drawing/2014/main" id="{F092422C-E5F5-47C4-9E82-13DE04B4198D}"/>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685417" y="0"/>
            <a:ext cx="1506583" cy="1499305"/>
          </a:xfrm>
          <a:prstGeom prst="rect">
            <a:avLst/>
          </a:prstGeom>
        </p:spPr>
      </p:pic>
    </p:spTree>
    <p:extLst>
      <p:ext uri="{BB962C8B-B14F-4D97-AF65-F5344CB8AC3E}">
        <p14:creationId xmlns:p14="http://schemas.microsoft.com/office/powerpoint/2010/main" val="1627747729"/>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normAutofit/>
          </a:bodyPr>
          <a:lstStyle/>
          <a:p>
            <a:r>
              <a:rPr lang="en-GB" sz="4500" dirty="0"/>
              <a:t>Obsessive Compulsive Disorder…</a:t>
            </a:r>
          </a:p>
        </p:txBody>
      </p:sp>
      <p:sp>
        <p:nvSpPr>
          <p:cNvPr id="3" name="Subtitle 2"/>
          <p:cNvSpPr>
            <a:spLocks noGrp="1"/>
          </p:cNvSpPr>
          <p:nvPr>
            <p:ph type="subTitle" idx="1"/>
          </p:nvPr>
        </p:nvSpPr>
        <p:spPr/>
        <p:txBody>
          <a:bodyPr anchor="t">
            <a:normAutofit/>
          </a:bodyPr>
          <a:lstStyle/>
          <a:p>
            <a:pPr algn="l"/>
            <a:endParaRPr lang="en-GB" sz="1800" dirty="0">
              <a:solidFill>
                <a:srgbClr val="000000"/>
              </a:solidFill>
            </a:endParaRPr>
          </a:p>
          <a:p>
            <a:r>
              <a:rPr lang="en-GB" sz="3200" dirty="0">
                <a:solidFill>
                  <a:srgbClr val="000000"/>
                </a:solidFill>
              </a:rPr>
              <a:t>… or ‘things we fear and cannot avoid’</a:t>
            </a:r>
          </a:p>
        </p:txBody>
      </p:sp>
    </p:spTree>
    <p:extLst>
      <p:ext uri="{BB962C8B-B14F-4D97-AF65-F5344CB8AC3E}">
        <p14:creationId xmlns:p14="http://schemas.microsoft.com/office/powerpoint/2010/main" val="1021827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Autofit/>
          </a:bodyPr>
          <a:lstStyle/>
          <a:p>
            <a:pPr eaLnBrk="1" hangingPunct="1"/>
            <a:r>
              <a:rPr lang="en-US" altLang="en-US" sz="3300" dirty="0">
                <a:latin typeface="Calibri Light" panose="020F0302020204030204" pitchFamily="34" charset="0"/>
                <a:cs typeface="Calibri Light" panose="020F0302020204030204" pitchFamily="34" charset="0"/>
              </a:rPr>
              <a:t>Mowrer’s 2-Factor Theory</a:t>
            </a:r>
            <a:endParaRPr lang="en-US" altLang="en-US" sz="3300" dirty="0">
              <a:latin typeface="Arial" panose="020B0604020202020204" pitchFamily="34" charset="0"/>
            </a:endParaRPr>
          </a:p>
        </p:txBody>
      </p:sp>
      <p:sp>
        <p:nvSpPr>
          <p:cNvPr id="19459" name="Rectangle 3"/>
          <p:cNvSpPr>
            <a:spLocks noGrp="1" noChangeArrowheads="1"/>
          </p:cNvSpPr>
          <p:nvPr>
            <p:ph idx="1"/>
          </p:nvPr>
        </p:nvSpPr>
        <p:spPr>
          <a:xfrm>
            <a:off x="0" y="1488462"/>
            <a:ext cx="10515600" cy="2555913"/>
          </a:xfrm>
        </p:spPr>
        <p:txBody>
          <a:bodyPr anchor="ctr">
            <a:normAutofit/>
          </a:bodyPr>
          <a:lstStyle/>
          <a:p>
            <a:pPr lvl="2"/>
            <a:r>
              <a:rPr lang="en-US" altLang="en-US" sz="1800" dirty="0">
                <a:solidFill>
                  <a:srgbClr val="000000"/>
                </a:solidFill>
              </a:rPr>
              <a:t>Obsessions come to evoke anxiety through classical conditioning – i.e. there is some form of conditioning event</a:t>
            </a:r>
          </a:p>
          <a:p>
            <a:pPr lvl="2"/>
            <a:endParaRPr lang="en-US" altLang="en-US" sz="1800" dirty="0">
              <a:solidFill>
                <a:srgbClr val="000000"/>
              </a:solidFill>
            </a:endParaRPr>
          </a:p>
          <a:p>
            <a:pPr lvl="2"/>
            <a:r>
              <a:rPr lang="en-US" altLang="en-US" sz="1800" dirty="0">
                <a:solidFill>
                  <a:srgbClr val="000000"/>
                </a:solidFill>
              </a:rPr>
              <a:t>Anxiety is reduced through compulsion, which is reinforced (</a:t>
            </a:r>
            <a:r>
              <a:rPr lang="en-US" altLang="en-US" sz="1800" i="1" dirty="0">
                <a:solidFill>
                  <a:srgbClr val="000000"/>
                </a:solidFill>
              </a:rPr>
              <a:t>operant conditioning</a:t>
            </a:r>
            <a:r>
              <a:rPr lang="en-US" altLang="en-US" sz="1800" dirty="0">
                <a:solidFill>
                  <a:srgbClr val="000000"/>
                </a:solidFill>
              </a:rPr>
              <a:t>).</a:t>
            </a:r>
          </a:p>
        </p:txBody>
      </p:sp>
    </p:spTree>
    <p:extLst>
      <p:ext uri="{BB962C8B-B14F-4D97-AF65-F5344CB8AC3E}">
        <p14:creationId xmlns:p14="http://schemas.microsoft.com/office/powerpoint/2010/main" val="1748885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0914" y="365125"/>
            <a:ext cx="10515600" cy="1325563"/>
          </a:xfrm>
        </p:spPr>
        <p:txBody>
          <a:bodyPr>
            <a:normAutofit/>
          </a:bodyPr>
          <a:lstStyle/>
          <a:p>
            <a:r>
              <a:rPr lang="en-GB" sz="3300" dirty="0"/>
              <a:t>OCD as a Cognitive Behavioural Formulation: Salkovskis</a:t>
            </a:r>
          </a:p>
        </p:txBody>
      </p:sp>
      <p:sp>
        <p:nvSpPr>
          <p:cNvPr id="3" name="Content Placeholder 2"/>
          <p:cNvSpPr>
            <a:spLocks noGrp="1"/>
          </p:cNvSpPr>
          <p:nvPr>
            <p:ph idx="1"/>
          </p:nvPr>
        </p:nvSpPr>
        <p:spPr>
          <a:xfrm>
            <a:off x="570914" y="1690688"/>
            <a:ext cx="10515600" cy="4351338"/>
          </a:xfrm>
        </p:spPr>
        <p:txBody>
          <a:bodyPr anchor="ctr">
            <a:normAutofit/>
          </a:bodyPr>
          <a:lstStyle/>
          <a:p>
            <a:pPr marL="0" indent="0">
              <a:buNone/>
            </a:pPr>
            <a:r>
              <a:rPr lang="en-GB" sz="1800" dirty="0">
                <a:solidFill>
                  <a:srgbClr val="000000"/>
                </a:solidFill>
              </a:rPr>
              <a:t>Obsessions are intrusive cognitions that the individual interprets as indicating they may be responsible for </a:t>
            </a:r>
            <a:r>
              <a:rPr lang="en-GB" sz="1800" i="1" dirty="0">
                <a:solidFill>
                  <a:srgbClr val="000000"/>
                </a:solidFill>
              </a:rPr>
              <a:t>harm to themselves or others </a:t>
            </a:r>
            <a:r>
              <a:rPr lang="en-GB" sz="1800" dirty="0">
                <a:solidFill>
                  <a:srgbClr val="000000"/>
                </a:solidFill>
              </a:rPr>
              <a:t>unless they take some form of action to prevent this.</a:t>
            </a:r>
          </a:p>
          <a:p>
            <a:endParaRPr lang="en-GB" sz="1800" dirty="0">
              <a:solidFill>
                <a:srgbClr val="000000"/>
              </a:solidFill>
            </a:endParaRPr>
          </a:p>
          <a:p>
            <a:pPr lvl="1"/>
            <a:r>
              <a:rPr lang="en-GB" sz="1800" i="1" dirty="0">
                <a:solidFill>
                  <a:srgbClr val="000000"/>
                </a:solidFill>
              </a:rPr>
              <a:t>Compulsive behaviour:</a:t>
            </a:r>
            <a:r>
              <a:rPr lang="en-GB" sz="1800" dirty="0">
                <a:solidFill>
                  <a:srgbClr val="000000"/>
                </a:solidFill>
              </a:rPr>
              <a:t> such as excessive washing to remove the threat of contamination, ritual or repeated checking.</a:t>
            </a:r>
          </a:p>
          <a:p>
            <a:pPr lvl="1"/>
            <a:r>
              <a:rPr lang="en-GB" sz="1800" i="1" dirty="0">
                <a:solidFill>
                  <a:srgbClr val="000000"/>
                </a:solidFill>
              </a:rPr>
              <a:t>Neutralization:</a:t>
            </a:r>
            <a:r>
              <a:rPr lang="en-GB" sz="1800" dirty="0">
                <a:solidFill>
                  <a:srgbClr val="000000"/>
                </a:solidFill>
              </a:rPr>
              <a:t> a cognitive equivalent of compulsive behaviour. This can involve thinking a thought to counter the original thought. Thoughts related to evil or harm may be countered by repeating phrases such as ‘Jesus cares for me’ several times. </a:t>
            </a:r>
          </a:p>
          <a:p>
            <a:pPr lvl="1"/>
            <a:r>
              <a:rPr lang="en-GB" sz="1800" i="1" dirty="0">
                <a:solidFill>
                  <a:srgbClr val="000000"/>
                </a:solidFill>
              </a:rPr>
              <a:t>Avoiding situations </a:t>
            </a:r>
            <a:r>
              <a:rPr lang="en-GB" sz="1800" dirty="0">
                <a:solidFill>
                  <a:srgbClr val="000000"/>
                </a:solidFill>
              </a:rPr>
              <a:t>related to the obsessional thoughts.</a:t>
            </a:r>
          </a:p>
          <a:p>
            <a:pPr lvl="1"/>
            <a:r>
              <a:rPr lang="en-GB" sz="1800" i="1" dirty="0">
                <a:solidFill>
                  <a:srgbClr val="000000"/>
                </a:solidFill>
              </a:rPr>
              <a:t>Seeking reassurance: </a:t>
            </a:r>
            <a:r>
              <a:rPr lang="en-GB" sz="1800" dirty="0">
                <a:solidFill>
                  <a:srgbClr val="000000"/>
                </a:solidFill>
              </a:rPr>
              <a:t>repeatedly asking for reassurance that the feared outcome will not happen.</a:t>
            </a:r>
          </a:p>
          <a:p>
            <a:pPr lvl="1"/>
            <a:r>
              <a:rPr lang="en-GB" sz="1800" i="1" dirty="0">
                <a:solidFill>
                  <a:srgbClr val="000000"/>
                </a:solidFill>
              </a:rPr>
              <a:t>Diluting or sharing responsibility:</a:t>
            </a:r>
            <a:r>
              <a:rPr lang="en-GB" sz="1800" dirty="0">
                <a:solidFill>
                  <a:srgbClr val="000000"/>
                </a:solidFill>
              </a:rPr>
              <a:t> asking others to take some responsibility for an action, or reassurance that the individual is not fully responsible for potential harm to others.</a:t>
            </a:r>
          </a:p>
        </p:txBody>
      </p:sp>
    </p:spTree>
    <p:extLst>
      <p:ext uri="{BB962C8B-B14F-4D97-AF65-F5344CB8AC3E}">
        <p14:creationId xmlns:p14="http://schemas.microsoft.com/office/powerpoint/2010/main" val="2474818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58477" y="802955"/>
            <a:ext cx="10179715" cy="791929"/>
          </a:xfrm>
        </p:spPr>
        <p:txBody>
          <a:bodyPr>
            <a:normAutofit/>
          </a:bodyPr>
          <a:lstStyle/>
          <a:p>
            <a:r>
              <a:rPr lang="en-GB" sz="3300" dirty="0">
                <a:solidFill>
                  <a:srgbClr val="000000"/>
                </a:solidFill>
              </a:rPr>
              <a:t>OCD as a Formulation: Wells</a:t>
            </a:r>
          </a:p>
        </p:txBody>
      </p:sp>
      <p:sp>
        <p:nvSpPr>
          <p:cNvPr id="3" name="Content Placeholder 2"/>
          <p:cNvSpPr>
            <a:spLocks noGrp="1"/>
          </p:cNvSpPr>
          <p:nvPr>
            <p:ph idx="1"/>
          </p:nvPr>
        </p:nvSpPr>
        <p:spPr>
          <a:xfrm>
            <a:off x="785086" y="1468275"/>
            <a:ext cx="10621828" cy="4878344"/>
          </a:xfrm>
        </p:spPr>
        <p:txBody>
          <a:bodyPr anchor="ctr">
            <a:normAutofit/>
          </a:bodyPr>
          <a:lstStyle/>
          <a:p>
            <a:pPr marL="0" indent="0">
              <a:buNone/>
            </a:pPr>
            <a:r>
              <a:rPr lang="en-GB" sz="1800" i="1" dirty="0">
                <a:solidFill>
                  <a:srgbClr val="000000"/>
                </a:solidFill>
              </a:rPr>
              <a:t>Three domains of ‘fusion’ beliefs</a:t>
            </a:r>
          </a:p>
          <a:p>
            <a:endParaRPr lang="en-GB" sz="1800" dirty="0">
              <a:solidFill>
                <a:srgbClr val="000000"/>
              </a:solidFill>
            </a:endParaRPr>
          </a:p>
          <a:p>
            <a:pPr marL="342900" indent="-342900">
              <a:buFont typeface="+mj-lt"/>
              <a:buAutoNum type="arabicPeriod"/>
            </a:pPr>
            <a:r>
              <a:rPr lang="en-GB" sz="1800" i="1" dirty="0">
                <a:solidFill>
                  <a:srgbClr val="000000"/>
                </a:solidFill>
              </a:rPr>
              <a:t>Thought–event fusion:</a:t>
            </a:r>
            <a:r>
              <a:rPr lang="en-GB" sz="1800" dirty="0">
                <a:solidFill>
                  <a:srgbClr val="000000"/>
                </a:solidFill>
              </a:rPr>
              <a:t> the belief that having a thought means an event has happened, will happen or will make an event happen.</a:t>
            </a:r>
          </a:p>
          <a:p>
            <a:pPr marL="342900" indent="-342900">
              <a:buFont typeface="+mj-lt"/>
              <a:buAutoNum type="arabicPeriod"/>
            </a:pPr>
            <a:r>
              <a:rPr lang="en-GB" sz="1800" i="1" dirty="0">
                <a:solidFill>
                  <a:srgbClr val="000000"/>
                </a:solidFill>
              </a:rPr>
              <a:t>Thought–action fusion:</a:t>
            </a:r>
            <a:r>
              <a:rPr lang="en-GB" sz="1800" dirty="0">
                <a:solidFill>
                  <a:srgbClr val="000000"/>
                </a:solidFill>
              </a:rPr>
              <a:t> the belief that thoughts will lead to the uncontrollable commission of unwanted actions.</a:t>
            </a:r>
          </a:p>
          <a:p>
            <a:pPr marL="342900" indent="-342900">
              <a:buFont typeface="+mj-lt"/>
              <a:buAutoNum type="arabicPeriod"/>
            </a:pPr>
            <a:r>
              <a:rPr lang="en-GB" sz="1800" i="1" dirty="0">
                <a:solidFill>
                  <a:srgbClr val="000000"/>
                </a:solidFill>
              </a:rPr>
              <a:t>The thought–object fusion:</a:t>
            </a:r>
            <a:r>
              <a:rPr lang="en-GB" sz="1800" dirty="0">
                <a:solidFill>
                  <a:srgbClr val="000000"/>
                </a:solidFill>
              </a:rPr>
              <a:t> the belief that thoughts, feelings and memories can be transferred into objects and/or ‘caught’ from objects.</a:t>
            </a:r>
          </a:p>
          <a:p>
            <a:pPr marL="0" indent="0">
              <a:buNone/>
            </a:pPr>
            <a:endParaRPr lang="en-GB" sz="1800" dirty="0">
              <a:solidFill>
                <a:srgbClr val="000000"/>
              </a:solidFill>
            </a:endParaRPr>
          </a:p>
          <a:p>
            <a:pPr marL="0" indent="0">
              <a:lnSpc>
                <a:spcPct val="100000"/>
              </a:lnSpc>
              <a:buNone/>
            </a:pPr>
            <a:r>
              <a:rPr lang="en-GB" sz="1800" dirty="0"/>
              <a:t>These types of beliefs, combined with the meta-belief that behavioural or cognitive rituals may prevent harm arising from any potentially damaging thought fusion, lead to OCD.</a:t>
            </a:r>
            <a:endParaRPr lang="en-GB" sz="1800" dirty="0">
              <a:solidFill>
                <a:srgbClr val="000000"/>
              </a:solidFill>
            </a:endParaRPr>
          </a:p>
        </p:txBody>
      </p:sp>
    </p:spTree>
    <p:extLst>
      <p:ext uri="{BB962C8B-B14F-4D97-AF65-F5344CB8AC3E}">
        <p14:creationId xmlns:p14="http://schemas.microsoft.com/office/powerpoint/2010/main" val="3204968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Treating OCD</a:t>
            </a:r>
          </a:p>
        </p:txBody>
      </p:sp>
      <p:sp>
        <p:nvSpPr>
          <p:cNvPr id="3" name="Content Placeholder 2"/>
          <p:cNvSpPr>
            <a:spLocks noGrp="1"/>
          </p:cNvSpPr>
          <p:nvPr>
            <p:ph sz="half" idx="1"/>
          </p:nvPr>
        </p:nvSpPr>
        <p:spPr/>
        <p:txBody>
          <a:bodyPr anchor="ctr">
            <a:normAutofit/>
          </a:bodyPr>
          <a:lstStyle/>
          <a:p>
            <a:pPr marL="0" indent="0">
              <a:buNone/>
            </a:pPr>
            <a:r>
              <a:rPr lang="en-GB" sz="1800" dirty="0">
                <a:solidFill>
                  <a:srgbClr val="000000"/>
                </a:solidFill>
                <a:cs typeface="Arial" panose="020B0604020202020204" pitchFamily="34" charset="0"/>
              </a:rPr>
              <a:t>Core is ERP:</a:t>
            </a:r>
          </a:p>
          <a:p>
            <a:pPr marL="0" indent="0">
              <a:buNone/>
            </a:pPr>
            <a:endParaRPr lang="en-GB" sz="1800" dirty="0">
              <a:solidFill>
                <a:srgbClr val="000000"/>
              </a:solidFill>
            </a:endParaRPr>
          </a:p>
          <a:p>
            <a:pPr lvl="1"/>
            <a:r>
              <a:rPr lang="en-GB" sz="1800" dirty="0">
                <a:solidFill>
                  <a:srgbClr val="000000"/>
                </a:solidFill>
              </a:rPr>
              <a:t>often in graded manner</a:t>
            </a:r>
          </a:p>
          <a:p>
            <a:pPr lvl="1"/>
            <a:r>
              <a:rPr lang="en-GB" sz="1800" dirty="0">
                <a:solidFill>
                  <a:srgbClr val="000000"/>
                </a:solidFill>
              </a:rPr>
              <a:t>facilitated by relaxation</a:t>
            </a:r>
          </a:p>
          <a:p>
            <a:pPr lvl="1"/>
            <a:endParaRPr lang="en-GB" sz="1800" dirty="0">
              <a:solidFill>
                <a:srgbClr val="000000"/>
              </a:solidFill>
            </a:endParaRPr>
          </a:p>
          <a:p>
            <a:pPr lvl="2">
              <a:buFont typeface="Courier New" panose="02070309020205020404" pitchFamily="49" charset="0"/>
              <a:buChar char="o"/>
            </a:pPr>
            <a:r>
              <a:rPr lang="en-GB" sz="1800" dirty="0">
                <a:solidFill>
                  <a:srgbClr val="000000"/>
                </a:solidFill>
              </a:rPr>
              <a:t>but Salkovskis and Kirk (1997), &lt;50% remission</a:t>
            </a:r>
          </a:p>
          <a:p>
            <a:pPr lvl="2">
              <a:buFont typeface="Courier New" panose="02070309020205020404" pitchFamily="49" charset="0"/>
              <a:buChar char="o"/>
            </a:pPr>
            <a:r>
              <a:rPr lang="en-GB" sz="1800" dirty="0">
                <a:solidFill>
                  <a:srgbClr val="000000"/>
                </a:solidFill>
              </a:rPr>
              <a:t>difficult to apply to ruminations or in the absence of ritualistic behaviour</a:t>
            </a:r>
          </a:p>
          <a:p>
            <a:pPr lvl="2">
              <a:buFont typeface="Courier New" panose="02070309020205020404" pitchFamily="49" charset="0"/>
              <a:buChar char="o"/>
            </a:pPr>
            <a:r>
              <a:rPr lang="en-GB" sz="1800" dirty="0">
                <a:solidFill>
                  <a:srgbClr val="000000"/>
                </a:solidFill>
              </a:rPr>
              <a:t>relatively high drop-out</a:t>
            </a:r>
          </a:p>
          <a:p>
            <a:pPr lvl="1"/>
            <a:endParaRPr lang="en-GB" dirty="0">
              <a:solidFill>
                <a:srgbClr val="000000"/>
              </a:solidFill>
            </a:endParaRPr>
          </a:p>
          <a:p>
            <a:pPr lvl="2"/>
            <a:endParaRPr lang="en-GB" sz="2400" dirty="0">
              <a:solidFill>
                <a:srgbClr val="000000"/>
              </a:solidFill>
            </a:endParaRPr>
          </a:p>
        </p:txBody>
      </p:sp>
      <p:sp>
        <p:nvSpPr>
          <p:cNvPr id="4" name="Content Placeholder 3">
            <a:extLst>
              <a:ext uri="{FF2B5EF4-FFF2-40B4-BE49-F238E27FC236}">
                <a16:creationId xmlns:a16="http://schemas.microsoft.com/office/drawing/2014/main" id="{52FFE7EC-2935-4121-AF0A-ABF4534D698B}"/>
              </a:ext>
            </a:extLst>
          </p:cNvPr>
          <p:cNvSpPr>
            <a:spLocks noGrp="1"/>
          </p:cNvSpPr>
          <p:nvPr>
            <p:ph sz="half" idx="2"/>
          </p:nvPr>
        </p:nvSpPr>
        <p:spPr/>
        <p:txBody>
          <a:bodyPr>
            <a:normAutofit/>
          </a:bodyPr>
          <a:lstStyle/>
          <a:p>
            <a:pPr marL="0" indent="0">
              <a:buNone/>
            </a:pPr>
            <a:endParaRPr lang="en-GB" sz="1800" dirty="0"/>
          </a:p>
          <a:p>
            <a:pPr marL="0" indent="0">
              <a:buNone/>
            </a:pPr>
            <a:r>
              <a:rPr lang="en-GB" sz="1800" dirty="0"/>
              <a:t>Now add …</a:t>
            </a:r>
          </a:p>
          <a:p>
            <a:endParaRPr lang="en-GB" sz="1800" dirty="0"/>
          </a:p>
          <a:p>
            <a:r>
              <a:rPr lang="en-GB" sz="1800" dirty="0"/>
              <a:t>cognitive challenge – Socratic dialogue or behavioural hypothesis testing</a:t>
            </a:r>
          </a:p>
          <a:p>
            <a:r>
              <a:rPr lang="en-GB" sz="1800" dirty="0"/>
              <a:t>mind experiments</a:t>
            </a:r>
          </a:p>
          <a:p>
            <a:r>
              <a:rPr lang="en-GB" sz="1800" dirty="0"/>
              <a:t>mindfulness</a:t>
            </a:r>
          </a:p>
        </p:txBody>
      </p:sp>
    </p:spTree>
    <p:extLst>
      <p:ext uri="{BB962C8B-B14F-4D97-AF65-F5344CB8AC3E}">
        <p14:creationId xmlns:p14="http://schemas.microsoft.com/office/powerpoint/2010/main" val="2126781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GB" altLang="en-US" sz="3300" dirty="0"/>
              <a:t>Exposure and Response Prevention (ERP) </a:t>
            </a:r>
            <a:br>
              <a:rPr lang="en-GB" altLang="en-US" sz="3300" dirty="0"/>
            </a:br>
            <a:r>
              <a:rPr lang="en-GB" altLang="en-US" sz="3300" dirty="0"/>
              <a:t>for Cognitive Intrusions</a:t>
            </a:r>
            <a:endParaRPr lang="en-US" altLang="en-US" sz="3300" dirty="0">
              <a:solidFill>
                <a:srgbClr val="FFFFFF"/>
              </a:solidFill>
              <a:latin typeface="Arial" panose="020B0604020202020204" pitchFamily="34" charset="0"/>
            </a:endParaRPr>
          </a:p>
        </p:txBody>
      </p:sp>
      <p:sp>
        <p:nvSpPr>
          <p:cNvPr id="5" name="Content Placeholder 4">
            <a:extLst>
              <a:ext uri="{FF2B5EF4-FFF2-40B4-BE49-F238E27FC236}">
                <a16:creationId xmlns:a16="http://schemas.microsoft.com/office/drawing/2014/main" id="{B10EC855-67E1-48E8-AD04-8389D516240F}"/>
              </a:ext>
            </a:extLst>
          </p:cNvPr>
          <p:cNvSpPr>
            <a:spLocks noGrp="1"/>
          </p:cNvSpPr>
          <p:nvPr>
            <p:ph idx="1"/>
          </p:nvPr>
        </p:nvSpPr>
        <p:spPr/>
        <p:txBody>
          <a:bodyPr>
            <a:normAutofit/>
          </a:bodyPr>
          <a:lstStyle/>
          <a:p>
            <a:pPr marL="0" indent="0">
              <a:buNone/>
            </a:pPr>
            <a:r>
              <a:rPr lang="en-GB" sz="1800" dirty="0"/>
              <a:t>Neutralizing</a:t>
            </a:r>
          </a:p>
          <a:p>
            <a:pPr lvl="1"/>
            <a:r>
              <a:rPr lang="en-GB" sz="1800" dirty="0"/>
              <a:t>Experiment to show how thought suppression increases thought frequency</a:t>
            </a:r>
          </a:p>
          <a:p>
            <a:pPr marL="0" indent="0">
              <a:buNone/>
            </a:pPr>
            <a:endParaRPr lang="en-GB" sz="1800" dirty="0"/>
          </a:p>
          <a:p>
            <a:pPr marL="0" indent="0">
              <a:buNone/>
            </a:pPr>
            <a:r>
              <a:rPr lang="en-GB" sz="1800" dirty="0"/>
              <a:t>Responsibility</a:t>
            </a:r>
          </a:p>
          <a:p>
            <a:pPr lvl="1"/>
            <a:r>
              <a:rPr lang="en-GB" sz="1800" dirty="0"/>
              <a:t>Am I a murderer or just worried about being one?</a:t>
            </a:r>
          </a:p>
          <a:p>
            <a:pPr lvl="1"/>
            <a:r>
              <a:rPr lang="en-GB" sz="1800" dirty="0"/>
              <a:t>Normalizing/other explanations </a:t>
            </a:r>
          </a:p>
          <a:p>
            <a:endParaRPr lang="en-GB" sz="1800" dirty="0"/>
          </a:p>
          <a:p>
            <a:pPr marL="0" indent="0">
              <a:buNone/>
            </a:pPr>
            <a:r>
              <a:rPr lang="en-GB" sz="1800" dirty="0"/>
              <a:t>Thought = action</a:t>
            </a:r>
          </a:p>
          <a:p>
            <a:pPr lvl="1"/>
            <a:r>
              <a:rPr lang="en-GB" sz="1800" dirty="0"/>
              <a:t>Can I think myself to death?</a:t>
            </a:r>
          </a:p>
          <a:p>
            <a:pPr marL="0" indent="0">
              <a:buNone/>
            </a:pPr>
            <a:endParaRPr lang="en-GB" sz="1800" dirty="0"/>
          </a:p>
          <a:p>
            <a:pPr marL="0" indent="0">
              <a:buNone/>
            </a:pPr>
            <a:r>
              <a:rPr lang="en-GB" sz="1800" dirty="0"/>
              <a:t>Exposure</a:t>
            </a:r>
          </a:p>
          <a:p>
            <a:pPr lvl="1"/>
            <a:r>
              <a:rPr lang="en-GB" sz="1800" dirty="0"/>
              <a:t>Cued intrusions </a:t>
            </a:r>
          </a:p>
          <a:p>
            <a:endParaRPr lang="en-GB" dirty="0"/>
          </a:p>
        </p:txBody>
      </p:sp>
    </p:spTree>
    <p:extLst>
      <p:ext uri="{BB962C8B-B14F-4D97-AF65-F5344CB8AC3E}">
        <p14:creationId xmlns:p14="http://schemas.microsoft.com/office/powerpoint/2010/main" val="1119770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dirty="0"/>
            </a:br>
            <a:endParaRPr lang="en-GB" dirty="0"/>
          </a:p>
        </p:txBody>
      </p:sp>
      <p:sp>
        <p:nvSpPr>
          <p:cNvPr id="3" name="Content Placeholder 2"/>
          <p:cNvSpPr>
            <a:spLocks noGrp="1"/>
          </p:cNvSpPr>
          <p:nvPr>
            <p:ph sz="half" idx="1"/>
          </p:nvPr>
        </p:nvSpPr>
        <p:spPr>
          <a:xfrm>
            <a:off x="838200" y="2141537"/>
            <a:ext cx="5181600" cy="4351338"/>
          </a:xfrm>
        </p:spPr>
        <p:txBody>
          <a:bodyPr>
            <a:noAutofit/>
          </a:bodyPr>
          <a:lstStyle/>
          <a:p>
            <a:pPr marL="0" indent="0">
              <a:buNone/>
            </a:pPr>
            <a:r>
              <a:rPr lang="en-US" sz="1800" i="1" dirty="0"/>
              <a:t>McLean et al. (2001) </a:t>
            </a:r>
            <a:endParaRPr lang="en-GB" sz="1800" i="1" dirty="0"/>
          </a:p>
          <a:p>
            <a:pPr marL="0" indent="0">
              <a:buNone/>
            </a:pPr>
            <a:endParaRPr lang="en-US" sz="1800" dirty="0"/>
          </a:p>
          <a:p>
            <a:r>
              <a:rPr lang="en-US" sz="1800" dirty="0"/>
              <a:t>Purely behavioural ERP versus cognitive intervention</a:t>
            </a:r>
          </a:p>
          <a:p>
            <a:pPr lvl="1">
              <a:buFont typeface="Courier New" panose="02070309020205020404" pitchFamily="49" charset="0"/>
              <a:buChar char="o"/>
            </a:pPr>
            <a:r>
              <a:rPr lang="en-US" sz="1800" dirty="0"/>
              <a:t>involving challenging cognitions including inflated responsibility, overestimation of threat and intolerance of uncertainty.</a:t>
            </a:r>
          </a:p>
          <a:p>
            <a:r>
              <a:rPr lang="en-US" sz="1800" dirty="0"/>
              <a:t>Percentage to make ‘significant’ recovery (end therapy and 3/12 follow-up)</a:t>
            </a:r>
          </a:p>
          <a:p>
            <a:pPr marL="457200" lvl="1" indent="0">
              <a:buNone/>
            </a:pPr>
            <a:r>
              <a:rPr lang="en-US" sz="1800" dirty="0"/>
              <a:t>			</a:t>
            </a:r>
          </a:p>
          <a:p>
            <a:pPr marL="914400" lvl="2" indent="0">
              <a:buNone/>
            </a:pPr>
            <a:r>
              <a:rPr lang="en-US" sz="1800" dirty="0"/>
              <a:t>Cognitive intervention	16% 				13%</a:t>
            </a:r>
          </a:p>
          <a:p>
            <a:pPr marL="914400" lvl="2" indent="0">
              <a:buNone/>
            </a:pPr>
            <a:r>
              <a:rPr lang="en-US" sz="1800" dirty="0"/>
              <a:t>ERP			38% 				45%</a:t>
            </a:r>
          </a:p>
          <a:p>
            <a:pPr lvl="3"/>
            <a:endParaRPr lang="en-US" sz="1600" dirty="0"/>
          </a:p>
        </p:txBody>
      </p:sp>
      <p:sp>
        <p:nvSpPr>
          <p:cNvPr id="5" name="Content Placeholder 4">
            <a:extLst>
              <a:ext uri="{FF2B5EF4-FFF2-40B4-BE49-F238E27FC236}">
                <a16:creationId xmlns:a16="http://schemas.microsoft.com/office/drawing/2014/main" id="{785F980E-D912-46E4-988B-26C5BCD21A5A}"/>
              </a:ext>
            </a:extLst>
          </p:cNvPr>
          <p:cNvSpPr>
            <a:spLocks noGrp="1"/>
          </p:cNvSpPr>
          <p:nvPr>
            <p:ph sz="half" idx="2"/>
          </p:nvPr>
        </p:nvSpPr>
        <p:spPr>
          <a:xfrm>
            <a:off x="6172200" y="2124294"/>
            <a:ext cx="5181600" cy="4351338"/>
          </a:xfrm>
        </p:spPr>
        <p:txBody>
          <a:bodyPr/>
          <a:lstStyle/>
          <a:p>
            <a:pPr marL="0" indent="0">
              <a:buNone/>
            </a:pPr>
            <a:r>
              <a:rPr lang="en-GB" sz="1800" i="1" dirty="0"/>
              <a:t>Problems</a:t>
            </a:r>
          </a:p>
          <a:p>
            <a:endParaRPr lang="en-GB" sz="1800" dirty="0"/>
          </a:p>
          <a:p>
            <a:r>
              <a:rPr lang="en-GB" sz="1800" i="1" dirty="0"/>
              <a:t>ERP: </a:t>
            </a:r>
            <a:r>
              <a:rPr lang="en-GB" sz="1800" dirty="0"/>
              <a:t>participants were exposed to feared stimuli on several occasions and remained with them without responding with safety behaviours until their anxiety had significantly diminished.</a:t>
            </a:r>
          </a:p>
          <a:p>
            <a:endParaRPr lang="en-GB" sz="1800" dirty="0"/>
          </a:p>
          <a:p>
            <a:r>
              <a:rPr lang="en-GB" sz="1800" i="1" dirty="0"/>
              <a:t>Cognitive intervention: </a:t>
            </a:r>
            <a:r>
              <a:rPr lang="en-GB" sz="1800" dirty="0"/>
              <a:t>participants exposed to the feared stimuli, but only to practise their cognitive skills. They did not remain with the feared stimulus until their fear had diminished – could have augmented fear.</a:t>
            </a:r>
          </a:p>
          <a:p>
            <a:endParaRPr lang="en-GB" dirty="0"/>
          </a:p>
        </p:txBody>
      </p:sp>
      <p:sp>
        <p:nvSpPr>
          <p:cNvPr id="4" name="Rectangle 3">
            <a:extLst>
              <a:ext uri="{FF2B5EF4-FFF2-40B4-BE49-F238E27FC236}">
                <a16:creationId xmlns:a16="http://schemas.microsoft.com/office/drawing/2014/main" id="{55C0C39F-396B-437E-AA98-2B39D87D3261}"/>
              </a:ext>
            </a:extLst>
          </p:cNvPr>
          <p:cNvSpPr/>
          <p:nvPr/>
        </p:nvSpPr>
        <p:spPr>
          <a:xfrm>
            <a:off x="838200" y="613470"/>
            <a:ext cx="8843522" cy="1107996"/>
          </a:xfrm>
          <a:prstGeom prst="rect">
            <a:avLst/>
          </a:prstGeom>
        </p:spPr>
        <p:txBody>
          <a:bodyPr wrap="square">
            <a:spAutoFit/>
          </a:bodyPr>
          <a:lstStyle/>
          <a:p>
            <a:r>
              <a:rPr lang="en-GB" sz="3300" dirty="0">
                <a:latin typeface="+mj-lt"/>
              </a:rPr>
              <a:t>Cognitive versus Behavioural… </a:t>
            </a:r>
            <a:br>
              <a:rPr lang="en-GB" sz="3300" dirty="0">
                <a:latin typeface="+mj-lt"/>
              </a:rPr>
            </a:br>
            <a:r>
              <a:rPr lang="en-GB" sz="3300" dirty="0">
                <a:latin typeface="+mj-lt"/>
              </a:rPr>
              <a:t>and How to get it so </a:t>
            </a:r>
            <a:r>
              <a:rPr lang="en-GB" sz="3300" dirty="0" err="1">
                <a:latin typeface="+mj-lt"/>
              </a:rPr>
              <a:t>so</a:t>
            </a:r>
            <a:r>
              <a:rPr lang="en-GB" sz="3300" dirty="0">
                <a:latin typeface="+mj-lt"/>
              </a:rPr>
              <a:t> Wrong</a:t>
            </a:r>
          </a:p>
        </p:txBody>
      </p:sp>
    </p:spTree>
    <p:extLst>
      <p:ext uri="{BB962C8B-B14F-4D97-AF65-F5344CB8AC3E}">
        <p14:creationId xmlns:p14="http://schemas.microsoft.com/office/powerpoint/2010/main" val="1867373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18C3F-371E-4D21-9CC7-43336A7EE92C}"/>
              </a:ext>
            </a:extLst>
          </p:cNvPr>
          <p:cNvSpPr>
            <a:spLocks noGrp="1"/>
          </p:cNvSpPr>
          <p:nvPr>
            <p:ph type="title"/>
          </p:nvPr>
        </p:nvSpPr>
        <p:spPr/>
        <p:txBody>
          <a:bodyPr>
            <a:normAutofit/>
          </a:bodyPr>
          <a:lstStyle/>
          <a:p>
            <a:r>
              <a:rPr lang="en-GB" sz="3300" dirty="0" err="1"/>
              <a:t>Gava</a:t>
            </a:r>
            <a:r>
              <a:rPr lang="en-GB" sz="3300" dirty="0"/>
              <a:t> et al. (2007): Cochrane Review</a:t>
            </a:r>
            <a:br>
              <a:rPr lang="en-GB" sz="3300" dirty="0"/>
            </a:br>
            <a:endParaRPr lang="en-GB" sz="3300" dirty="0"/>
          </a:p>
        </p:txBody>
      </p:sp>
      <p:sp>
        <p:nvSpPr>
          <p:cNvPr id="3" name="Content Placeholder 2">
            <a:extLst>
              <a:ext uri="{FF2B5EF4-FFF2-40B4-BE49-F238E27FC236}">
                <a16:creationId xmlns:a16="http://schemas.microsoft.com/office/drawing/2014/main" id="{CC975151-04E8-457D-8448-A8A753B79A5C}"/>
              </a:ext>
            </a:extLst>
          </p:cNvPr>
          <p:cNvSpPr>
            <a:spLocks noGrp="1"/>
          </p:cNvSpPr>
          <p:nvPr>
            <p:ph sz="half" idx="1"/>
          </p:nvPr>
        </p:nvSpPr>
        <p:spPr>
          <a:xfrm>
            <a:off x="239927" y="1873758"/>
            <a:ext cx="5181600" cy="4351338"/>
          </a:xfrm>
        </p:spPr>
        <p:txBody>
          <a:bodyPr>
            <a:normAutofit fontScale="92500" lnSpcReduction="20000"/>
          </a:bodyPr>
          <a:lstStyle/>
          <a:p>
            <a:endParaRPr lang="en-GB" dirty="0"/>
          </a:p>
          <a:p>
            <a:pPr marL="457200" lvl="1" indent="0">
              <a:buNone/>
            </a:pPr>
            <a:r>
              <a:rPr lang="en-GB" sz="1600" dirty="0"/>
              <a:t>10 studies</a:t>
            </a:r>
          </a:p>
          <a:p>
            <a:pPr marL="457200" lvl="1" indent="0">
              <a:buNone/>
            </a:pPr>
            <a:endParaRPr lang="en-GB" sz="1600" dirty="0"/>
          </a:p>
          <a:p>
            <a:pPr marL="457200" lvl="1" indent="0">
              <a:buNone/>
            </a:pPr>
            <a:r>
              <a:rPr lang="en-GB" sz="1600" dirty="0"/>
              <a:t>Some form of CBT versus no  treatment,  usual care or W/L control</a:t>
            </a:r>
          </a:p>
          <a:p>
            <a:pPr marL="457200" lvl="1" indent="0">
              <a:buNone/>
            </a:pPr>
            <a:endParaRPr lang="en-GB" sz="1600" dirty="0"/>
          </a:p>
          <a:p>
            <a:pPr lvl="1"/>
            <a:r>
              <a:rPr lang="en-GB" sz="1600" dirty="0"/>
              <a:t>Mixed results – in comparison to usual treatment, 4 show minimal benefit, 4 significant benefit, 2 show treatment as usual better</a:t>
            </a:r>
          </a:p>
          <a:p>
            <a:pPr marL="457200" lvl="1" indent="0">
              <a:buNone/>
            </a:pPr>
            <a:endParaRPr lang="en-GB" dirty="0"/>
          </a:p>
          <a:p>
            <a:pPr lvl="1"/>
            <a:r>
              <a:rPr lang="en-GB" sz="1600" dirty="0"/>
              <a:t>Overall, CBT of benefit in OCD</a:t>
            </a:r>
          </a:p>
          <a:p>
            <a:pPr lvl="1"/>
            <a:endParaRPr lang="en-GB" sz="1600" dirty="0"/>
          </a:p>
          <a:p>
            <a:pPr lvl="2"/>
            <a:r>
              <a:rPr lang="en-GB" dirty="0"/>
              <a:t>Efficacy of psychological treatments influenced by baseline severity and co-morbid depression. </a:t>
            </a:r>
          </a:p>
          <a:p>
            <a:pPr lvl="2"/>
            <a:endParaRPr lang="en-GB" dirty="0"/>
          </a:p>
          <a:p>
            <a:pPr lvl="2"/>
            <a:r>
              <a:rPr lang="en-GB" dirty="0"/>
              <a:t>Likely that psychological treatments are more appropriate for some patients than for others. </a:t>
            </a:r>
          </a:p>
          <a:p>
            <a:pPr lvl="2"/>
            <a:endParaRPr lang="en-GB" dirty="0"/>
          </a:p>
          <a:p>
            <a:pPr lvl="2"/>
            <a:r>
              <a:rPr lang="en-GB" dirty="0"/>
              <a:t>Important to incorporate outcomes that measure the broader impact of psychological treatments, such as quality of life</a:t>
            </a:r>
          </a:p>
          <a:p>
            <a:pPr lvl="2"/>
            <a:endParaRPr lang="en-GB" dirty="0"/>
          </a:p>
          <a:p>
            <a:pPr lvl="1"/>
            <a:endParaRPr lang="en-GB" dirty="0"/>
          </a:p>
          <a:p>
            <a:pPr lvl="3"/>
            <a:endParaRPr lang="en-GB" dirty="0"/>
          </a:p>
        </p:txBody>
      </p:sp>
    </p:spTree>
    <p:extLst>
      <p:ext uri="{BB962C8B-B14F-4D97-AF65-F5344CB8AC3E}">
        <p14:creationId xmlns:p14="http://schemas.microsoft.com/office/powerpoint/2010/main" val="2818850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sz="3700" dirty="0"/>
            </a:br>
            <a:r>
              <a:rPr lang="en-GB" sz="3700" dirty="0"/>
              <a:t>DSM-5: Presence of Obsessions, Compulsions, or Both</a:t>
            </a:r>
            <a:r>
              <a:rPr lang="en-GB" sz="3700" dirty="0">
                <a:solidFill>
                  <a:srgbClr val="FFFFFF"/>
                </a:solidFill>
              </a:rPr>
              <a:t>: Presence of obsessions, compulsions, or both</a:t>
            </a:r>
            <a:br>
              <a:rPr lang="en-GB" sz="3700" dirty="0">
                <a:solidFill>
                  <a:srgbClr val="FFFFFF"/>
                </a:solidFill>
              </a:rPr>
            </a:br>
            <a:endParaRPr lang="en-GB" sz="3700" dirty="0">
              <a:solidFill>
                <a:srgbClr val="FFFFFF"/>
              </a:solidFill>
            </a:endParaRPr>
          </a:p>
        </p:txBody>
      </p:sp>
      <p:sp>
        <p:nvSpPr>
          <p:cNvPr id="5" name="Content Placeholder 4"/>
          <p:cNvSpPr>
            <a:spLocks noGrp="1"/>
          </p:cNvSpPr>
          <p:nvPr>
            <p:ph idx="1"/>
          </p:nvPr>
        </p:nvSpPr>
        <p:spPr>
          <a:xfrm>
            <a:off x="838200" y="1298448"/>
            <a:ext cx="10515600" cy="4878515"/>
          </a:xfrm>
        </p:spPr>
        <p:txBody>
          <a:bodyPr anchor="ctr">
            <a:normAutofit fontScale="92500" lnSpcReduction="10000"/>
          </a:bodyPr>
          <a:lstStyle/>
          <a:p>
            <a:pPr marL="0" indent="0">
              <a:buNone/>
            </a:pPr>
            <a:endParaRPr lang="en-GB" sz="1600" i="1" dirty="0">
              <a:solidFill>
                <a:srgbClr val="000000"/>
              </a:solidFill>
            </a:endParaRPr>
          </a:p>
          <a:p>
            <a:pPr marL="0" indent="0">
              <a:buNone/>
            </a:pPr>
            <a:r>
              <a:rPr lang="en-GB" sz="1600" i="1" dirty="0">
                <a:solidFill>
                  <a:srgbClr val="000000"/>
                </a:solidFill>
              </a:rPr>
              <a:t>Obsessions</a:t>
            </a:r>
            <a:r>
              <a:rPr lang="en-GB" sz="1600" dirty="0">
                <a:solidFill>
                  <a:srgbClr val="000000"/>
                </a:solidFill>
              </a:rPr>
              <a:t> </a:t>
            </a:r>
          </a:p>
          <a:p>
            <a:endParaRPr lang="en-GB" sz="1600" dirty="0">
              <a:solidFill>
                <a:srgbClr val="000000"/>
              </a:solidFill>
            </a:endParaRPr>
          </a:p>
          <a:p>
            <a:pPr lvl="1"/>
            <a:r>
              <a:rPr lang="en-GB" sz="1600" dirty="0">
                <a:solidFill>
                  <a:srgbClr val="000000"/>
                </a:solidFill>
              </a:rPr>
              <a:t>Recurrent and persistent thoughts, urges or impulses that are experienced, at some time during the disturbance, as intrusive and unwanted, and that in most individuals cause marked anxiety or distress.</a:t>
            </a:r>
          </a:p>
          <a:p>
            <a:pPr lvl="1"/>
            <a:r>
              <a:rPr lang="en-GB" sz="1600" dirty="0">
                <a:solidFill>
                  <a:srgbClr val="000000"/>
                </a:solidFill>
              </a:rPr>
              <a:t>The individual attempts to ignore or suppress such thoughts, urges or images, or to neutralize them with some other thought or action (i.e. by performing a compulsion).</a:t>
            </a:r>
          </a:p>
          <a:p>
            <a:pPr marL="0" indent="0">
              <a:buNone/>
            </a:pPr>
            <a:endParaRPr lang="en-GB" sz="1600" dirty="0">
              <a:solidFill>
                <a:srgbClr val="000000"/>
              </a:solidFill>
            </a:endParaRPr>
          </a:p>
          <a:p>
            <a:pPr marL="0" indent="0">
              <a:buNone/>
            </a:pPr>
            <a:r>
              <a:rPr lang="en-GB" sz="1600" i="1" dirty="0">
                <a:solidFill>
                  <a:srgbClr val="000000"/>
                </a:solidFill>
              </a:rPr>
              <a:t>Compulsions</a:t>
            </a:r>
            <a:r>
              <a:rPr lang="en-GB" sz="1600" dirty="0">
                <a:solidFill>
                  <a:srgbClr val="000000"/>
                </a:solidFill>
              </a:rPr>
              <a:t> </a:t>
            </a:r>
          </a:p>
          <a:p>
            <a:endParaRPr lang="en-GB" sz="1600" dirty="0">
              <a:solidFill>
                <a:srgbClr val="000000"/>
              </a:solidFill>
            </a:endParaRPr>
          </a:p>
          <a:p>
            <a:pPr lvl="1"/>
            <a:r>
              <a:rPr lang="en-GB" sz="1600" dirty="0">
                <a:solidFill>
                  <a:srgbClr val="000000"/>
                </a:solidFill>
              </a:rPr>
              <a:t>Repetitive behaviours (e.g. hand washing, ordering, checking) or mental acts (e.g. praying, counting, repeating words silently) that the individual feels driven to perform in response to an obsession or according to rules that must be applied rigidly.</a:t>
            </a:r>
          </a:p>
          <a:p>
            <a:pPr lvl="1"/>
            <a:r>
              <a:rPr lang="en-GB" sz="1600" dirty="0">
                <a:solidFill>
                  <a:srgbClr val="000000"/>
                </a:solidFill>
              </a:rPr>
              <a:t>The behaviours or mental acts are aimed at preventing or reducing anxiety or distress, or preventing some dreaded event or situation, however these behaviours or mental acts are not connected in a realistic way with what they are designed to neutralize or prevent, or are clearly excessive.</a:t>
            </a:r>
          </a:p>
          <a:p>
            <a:pPr marL="0" indent="0">
              <a:buNone/>
            </a:pPr>
            <a:endParaRPr lang="en-GB" sz="1600" dirty="0">
              <a:solidFill>
                <a:srgbClr val="000000"/>
              </a:solidFill>
            </a:endParaRPr>
          </a:p>
          <a:p>
            <a:pPr marL="0" indent="0">
              <a:buNone/>
            </a:pPr>
            <a:r>
              <a:rPr lang="en-GB" sz="1600" dirty="0">
                <a:solidFill>
                  <a:srgbClr val="000000"/>
                </a:solidFill>
              </a:rPr>
              <a:t>The obsessions or compulsions are time-consuming (e.g. take more than an hour per day), or cause clinically significant distress or impairment in social, occupational or other important areas of functioning.</a:t>
            </a:r>
          </a:p>
          <a:p>
            <a:pPr marL="0" indent="0">
              <a:buNone/>
            </a:pPr>
            <a:endParaRPr lang="en-GB" sz="1100" dirty="0">
              <a:solidFill>
                <a:srgbClr val="000000"/>
              </a:solidFill>
            </a:endParaRPr>
          </a:p>
          <a:p>
            <a:endParaRPr lang="en-GB" sz="1100" dirty="0">
              <a:solidFill>
                <a:srgbClr val="000000"/>
              </a:solidFill>
            </a:endParaRPr>
          </a:p>
        </p:txBody>
      </p:sp>
    </p:spTree>
    <p:extLst>
      <p:ext uri="{BB962C8B-B14F-4D97-AF65-F5344CB8AC3E}">
        <p14:creationId xmlns:p14="http://schemas.microsoft.com/office/powerpoint/2010/main" val="1364327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5399A-D632-4018-B5C9-05C5E7949F48}"/>
              </a:ext>
            </a:extLst>
          </p:cNvPr>
          <p:cNvSpPr>
            <a:spLocks noGrp="1"/>
          </p:cNvSpPr>
          <p:nvPr>
            <p:ph type="title"/>
          </p:nvPr>
        </p:nvSpPr>
        <p:spPr/>
        <p:txBody>
          <a:bodyPr>
            <a:normAutofit/>
          </a:bodyPr>
          <a:lstStyle/>
          <a:p>
            <a:r>
              <a:rPr lang="en-GB" sz="3300" dirty="0"/>
              <a:t>Background</a:t>
            </a:r>
          </a:p>
        </p:txBody>
      </p:sp>
      <p:sp>
        <p:nvSpPr>
          <p:cNvPr id="3" name="Content Placeholder 2">
            <a:extLst>
              <a:ext uri="{FF2B5EF4-FFF2-40B4-BE49-F238E27FC236}">
                <a16:creationId xmlns:a16="http://schemas.microsoft.com/office/drawing/2014/main" id="{E206F2EE-7191-414D-98AA-F9FAFD7BCB3F}"/>
              </a:ext>
            </a:extLst>
          </p:cNvPr>
          <p:cNvSpPr>
            <a:spLocks noGrp="1"/>
          </p:cNvSpPr>
          <p:nvPr>
            <p:ph sz="half" idx="1"/>
          </p:nvPr>
        </p:nvSpPr>
        <p:spPr/>
        <p:txBody>
          <a:bodyPr>
            <a:normAutofit fontScale="62500" lnSpcReduction="20000"/>
          </a:bodyPr>
          <a:lstStyle/>
          <a:p>
            <a:pPr marL="0" indent="0">
              <a:buNone/>
            </a:pPr>
            <a:r>
              <a:rPr lang="en-GB" sz="2900" i="1" dirty="0"/>
              <a:t>Common concerns (</a:t>
            </a:r>
            <a:r>
              <a:rPr lang="en-GB" sz="2900" i="1" dirty="0" err="1"/>
              <a:t>Rachman</a:t>
            </a:r>
            <a:r>
              <a:rPr lang="en-GB" sz="2900" i="1" dirty="0"/>
              <a:t> 2003)</a:t>
            </a:r>
          </a:p>
          <a:p>
            <a:endParaRPr lang="en-GB" sz="2900" dirty="0"/>
          </a:p>
          <a:p>
            <a:r>
              <a:rPr lang="en-GB" sz="2900" dirty="0"/>
              <a:t>Aggressive actions: thoughts of harming, or harm coming to, family or children.</a:t>
            </a:r>
          </a:p>
          <a:p>
            <a:endParaRPr lang="en-GB" sz="2900" dirty="0"/>
          </a:p>
          <a:p>
            <a:r>
              <a:rPr lang="en-GB" sz="2900" dirty="0"/>
              <a:t>Sexual acts: fear of inappropriate acts or gestures (‘I will molest a young child’), images of sex with inappropriate partners.</a:t>
            </a:r>
          </a:p>
          <a:p>
            <a:endParaRPr lang="en-GB" sz="2900" dirty="0"/>
          </a:p>
          <a:p>
            <a:r>
              <a:rPr lang="en-GB" sz="2900" dirty="0"/>
              <a:t>Blasphemous acts: a fear of making sacrilegious gestures in a holy place, pollution of prayers with impure thoughts.</a:t>
            </a:r>
          </a:p>
          <a:p>
            <a:endParaRPr lang="en-GB" dirty="0"/>
          </a:p>
          <a:p>
            <a:endParaRPr lang="en-GB" dirty="0"/>
          </a:p>
          <a:p>
            <a:endParaRPr lang="en-GB" dirty="0"/>
          </a:p>
        </p:txBody>
      </p:sp>
      <p:sp>
        <p:nvSpPr>
          <p:cNvPr id="4" name="Content Placeholder 3">
            <a:extLst>
              <a:ext uri="{FF2B5EF4-FFF2-40B4-BE49-F238E27FC236}">
                <a16:creationId xmlns:a16="http://schemas.microsoft.com/office/drawing/2014/main" id="{A338D157-7439-4AA6-858D-8337EBCB923E}"/>
              </a:ext>
            </a:extLst>
          </p:cNvPr>
          <p:cNvSpPr>
            <a:spLocks noGrp="1"/>
          </p:cNvSpPr>
          <p:nvPr>
            <p:ph sz="half" idx="2"/>
          </p:nvPr>
        </p:nvSpPr>
        <p:spPr/>
        <p:txBody>
          <a:bodyPr>
            <a:normAutofit fontScale="62500" lnSpcReduction="20000"/>
          </a:bodyPr>
          <a:lstStyle/>
          <a:p>
            <a:pPr marL="0" indent="0">
              <a:buNone/>
            </a:pPr>
            <a:r>
              <a:rPr lang="en-GB" sz="2900" i="1" dirty="0"/>
              <a:t>Course of OCD</a:t>
            </a:r>
          </a:p>
          <a:p>
            <a:endParaRPr lang="en-GB" sz="2900" dirty="0"/>
          </a:p>
          <a:p>
            <a:r>
              <a:rPr lang="en-GB" sz="2900" dirty="0"/>
              <a:t>Usually begins in adolescence or early adulthood.</a:t>
            </a:r>
          </a:p>
          <a:p>
            <a:endParaRPr lang="en-GB" sz="2900" dirty="0"/>
          </a:p>
          <a:p>
            <a:r>
              <a:rPr lang="en-GB" sz="2900" dirty="0"/>
              <a:t>Onset is usually gradual. Some acute cases have been diagnosed.</a:t>
            </a:r>
          </a:p>
          <a:p>
            <a:endParaRPr lang="en-GB" sz="2900" dirty="0"/>
          </a:p>
          <a:p>
            <a:r>
              <a:rPr lang="en-GB" sz="2900" dirty="0"/>
              <a:t>May experience a waxing and waning course.</a:t>
            </a:r>
          </a:p>
          <a:p>
            <a:endParaRPr lang="en-GB" sz="2900" dirty="0"/>
          </a:p>
          <a:p>
            <a:r>
              <a:rPr lang="en-GB" sz="2900" dirty="0"/>
              <a:t>About 5% have an episodic course with minimal or no symptoms between episodes.</a:t>
            </a:r>
          </a:p>
          <a:p>
            <a:endParaRPr lang="en-GB" sz="2900" dirty="0"/>
          </a:p>
          <a:p>
            <a:r>
              <a:rPr lang="en-GB" sz="2900" dirty="0"/>
              <a:t>Progressive deterioration in occupational and social functioning.</a:t>
            </a:r>
          </a:p>
          <a:p>
            <a:endParaRPr lang="en-GB" sz="2600" dirty="0"/>
          </a:p>
          <a:p>
            <a:endParaRPr lang="en-GB" dirty="0"/>
          </a:p>
        </p:txBody>
      </p:sp>
    </p:spTree>
    <p:extLst>
      <p:ext uri="{BB962C8B-B14F-4D97-AF65-F5344CB8AC3E}">
        <p14:creationId xmlns:p14="http://schemas.microsoft.com/office/powerpoint/2010/main" val="640085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D770D86-2C85-4FF9-B0FC-4D10BE03C953}"/>
              </a:ext>
            </a:extLst>
          </p:cNvPr>
          <p:cNvSpPr>
            <a:spLocks noGrp="1"/>
          </p:cNvSpPr>
          <p:nvPr>
            <p:ph type="title"/>
          </p:nvPr>
        </p:nvSpPr>
        <p:spPr/>
        <p:txBody>
          <a:bodyPr>
            <a:normAutofit/>
          </a:bodyPr>
          <a:lstStyle/>
          <a:p>
            <a:r>
              <a:rPr lang="en-GB" sz="3300" dirty="0"/>
              <a:t>More Concerns and Safety Behaviours</a:t>
            </a:r>
          </a:p>
        </p:txBody>
      </p:sp>
      <p:graphicFrame>
        <p:nvGraphicFramePr>
          <p:cNvPr id="2" name="Table 1">
            <a:extLst>
              <a:ext uri="{FF2B5EF4-FFF2-40B4-BE49-F238E27FC236}">
                <a16:creationId xmlns:a16="http://schemas.microsoft.com/office/drawing/2014/main" id="{EA3B94C5-5D35-FB4C-98FC-2E0CEFD65285}"/>
              </a:ext>
            </a:extLst>
          </p:cNvPr>
          <p:cNvGraphicFramePr>
            <a:graphicFrameLocks noGrp="1"/>
          </p:cNvGraphicFramePr>
          <p:nvPr>
            <p:extLst>
              <p:ext uri="{D42A27DB-BD31-4B8C-83A1-F6EECF244321}">
                <p14:modId xmlns:p14="http://schemas.microsoft.com/office/powerpoint/2010/main" val="2413002406"/>
              </p:ext>
            </p:extLst>
          </p:nvPr>
        </p:nvGraphicFramePr>
        <p:xfrm>
          <a:off x="838200" y="1541124"/>
          <a:ext cx="10515600" cy="4544189"/>
        </p:xfrm>
        <a:graphic>
          <a:graphicData uri="http://schemas.openxmlformats.org/drawingml/2006/table">
            <a:tbl>
              <a:tblPr firstRow="1" firstCol="1" bandRow="1"/>
              <a:tblGrid>
                <a:gridCol w="4795114">
                  <a:extLst>
                    <a:ext uri="{9D8B030D-6E8A-4147-A177-3AD203B41FA5}">
                      <a16:colId xmlns:a16="http://schemas.microsoft.com/office/drawing/2014/main" val="4223452106"/>
                    </a:ext>
                  </a:extLst>
                </a:gridCol>
                <a:gridCol w="5720486">
                  <a:extLst>
                    <a:ext uri="{9D8B030D-6E8A-4147-A177-3AD203B41FA5}">
                      <a16:colId xmlns:a16="http://schemas.microsoft.com/office/drawing/2014/main" val="645250754"/>
                    </a:ext>
                  </a:extLst>
                </a:gridCol>
              </a:tblGrid>
              <a:tr h="482577">
                <a:tc gridSpan="2">
                  <a:txBody>
                    <a:bodyPr/>
                    <a:lstStyle/>
                    <a:p>
                      <a:pPr>
                        <a:lnSpc>
                          <a:spcPct val="115000"/>
                        </a:lnSpc>
                        <a:spcBef>
                          <a:spcPts val="600"/>
                        </a:spcBef>
                        <a:spcAft>
                          <a:spcPts val="0"/>
                        </a:spcAft>
                        <a:tabLst>
                          <a:tab pos="288290" algn="l"/>
                        </a:tabLst>
                      </a:pPr>
                      <a:r>
                        <a:rPr lang="en-US" sz="1600" b="1" dirty="0">
                          <a:effectLst/>
                          <a:latin typeface="+mn-lt"/>
                          <a:ea typeface="Calibri" panose="020F0502020204030204" pitchFamily="34" charset="0"/>
                          <a:cs typeface="Times New Roman" panose="02020603050405020304" pitchFamily="18" charset="0"/>
                        </a:rPr>
                        <a:t>Table 6.1 </a:t>
                      </a:r>
                      <a:r>
                        <a:rPr lang="en-GB" sz="1600" dirty="0">
                          <a:effectLst/>
                          <a:latin typeface="+mn-lt"/>
                          <a:ea typeface="Calibri" panose="020F0502020204030204" pitchFamily="34" charset="0"/>
                          <a:cs typeface="Times New Roman" panose="02020603050405020304" pitchFamily="18" charset="0"/>
                        </a:rPr>
                        <a:t>Frequent obsessions and compulsions reported by people with obsessive-compulsive disorder</a:t>
                      </a:r>
                      <a:endParaRPr lang="en-GB" sz="1600" dirty="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extLst>
                  <a:ext uri="{0D108BD9-81ED-4DB2-BD59-A6C34878D82A}">
                    <a16:rowId xmlns:a16="http://schemas.microsoft.com/office/drawing/2014/main" val="4249630113"/>
                  </a:ext>
                </a:extLst>
              </a:tr>
              <a:tr h="482577">
                <a:tc>
                  <a:txBody>
                    <a:bodyPr/>
                    <a:lstStyle/>
                    <a:p>
                      <a:pPr>
                        <a:lnSpc>
                          <a:spcPct val="115000"/>
                        </a:lnSpc>
                        <a:spcBef>
                          <a:spcPts val="600"/>
                        </a:spcBef>
                        <a:spcAft>
                          <a:spcPts val="0"/>
                        </a:spcAft>
                        <a:tabLst>
                          <a:tab pos="288290" algn="l"/>
                        </a:tabLst>
                      </a:pPr>
                      <a:r>
                        <a:rPr lang="en-GB" sz="1600" b="1" dirty="0">
                          <a:effectLst/>
                          <a:latin typeface="+mn-lt"/>
                          <a:ea typeface="Calibri" panose="020F0502020204030204" pitchFamily="34" charset="0"/>
                          <a:cs typeface="Times New Roman" panose="02020603050405020304" pitchFamily="18" charset="0"/>
                        </a:rPr>
                        <a:t>Obsession</a:t>
                      </a:r>
                      <a:endParaRPr lang="en-GB" sz="1600" dirty="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nSpc>
                          <a:spcPct val="115000"/>
                        </a:lnSpc>
                        <a:spcBef>
                          <a:spcPts val="600"/>
                        </a:spcBef>
                        <a:spcAft>
                          <a:spcPts val="0"/>
                        </a:spcAft>
                        <a:tabLst>
                          <a:tab pos="288290" algn="l"/>
                        </a:tabLst>
                      </a:pPr>
                      <a:r>
                        <a:rPr lang="en-GB" sz="1600" b="1">
                          <a:effectLst/>
                          <a:latin typeface="+mn-lt"/>
                          <a:ea typeface="Calibri" panose="020F0502020204030204" pitchFamily="34" charset="0"/>
                          <a:cs typeface="Times New Roman" panose="02020603050405020304" pitchFamily="18" charset="0"/>
                        </a:rPr>
                        <a:t>Compulsion</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extLst>
                  <a:ext uri="{0D108BD9-81ED-4DB2-BD59-A6C34878D82A}">
                    <a16:rowId xmlns:a16="http://schemas.microsoft.com/office/drawing/2014/main" val="1549014193"/>
                  </a:ext>
                </a:extLst>
              </a:tr>
              <a:tr h="491447">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Concern with cleanliness (dirt, germs, contamination)</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Excessive and ritualized washing, cleaning or bathing</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24087716"/>
                  </a:ext>
                </a:extLst>
              </a:tr>
              <a:tr h="491447">
                <a:tc>
                  <a:txBody>
                    <a:bodyPr/>
                    <a:lstStyle/>
                    <a:p>
                      <a:pPr>
                        <a:lnSpc>
                          <a:spcPct val="115000"/>
                        </a:lnSpc>
                        <a:spcBef>
                          <a:spcPts val="600"/>
                        </a:spcBef>
                        <a:spcAft>
                          <a:spcPts val="0"/>
                        </a:spcAft>
                        <a:tabLst>
                          <a:tab pos="288290" algn="l"/>
                        </a:tabLst>
                      </a:pPr>
                      <a:r>
                        <a:rPr lang="en-GB" sz="1600" b="0" i="0" u="none" strike="noStrike" spc="0" dirty="0">
                          <a:solidFill>
                            <a:srgbClr val="000000"/>
                          </a:solidFill>
                          <a:effectLst/>
                          <a:latin typeface="+mn-lt"/>
                          <a:ea typeface="Calibri" panose="020F0502020204030204" pitchFamily="34" charset="0"/>
                          <a:cs typeface="Times New Roman" panose="02020603050405020304" pitchFamily="18" charset="0"/>
                        </a:rPr>
                        <a:t>Concern about body secretions (e.g. saliva, urine)</a:t>
                      </a:r>
                      <a:endParaRPr lang="en-GB" sz="1600" dirty="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Rituals to remove or avoid contact with body secretions</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32564661"/>
                  </a:ext>
                </a:extLst>
              </a:tr>
              <a:tr h="491447">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Sexual obsessions (fear of forbidden urges or aggressive sexual actions)</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Ritualized and rigid sexual relationships</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63935425"/>
                  </a:ext>
                </a:extLst>
              </a:tr>
              <a:tr h="491447">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Obsessive fears of harming self or others</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Repeated checking of doors, cookers, alarms or locks; when driving, retracing route for fear of having run over someone</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74187827"/>
                  </a:ext>
                </a:extLst>
              </a:tr>
              <a:tr h="491447">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Concern with exactness (symmetry, order)</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Bef>
                          <a:spcPts val="600"/>
                        </a:spcBef>
                        <a:spcAft>
                          <a:spcPts val="0"/>
                        </a:spcAft>
                        <a:tabLst>
                          <a:tab pos="288290" algn="l"/>
                        </a:tabLst>
                      </a:pPr>
                      <a:r>
                        <a:rPr lang="en-GB" sz="1600" b="0" i="0" u="none" strike="noStrike" spc="0">
                          <a:solidFill>
                            <a:srgbClr val="000000"/>
                          </a:solidFill>
                          <a:effectLst/>
                          <a:latin typeface="+mn-lt"/>
                          <a:ea typeface="Calibri" panose="020F0502020204030204" pitchFamily="34" charset="0"/>
                          <a:cs typeface="Times New Roman" panose="02020603050405020304" pitchFamily="18" charset="0"/>
                        </a:rPr>
                        <a:t>Ritualized arranging and rearranging</a:t>
                      </a:r>
                      <a:endParaRPr lang="en-GB" sz="160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29680108"/>
                  </a:ext>
                </a:extLst>
              </a:tr>
              <a:tr h="1016050">
                <a:tc>
                  <a:txBody>
                    <a:bodyPr/>
                    <a:lstStyle/>
                    <a:p>
                      <a:pPr>
                        <a:lnSpc>
                          <a:spcPct val="115000"/>
                        </a:lnSpc>
                        <a:spcBef>
                          <a:spcPts val="600"/>
                        </a:spcBef>
                        <a:spcAft>
                          <a:spcPts val="0"/>
                        </a:spcAft>
                        <a:tabLst>
                          <a:tab pos="288290" algn="l"/>
                        </a:tabLst>
                      </a:pPr>
                      <a:r>
                        <a:rPr lang="en-GB" sz="1600" b="0" i="0" u="none" strike="noStrike" spc="0" dirty="0">
                          <a:solidFill>
                            <a:srgbClr val="000000"/>
                          </a:solidFill>
                          <a:effectLst/>
                          <a:latin typeface="+mn-lt"/>
                          <a:ea typeface="Calibri" panose="020F0502020204030204" pitchFamily="34" charset="0"/>
                          <a:cs typeface="Times New Roman" panose="02020603050405020304" pitchFamily="18" charset="0"/>
                        </a:rPr>
                        <a:t>Obsessions with health (or fear of ill-health)</a:t>
                      </a:r>
                      <a:endParaRPr lang="en-GB" sz="1600" dirty="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15000"/>
                        </a:lnSpc>
                        <a:spcBef>
                          <a:spcPts val="600"/>
                        </a:spcBef>
                        <a:spcAft>
                          <a:spcPts val="0"/>
                        </a:spcAft>
                        <a:tabLst>
                          <a:tab pos="288290" algn="l"/>
                        </a:tabLst>
                      </a:pPr>
                      <a:r>
                        <a:rPr lang="en-GB" sz="1600" b="0" i="0" u="none" strike="noStrike" spc="0" dirty="0">
                          <a:solidFill>
                            <a:srgbClr val="000000"/>
                          </a:solidFill>
                          <a:effectLst/>
                          <a:latin typeface="+mn-lt"/>
                          <a:ea typeface="Calibri" panose="020F0502020204030204" pitchFamily="34" charset="0"/>
                          <a:cs typeface="Times New Roman" panose="02020603050405020304" pitchFamily="18" charset="0"/>
                        </a:rPr>
                        <a:t>Checking and rechecking vital signs, rigid dietary intake, constantly checking for new information about health, death, and dying</a:t>
                      </a:r>
                      <a:endParaRPr lang="en-GB" sz="1600" dirty="0">
                        <a:effectLst/>
                        <a:latin typeface="+mn-lt"/>
                        <a:ea typeface="Calibri" panose="020F0502020204030204" pitchFamily="34" charset="0"/>
                        <a:cs typeface="Times New Roman (Body 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96270895"/>
                  </a:ext>
                </a:extLst>
              </a:tr>
            </a:tbl>
          </a:graphicData>
        </a:graphic>
      </p:graphicFrame>
    </p:spTree>
    <p:extLst>
      <p:ext uri="{BB962C8B-B14F-4D97-AF65-F5344CB8AC3E}">
        <p14:creationId xmlns:p14="http://schemas.microsoft.com/office/powerpoint/2010/main" val="1629723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r>
              <a:rPr lang="en-US" altLang="en-US" sz="3300" dirty="0"/>
              <a:t>Comparison with Norms</a:t>
            </a:r>
          </a:p>
        </p:txBody>
      </p:sp>
      <p:graphicFrame>
        <p:nvGraphicFramePr>
          <p:cNvPr id="17413" name="Rectangle 3">
            <a:extLst>
              <a:ext uri="{FF2B5EF4-FFF2-40B4-BE49-F238E27FC236}">
                <a16:creationId xmlns:a16="http://schemas.microsoft.com/office/drawing/2014/main" id="{DF08C479-98A0-4BEC-A29A-B194771CB1A4}"/>
              </a:ext>
            </a:extLst>
          </p:cNvPr>
          <p:cNvGraphicFramePr>
            <a:graphicFrameLocks noGrp="1"/>
          </p:cNvGraphicFramePr>
          <p:nvPr>
            <p:ph sz="half" idx="1"/>
            <p:extLst>
              <p:ext uri="{D42A27DB-BD31-4B8C-83A1-F6EECF244321}">
                <p14:modId xmlns:p14="http://schemas.microsoft.com/office/powerpoint/2010/main" val="2303949533"/>
              </p:ext>
            </p:extLst>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a:extLst>
              <a:ext uri="{FF2B5EF4-FFF2-40B4-BE49-F238E27FC236}">
                <a16:creationId xmlns:a16="http://schemas.microsoft.com/office/drawing/2014/main" id="{834D1961-4C3B-42CE-A38C-48F3DDC532E4}"/>
              </a:ext>
            </a:extLst>
          </p:cNvPr>
          <p:cNvSpPr>
            <a:spLocks noGrp="1"/>
          </p:cNvSpPr>
          <p:nvPr>
            <p:ph sz="half" idx="2"/>
          </p:nvPr>
        </p:nvSpPr>
        <p:spPr/>
        <p:txBody>
          <a:bodyPr>
            <a:normAutofit/>
          </a:bodyPr>
          <a:lstStyle/>
          <a:p>
            <a:pPr marL="0" indent="0">
              <a:buNone/>
            </a:pPr>
            <a:r>
              <a:rPr lang="en-GB" sz="1900" dirty="0"/>
              <a:t>Prevalence:</a:t>
            </a:r>
          </a:p>
          <a:p>
            <a:pPr marL="0" indent="0">
              <a:buNone/>
            </a:pPr>
            <a:endParaRPr lang="en-GB" sz="1900" dirty="0"/>
          </a:p>
          <a:p>
            <a:r>
              <a:rPr lang="en-GB" sz="1900" dirty="0"/>
              <a:t>originally believed to be rare &lt;0.1%</a:t>
            </a:r>
          </a:p>
          <a:p>
            <a:r>
              <a:rPr lang="en-GB" sz="1900" dirty="0"/>
              <a:t>recent evidence suggests 1–4% (e.g. Ruscio et al. 2010).</a:t>
            </a:r>
          </a:p>
          <a:p>
            <a:pPr marL="0" indent="0">
              <a:buNone/>
            </a:pPr>
            <a:endParaRPr lang="en-GB" sz="1900" dirty="0"/>
          </a:p>
          <a:p>
            <a:pPr marL="0" indent="0">
              <a:buNone/>
            </a:pPr>
            <a:r>
              <a:rPr lang="en-GB" sz="1900" dirty="0"/>
              <a:t>Onset/characteristics:</a:t>
            </a:r>
          </a:p>
          <a:p>
            <a:pPr marL="0" indent="0">
              <a:buNone/>
            </a:pPr>
            <a:endParaRPr lang="en-GB" sz="1900" dirty="0"/>
          </a:p>
          <a:p>
            <a:r>
              <a:rPr lang="en-GB" sz="1900" dirty="0"/>
              <a:t>males – high prevalence of checking</a:t>
            </a:r>
          </a:p>
          <a:p>
            <a:r>
              <a:rPr lang="en-GB" sz="1900" dirty="0"/>
              <a:t>females – high prevalence of washing.</a:t>
            </a:r>
          </a:p>
          <a:p>
            <a:endParaRPr lang="en-GB" dirty="0"/>
          </a:p>
        </p:txBody>
      </p:sp>
    </p:spTree>
    <p:extLst>
      <p:ext uri="{BB962C8B-B14F-4D97-AF65-F5344CB8AC3E}">
        <p14:creationId xmlns:p14="http://schemas.microsoft.com/office/powerpoint/2010/main" val="3799459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8577C68-200F-4B6B-BB49-B923730AA1F7}"/>
              </a:ext>
            </a:extLst>
          </p:cNvPr>
          <p:cNvSpPr>
            <a:spLocks noGrp="1"/>
          </p:cNvSpPr>
          <p:nvPr>
            <p:ph type="title"/>
          </p:nvPr>
        </p:nvSpPr>
        <p:spPr/>
        <p:txBody>
          <a:bodyPr>
            <a:normAutofit/>
          </a:bodyPr>
          <a:lstStyle/>
          <a:p>
            <a:r>
              <a:rPr lang="en-GB" sz="3300" dirty="0"/>
              <a:t>Gender Differences</a:t>
            </a:r>
          </a:p>
        </p:txBody>
      </p:sp>
      <p:sp>
        <p:nvSpPr>
          <p:cNvPr id="5" name="Content Placeholder 4">
            <a:extLst>
              <a:ext uri="{FF2B5EF4-FFF2-40B4-BE49-F238E27FC236}">
                <a16:creationId xmlns:a16="http://schemas.microsoft.com/office/drawing/2014/main" id="{EEE2094C-DD44-4D3F-80E2-F51DDBC90679}"/>
              </a:ext>
            </a:extLst>
          </p:cNvPr>
          <p:cNvSpPr>
            <a:spLocks noGrp="1"/>
          </p:cNvSpPr>
          <p:nvPr>
            <p:ph sz="half" idx="1"/>
          </p:nvPr>
        </p:nvSpPr>
        <p:spPr/>
        <p:txBody>
          <a:bodyPr>
            <a:normAutofit/>
          </a:bodyPr>
          <a:lstStyle/>
          <a:p>
            <a:endParaRPr lang="en-GB" sz="1600" dirty="0"/>
          </a:p>
          <a:p>
            <a:pPr marL="0" indent="0">
              <a:buNone/>
            </a:pPr>
            <a:r>
              <a:rPr lang="en-GB" sz="1800" dirty="0"/>
              <a:t>Men …</a:t>
            </a:r>
          </a:p>
          <a:p>
            <a:pPr marL="0" indent="0">
              <a:buNone/>
            </a:pPr>
            <a:endParaRPr lang="en-GB" sz="1800" dirty="0"/>
          </a:p>
          <a:p>
            <a:r>
              <a:rPr lang="en-GB" sz="1800" dirty="0"/>
              <a:t>more likely than females to be single</a:t>
            </a:r>
          </a:p>
          <a:p>
            <a:r>
              <a:rPr lang="en-GB" sz="1800" dirty="0"/>
              <a:t>present early onset of symptoms and chronic course of the disorder</a:t>
            </a:r>
          </a:p>
          <a:p>
            <a:r>
              <a:rPr lang="en-GB" sz="1800" dirty="0"/>
              <a:t>greater social impairment</a:t>
            </a:r>
          </a:p>
          <a:p>
            <a:r>
              <a:rPr lang="en-GB" sz="1800" dirty="0"/>
              <a:t>more sexual-religious and aggressive symptoms</a:t>
            </a:r>
          </a:p>
          <a:p>
            <a:r>
              <a:rPr lang="en-GB" sz="1800" dirty="0"/>
              <a:t>greater comorbidity with tic and substance use disorders.</a:t>
            </a:r>
          </a:p>
          <a:p>
            <a:endParaRPr lang="en-GB" dirty="0"/>
          </a:p>
        </p:txBody>
      </p:sp>
      <p:sp>
        <p:nvSpPr>
          <p:cNvPr id="6" name="Content Placeholder 5">
            <a:extLst>
              <a:ext uri="{FF2B5EF4-FFF2-40B4-BE49-F238E27FC236}">
                <a16:creationId xmlns:a16="http://schemas.microsoft.com/office/drawing/2014/main" id="{29252088-17A0-4D31-8BB5-153AF32C6FDE}"/>
              </a:ext>
            </a:extLst>
          </p:cNvPr>
          <p:cNvSpPr>
            <a:spLocks noGrp="1"/>
          </p:cNvSpPr>
          <p:nvPr>
            <p:ph sz="half" idx="2"/>
          </p:nvPr>
        </p:nvSpPr>
        <p:spPr/>
        <p:txBody>
          <a:bodyPr>
            <a:normAutofit/>
          </a:bodyPr>
          <a:lstStyle/>
          <a:p>
            <a:pPr marL="0" indent="0">
              <a:buNone/>
            </a:pPr>
            <a:endParaRPr lang="en-GB" sz="1600" dirty="0"/>
          </a:p>
          <a:p>
            <a:pPr marL="0" indent="0">
              <a:buNone/>
            </a:pPr>
            <a:r>
              <a:rPr lang="en-GB" sz="1800" dirty="0"/>
              <a:t>Women …</a:t>
            </a:r>
          </a:p>
          <a:p>
            <a:endParaRPr lang="en-GB" sz="1800" dirty="0"/>
          </a:p>
          <a:p>
            <a:r>
              <a:rPr lang="en-GB" sz="1800" dirty="0"/>
              <a:t>present more</a:t>
            </a:r>
          </a:p>
          <a:p>
            <a:r>
              <a:rPr lang="en-GB" sz="1800" dirty="0"/>
              <a:t>contamination/cleaning symptoms</a:t>
            </a:r>
          </a:p>
          <a:p>
            <a:r>
              <a:rPr lang="en-GB" sz="1800" dirty="0"/>
              <a:t>greater comorbidity with eating and impulse-control disorders. </a:t>
            </a:r>
          </a:p>
        </p:txBody>
      </p:sp>
    </p:spTree>
    <p:extLst>
      <p:ext uri="{BB962C8B-B14F-4D97-AF65-F5344CB8AC3E}">
        <p14:creationId xmlns:p14="http://schemas.microsoft.com/office/powerpoint/2010/main" val="3875702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30461-ECFB-43CD-95D6-70E2D7B2D123}"/>
              </a:ext>
            </a:extLst>
          </p:cNvPr>
          <p:cNvSpPr>
            <a:spLocks noGrp="1"/>
          </p:cNvSpPr>
          <p:nvPr>
            <p:ph type="title"/>
          </p:nvPr>
        </p:nvSpPr>
        <p:spPr/>
        <p:txBody>
          <a:bodyPr>
            <a:normAutofit/>
          </a:bodyPr>
          <a:lstStyle/>
          <a:p>
            <a:r>
              <a:rPr lang="en-GB" sz="3300" dirty="0"/>
              <a:t>Neurological Explanations</a:t>
            </a:r>
          </a:p>
        </p:txBody>
      </p:sp>
      <p:sp>
        <p:nvSpPr>
          <p:cNvPr id="3" name="Content Placeholder 2">
            <a:extLst>
              <a:ext uri="{FF2B5EF4-FFF2-40B4-BE49-F238E27FC236}">
                <a16:creationId xmlns:a16="http://schemas.microsoft.com/office/drawing/2014/main" id="{4236AB96-A5AC-4435-B5B1-F85BD4AD6F9F}"/>
              </a:ext>
            </a:extLst>
          </p:cNvPr>
          <p:cNvSpPr>
            <a:spLocks noGrp="1"/>
          </p:cNvSpPr>
          <p:nvPr>
            <p:ph sz="half" idx="1"/>
          </p:nvPr>
        </p:nvSpPr>
        <p:spPr/>
        <p:txBody>
          <a:bodyPr>
            <a:normAutofit/>
          </a:bodyPr>
          <a:lstStyle/>
          <a:p>
            <a:pPr marL="0" indent="0">
              <a:buNone/>
            </a:pPr>
            <a:r>
              <a:rPr lang="en-GB" sz="1800" dirty="0"/>
              <a:t>Attenuation of:</a:t>
            </a:r>
          </a:p>
          <a:p>
            <a:pPr lvl="1"/>
            <a:r>
              <a:rPr lang="en-GB" sz="1800" i="1" dirty="0"/>
              <a:t>orbitofrontal area</a:t>
            </a:r>
            <a:r>
              <a:rPr lang="en-GB" sz="1800" dirty="0"/>
              <a:t>, where sexual, violent and other primitive impulses normally arise</a:t>
            </a:r>
          </a:p>
          <a:p>
            <a:pPr marL="457200" lvl="1" indent="0">
              <a:buNone/>
            </a:pPr>
            <a:r>
              <a:rPr lang="en-GB" sz="1800" dirty="0"/>
              <a:t>and …</a:t>
            </a:r>
          </a:p>
          <a:p>
            <a:pPr lvl="1"/>
            <a:r>
              <a:rPr lang="en-GB" sz="1800" i="1" dirty="0"/>
              <a:t>thalamic region</a:t>
            </a:r>
            <a:r>
              <a:rPr lang="en-GB" sz="1800" dirty="0"/>
              <a:t>, where the individual engages in more cognitive and perhaps behavioural responses </a:t>
            </a:r>
          </a:p>
          <a:p>
            <a:pPr marL="457200" lvl="1" indent="0">
              <a:buNone/>
            </a:pPr>
            <a:r>
              <a:rPr lang="en-GB" sz="1800" dirty="0"/>
              <a:t>by …</a:t>
            </a:r>
          </a:p>
          <a:p>
            <a:pPr lvl="1"/>
            <a:r>
              <a:rPr lang="en-GB" sz="1800" dirty="0"/>
              <a:t>links to both systems from corpus </a:t>
            </a:r>
            <a:r>
              <a:rPr lang="en-GB" sz="1800" dirty="0" err="1"/>
              <a:t>striatus</a:t>
            </a:r>
            <a:r>
              <a:rPr lang="en-GB" sz="1800" dirty="0"/>
              <a:t>, which in OCD prevents over-responsiveness of the system</a:t>
            </a:r>
          </a:p>
          <a:p>
            <a:pPr lvl="1"/>
            <a:r>
              <a:rPr lang="en-GB" sz="1800" dirty="0"/>
              <a:t>glutamic acid is excitatory in orbitofrontal/thalamic loops</a:t>
            </a:r>
          </a:p>
          <a:p>
            <a:pPr lvl="1"/>
            <a:r>
              <a:rPr lang="en-GB" sz="1800" dirty="0"/>
              <a:t>serotonin, dopamine, GABA influence moderating process</a:t>
            </a:r>
          </a:p>
        </p:txBody>
      </p:sp>
      <p:sp>
        <p:nvSpPr>
          <p:cNvPr id="4" name="Content Placeholder 3">
            <a:extLst>
              <a:ext uri="{FF2B5EF4-FFF2-40B4-BE49-F238E27FC236}">
                <a16:creationId xmlns:a16="http://schemas.microsoft.com/office/drawing/2014/main" id="{2C0897A6-9A44-4FC4-9504-526DDF5D21DC}"/>
              </a:ext>
            </a:extLst>
          </p:cNvPr>
          <p:cNvSpPr>
            <a:spLocks noGrp="1"/>
          </p:cNvSpPr>
          <p:nvPr>
            <p:ph sz="half" idx="2"/>
          </p:nvPr>
        </p:nvSpPr>
        <p:spPr>
          <a:xfrm>
            <a:off x="6172200" y="1183758"/>
            <a:ext cx="5181600" cy="4993205"/>
          </a:xfrm>
        </p:spPr>
        <p:txBody>
          <a:bodyPr>
            <a:noAutofit/>
          </a:bodyPr>
          <a:lstStyle/>
          <a:p>
            <a:pPr marL="0" indent="0">
              <a:buNone/>
            </a:pPr>
            <a:r>
              <a:rPr lang="en-GB" sz="1800" dirty="0"/>
              <a:t>Family studies – diagnosis:</a:t>
            </a:r>
          </a:p>
          <a:p>
            <a:pPr lvl="1"/>
            <a:r>
              <a:rPr lang="en-GB" sz="1800" dirty="0"/>
              <a:t>Andrews et al. (1990) found no evidence of higher concordance in MZ than in DZ twins</a:t>
            </a:r>
          </a:p>
          <a:p>
            <a:pPr lvl="1"/>
            <a:r>
              <a:rPr lang="en-GB" sz="1800" dirty="0"/>
              <a:t>Black et al. (1992), 2.5% of relatives of people with OCD had the disorder; 2.3% prevalence among their control group and population norms.</a:t>
            </a:r>
          </a:p>
          <a:p>
            <a:pPr marL="0" indent="0">
              <a:buNone/>
            </a:pPr>
            <a:r>
              <a:rPr lang="en-GB" sz="1800" dirty="0"/>
              <a:t>Family studies – dimensional approaches:</a:t>
            </a:r>
          </a:p>
          <a:p>
            <a:pPr lvl="1"/>
            <a:r>
              <a:rPr lang="nl-NL" sz="1800" dirty="0"/>
              <a:t>van Grootheest et al. (2005), genetic influence accounts for </a:t>
            </a:r>
            <a:r>
              <a:rPr lang="nl-NL" sz="1800" dirty="0" err="1"/>
              <a:t>between</a:t>
            </a:r>
            <a:r>
              <a:rPr lang="nl-NL" sz="1800" dirty="0"/>
              <a:t> 45% </a:t>
            </a:r>
            <a:r>
              <a:rPr lang="nl-NL" sz="1800" dirty="0" err="1"/>
              <a:t>and</a:t>
            </a:r>
            <a:r>
              <a:rPr lang="nl-NL" sz="1800" dirty="0"/>
              <a:t> 65% of </a:t>
            </a:r>
            <a:r>
              <a:rPr lang="nl-NL" sz="1800" dirty="0" err="1"/>
              <a:t>variance</a:t>
            </a:r>
            <a:r>
              <a:rPr lang="nl-NL" sz="1800" dirty="0"/>
              <a:t>.</a:t>
            </a:r>
          </a:p>
          <a:p>
            <a:pPr marL="0" indent="0">
              <a:buNone/>
            </a:pPr>
            <a:r>
              <a:rPr lang="en-GB" sz="1800" dirty="0"/>
              <a:t>Genotype studies:</a:t>
            </a:r>
          </a:p>
          <a:p>
            <a:pPr lvl="1"/>
            <a:r>
              <a:rPr lang="en-GB" sz="1800" dirty="0"/>
              <a:t>Noh et al. (2017), NRXN1, HTR2A, CTTNBP2 and REEP3 disrupt synapse development and interfere with neural pathways in the cortico-striatal loop, affecting serotonin and glutamate regulation.</a:t>
            </a:r>
          </a:p>
        </p:txBody>
      </p:sp>
    </p:spTree>
    <p:extLst>
      <p:ext uri="{BB962C8B-B14F-4D97-AF65-F5344CB8AC3E}">
        <p14:creationId xmlns:p14="http://schemas.microsoft.com/office/powerpoint/2010/main" val="1852560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4805" y="303088"/>
            <a:ext cx="7474172" cy="1325563"/>
          </a:xfrm>
        </p:spPr>
        <p:txBody>
          <a:bodyPr>
            <a:normAutofit/>
          </a:bodyPr>
          <a:lstStyle/>
          <a:p>
            <a:r>
              <a:rPr lang="en-GB" sz="3300" dirty="0"/>
              <a:t>Psychoanalytic Theory</a:t>
            </a:r>
          </a:p>
        </p:txBody>
      </p:sp>
      <p:sp>
        <p:nvSpPr>
          <p:cNvPr id="4" name="Content Placeholder 3"/>
          <p:cNvSpPr>
            <a:spLocks noGrp="1"/>
          </p:cNvSpPr>
          <p:nvPr>
            <p:ph idx="1"/>
          </p:nvPr>
        </p:nvSpPr>
        <p:spPr>
          <a:xfrm>
            <a:off x="554805" y="1498840"/>
            <a:ext cx="9768000" cy="4601785"/>
          </a:xfrm>
        </p:spPr>
        <p:txBody>
          <a:bodyPr anchor="ctr">
            <a:normAutofit/>
          </a:bodyPr>
          <a:lstStyle/>
          <a:p>
            <a:pPr marL="0" indent="0">
              <a:buNone/>
            </a:pPr>
            <a:r>
              <a:rPr lang="en-GB" sz="1800" dirty="0"/>
              <a:t>Freud (1922):</a:t>
            </a:r>
          </a:p>
          <a:p>
            <a:endParaRPr lang="en-GB" sz="1800" dirty="0"/>
          </a:p>
          <a:p>
            <a:r>
              <a:rPr lang="en-GB" sz="1800" dirty="0"/>
              <a:t>fear of id impulses and use of ego defence mechanisms to reduce this anxiety</a:t>
            </a:r>
          </a:p>
          <a:p>
            <a:r>
              <a:rPr lang="en-GB" sz="1800" dirty="0"/>
              <a:t>id impulses are evident through obsessive thoughts, while the compulsions are the result of ego defences. </a:t>
            </a:r>
          </a:p>
          <a:p>
            <a:endParaRPr lang="en-GB" sz="1800" dirty="0"/>
          </a:p>
          <a:p>
            <a:pPr marL="0" indent="0">
              <a:buNone/>
            </a:pPr>
            <a:r>
              <a:rPr lang="en-GB" sz="1800" dirty="0"/>
              <a:t>Two ego defence mechanisms:</a:t>
            </a:r>
          </a:p>
          <a:p>
            <a:pPr marL="457200" lvl="1" indent="0">
              <a:buNone/>
            </a:pPr>
            <a:endParaRPr lang="en-GB" sz="1800" i="1" dirty="0"/>
          </a:p>
          <a:p>
            <a:pPr marL="800100" lvl="1" indent="-342900">
              <a:buFont typeface="+mj-lt"/>
              <a:buAutoNum type="arabicPeriod"/>
            </a:pPr>
            <a:r>
              <a:rPr lang="en-GB" sz="1800" dirty="0"/>
              <a:t>undoing – overt behaviours designed to counter the feared outcome, e.g. washing to avoid contamination, and so on</a:t>
            </a:r>
          </a:p>
          <a:p>
            <a:pPr marL="800100" lvl="1" indent="-342900">
              <a:buFont typeface="+mj-lt"/>
              <a:buAutoNum type="arabicPeriod"/>
            </a:pPr>
            <a:r>
              <a:rPr lang="en-GB" sz="1800" dirty="0"/>
              <a:t>reaction formation – adopting behaviours diametrically opposed to the unacceptable impulses, e.g. strong ‘inappropriate’ sexual compulsions countered through cleanliness and orderliness.</a:t>
            </a:r>
            <a:br>
              <a:rPr lang="en-GB" sz="1000" dirty="0"/>
            </a:br>
            <a:endParaRPr lang="en-GB" sz="1000" dirty="0"/>
          </a:p>
        </p:txBody>
      </p:sp>
    </p:spTree>
    <p:extLst>
      <p:ext uri="{BB962C8B-B14F-4D97-AF65-F5344CB8AC3E}">
        <p14:creationId xmlns:p14="http://schemas.microsoft.com/office/powerpoint/2010/main" val="3552453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5998" y="365124"/>
            <a:ext cx="10515600" cy="1325563"/>
          </a:xfrm>
        </p:spPr>
        <p:txBody>
          <a:bodyPr>
            <a:normAutofit/>
          </a:bodyPr>
          <a:lstStyle/>
          <a:p>
            <a:r>
              <a:rPr lang="en-GB" sz="3300" dirty="0"/>
              <a:t>The Obsessive Personality</a:t>
            </a:r>
          </a:p>
        </p:txBody>
      </p:sp>
      <p:sp>
        <p:nvSpPr>
          <p:cNvPr id="3" name="Content Placeholder 2"/>
          <p:cNvSpPr>
            <a:spLocks noGrp="1"/>
          </p:cNvSpPr>
          <p:nvPr>
            <p:ph idx="1"/>
          </p:nvPr>
        </p:nvSpPr>
        <p:spPr>
          <a:xfrm>
            <a:off x="705998" y="1690687"/>
            <a:ext cx="10515600" cy="4082151"/>
          </a:xfrm>
        </p:spPr>
        <p:txBody>
          <a:bodyPr anchor="ctr">
            <a:normAutofit/>
          </a:bodyPr>
          <a:lstStyle/>
          <a:p>
            <a:pPr marL="0" indent="0">
              <a:buNone/>
            </a:pPr>
            <a:r>
              <a:rPr lang="en-GB" sz="1800" i="1" dirty="0">
                <a:solidFill>
                  <a:srgbClr val="000000"/>
                </a:solidFill>
                <a:cs typeface="Arial" panose="020B0604020202020204" pitchFamily="34" charset="0"/>
              </a:rPr>
              <a:t>Origins lie in the anal phase </a:t>
            </a:r>
          </a:p>
          <a:p>
            <a:pPr marL="0" indent="0">
              <a:buNone/>
            </a:pPr>
            <a:endParaRPr lang="en-GB" sz="1800" dirty="0">
              <a:solidFill>
                <a:srgbClr val="000000"/>
              </a:solidFill>
              <a:cs typeface="Arial" panose="020B0604020202020204" pitchFamily="34" charset="0"/>
            </a:endParaRPr>
          </a:p>
          <a:p>
            <a:pPr lvl="1"/>
            <a:r>
              <a:rPr lang="en-GB" sz="1800" dirty="0">
                <a:solidFill>
                  <a:srgbClr val="000000"/>
                </a:solidFill>
                <a:cs typeface="Arial" panose="020B0604020202020204" pitchFamily="34" charset="0"/>
              </a:rPr>
              <a:t>Children in this stage gain gratification through their bowel movements. If their parents prohibit or curb this pleasure through over-zealous potty training, this results in a state of anger and aggressive id impulses expressed through soiling or other destructive behaviours. </a:t>
            </a:r>
          </a:p>
          <a:p>
            <a:pPr marL="457200" lvl="1" indent="0">
              <a:buNone/>
            </a:pPr>
            <a:endParaRPr lang="en-GB" sz="1800" dirty="0">
              <a:solidFill>
                <a:srgbClr val="000000"/>
              </a:solidFill>
              <a:cs typeface="Arial" panose="020B0604020202020204" pitchFamily="34" charset="0"/>
            </a:endParaRPr>
          </a:p>
          <a:p>
            <a:pPr lvl="1"/>
            <a:r>
              <a:rPr lang="en-GB" sz="1800" dirty="0">
                <a:solidFill>
                  <a:srgbClr val="000000"/>
                </a:solidFill>
                <a:cs typeface="Arial" panose="020B0604020202020204" pitchFamily="34" charset="0"/>
              </a:rPr>
              <a:t>If the parents respond to this with further pressure, or if they embarrass the child in attempts to encourage toilet training, the child may feel shame and guilt. </a:t>
            </a:r>
          </a:p>
          <a:p>
            <a:pPr lvl="1"/>
            <a:endParaRPr lang="en-GB" sz="1800" dirty="0">
              <a:solidFill>
                <a:srgbClr val="000000"/>
              </a:solidFill>
              <a:cs typeface="Arial" panose="020B0604020202020204" pitchFamily="34" charset="0"/>
            </a:endParaRPr>
          </a:p>
          <a:p>
            <a:pPr lvl="1"/>
            <a:r>
              <a:rPr lang="en-GB" sz="1800" dirty="0">
                <a:solidFill>
                  <a:srgbClr val="000000"/>
                </a:solidFill>
                <a:cs typeface="Arial" panose="020B0604020202020204" pitchFamily="34" charset="0"/>
              </a:rPr>
              <a:t>So, the pleasure of the id begins to compete with the control of the ego. If this continues, the child may become fixated in this stage and develop an obsessive personality. </a:t>
            </a:r>
          </a:p>
        </p:txBody>
      </p:sp>
    </p:spTree>
    <p:extLst>
      <p:ext uri="{BB962C8B-B14F-4D97-AF65-F5344CB8AC3E}">
        <p14:creationId xmlns:p14="http://schemas.microsoft.com/office/powerpoint/2010/main" val="29879536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d39193d6-cb1f-4500-8b4b-6d115f0ddc0b"/>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3385</TotalTime>
  <Words>1721</Words>
  <Application>Microsoft Office PowerPoint</Application>
  <PresentationFormat>Widescreen</PresentationFormat>
  <Paragraphs>196</Paragraphs>
  <Slides>16</Slides>
  <Notes>1</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Courier New</vt:lpstr>
      <vt:lpstr>Office Theme</vt:lpstr>
      <vt:lpstr>Obsessive Compulsive Disorder…</vt:lpstr>
      <vt:lpstr> DSM-5: Presence of Obsessions, Compulsions, or Both: Presence of obsessions, compulsions, or both </vt:lpstr>
      <vt:lpstr>Background</vt:lpstr>
      <vt:lpstr>More Concerns and Safety Behaviours</vt:lpstr>
      <vt:lpstr>Comparison with Norms</vt:lpstr>
      <vt:lpstr>Gender Differences</vt:lpstr>
      <vt:lpstr>Neurological Explanations</vt:lpstr>
      <vt:lpstr>Psychoanalytic Theory</vt:lpstr>
      <vt:lpstr>The Obsessive Personality</vt:lpstr>
      <vt:lpstr>Mowrer’s 2-Factor Theory</vt:lpstr>
      <vt:lpstr>OCD as a Cognitive Behavioural Formulation: Salkovskis</vt:lpstr>
      <vt:lpstr>OCD as a Formulation: Wells</vt:lpstr>
      <vt:lpstr>Treating OCD</vt:lpstr>
      <vt:lpstr>Exposure and Response Prevention (ERP)  for Cognitive Intrusions</vt:lpstr>
      <vt:lpstr> </vt:lpstr>
      <vt:lpstr>Gava et al. (2007): Cochrane Review </vt:lpstr>
    </vt:vector>
  </TitlesOfParts>
  <Company>Swansea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Bennett P.D.</dc:creator>
  <cp:lastModifiedBy>Heathcock, Clara</cp:lastModifiedBy>
  <cp:revision>67</cp:revision>
  <dcterms:created xsi:type="dcterms:W3CDTF">2018-08-16T11:57:40Z</dcterms:created>
  <dcterms:modified xsi:type="dcterms:W3CDTF">2021-03-09T16:36:00Z</dcterms:modified>
</cp:coreProperties>
</file>