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4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nnett P.D." userId="64626ddf-f80a-42b2-9a46-b4a8fd2b9674" providerId="ADAL" clId="{4EA49319-6B26-4B4B-8336-D1E1C325BAAB}"/>
    <pc:docChg chg="undo custSel addSld modSld">
      <pc:chgData name="Bennett P.D." userId="64626ddf-f80a-42b2-9a46-b4a8fd2b9674" providerId="ADAL" clId="{4EA49319-6B26-4B4B-8336-D1E1C325BAAB}" dt="2020-09-30T11:47:28.644" v="1044" actId="20577"/>
      <pc:docMkLst>
        <pc:docMk/>
      </pc:docMkLst>
      <pc:sldChg chg="modSp mod">
        <pc:chgData name="Bennett P.D." userId="64626ddf-f80a-42b2-9a46-b4a8fd2b9674" providerId="ADAL" clId="{4EA49319-6B26-4B4B-8336-D1E1C325BAAB}" dt="2020-09-30T10:40:32.094" v="109" actId="15"/>
        <pc:sldMkLst>
          <pc:docMk/>
          <pc:sldMk cId="4050388334" sldId="260"/>
        </pc:sldMkLst>
        <pc:spChg chg="mod">
          <ac:chgData name="Bennett P.D." userId="64626ddf-f80a-42b2-9a46-b4a8fd2b9674" providerId="ADAL" clId="{4EA49319-6B26-4B4B-8336-D1E1C325BAAB}" dt="2020-09-30T10:40:32.094" v="109" actId="15"/>
          <ac:spMkLst>
            <pc:docMk/>
            <pc:sldMk cId="4050388334" sldId="260"/>
            <ac:spMk id="4" creationId="{A684F396-CC60-4E9A-8CAC-69E892E2F0F8}"/>
          </ac:spMkLst>
        </pc:spChg>
      </pc:sldChg>
      <pc:sldChg chg="modSp new mod">
        <pc:chgData name="Bennett P.D." userId="64626ddf-f80a-42b2-9a46-b4a8fd2b9674" providerId="ADAL" clId="{4EA49319-6B26-4B4B-8336-D1E1C325BAAB}" dt="2020-09-30T11:31:32.739" v="600" actId="5793"/>
        <pc:sldMkLst>
          <pc:docMk/>
          <pc:sldMk cId="1938712736" sldId="261"/>
        </pc:sldMkLst>
        <pc:spChg chg="mod">
          <ac:chgData name="Bennett P.D." userId="64626ddf-f80a-42b2-9a46-b4a8fd2b9674" providerId="ADAL" clId="{4EA49319-6B26-4B4B-8336-D1E1C325BAAB}" dt="2020-09-30T10:40:44.707" v="132" actId="20577"/>
          <ac:spMkLst>
            <pc:docMk/>
            <pc:sldMk cId="1938712736" sldId="261"/>
            <ac:spMk id="2" creationId="{FF12C8C0-7E99-4E7B-8DAD-B0121F4748AA}"/>
          </ac:spMkLst>
        </pc:spChg>
        <pc:spChg chg="mod">
          <ac:chgData name="Bennett P.D." userId="64626ddf-f80a-42b2-9a46-b4a8fd2b9674" providerId="ADAL" clId="{4EA49319-6B26-4B4B-8336-D1E1C325BAAB}" dt="2020-09-30T11:31:32.739" v="600" actId="5793"/>
          <ac:spMkLst>
            <pc:docMk/>
            <pc:sldMk cId="1938712736" sldId="261"/>
            <ac:spMk id="3" creationId="{834D5A1A-A67E-426B-88A2-EB0D2AD75502}"/>
          </ac:spMkLst>
        </pc:spChg>
      </pc:sldChg>
      <pc:sldChg chg="modSp new mod">
        <pc:chgData name="Bennett P.D." userId="64626ddf-f80a-42b2-9a46-b4a8fd2b9674" providerId="ADAL" clId="{4EA49319-6B26-4B4B-8336-D1E1C325BAAB}" dt="2020-09-30T11:47:28.644" v="1044" actId="20577"/>
        <pc:sldMkLst>
          <pc:docMk/>
          <pc:sldMk cId="4031493890" sldId="262"/>
        </pc:sldMkLst>
        <pc:spChg chg="mod">
          <ac:chgData name="Bennett P.D." userId="64626ddf-f80a-42b2-9a46-b4a8fd2b9674" providerId="ADAL" clId="{4EA49319-6B26-4B4B-8336-D1E1C325BAAB}" dt="2020-09-30T11:41:27.519" v="632" actId="6549"/>
          <ac:spMkLst>
            <pc:docMk/>
            <pc:sldMk cId="4031493890" sldId="262"/>
            <ac:spMk id="2" creationId="{14AC0021-F1DE-4C8E-A1CE-3E2556F34171}"/>
          </ac:spMkLst>
        </pc:spChg>
        <pc:spChg chg="mod">
          <ac:chgData name="Bennett P.D." userId="64626ddf-f80a-42b2-9a46-b4a8fd2b9674" providerId="ADAL" clId="{4EA49319-6B26-4B4B-8336-D1E1C325BAAB}" dt="2020-09-30T11:47:28.644" v="1044" actId="20577"/>
          <ac:spMkLst>
            <pc:docMk/>
            <pc:sldMk cId="4031493890" sldId="262"/>
            <ac:spMk id="3" creationId="{E119B283-4FC1-4738-934D-53D3180E86F2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F631D5-772C-4BC1-A97F-8D754A35E6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18489D-8294-41F3-AD5C-9013308AC5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B1E751-A326-4543-A0A5-80817C489F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5E2D-BAD2-4570-A246-F869CBCE26D3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AC1D1D-0646-4753-89C5-D8E649B99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A8433-3585-4955-9A08-DBADC957A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545BB-1B84-458C-B118-089CCCE67E3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3528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B414F-F073-487B-8456-885E7E2006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7BD7C3-DC30-4C5B-8604-A599EE4C67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756793-B3F6-41CB-B2A9-754B2D8126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5E2D-BAD2-4570-A246-F869CBCE26D3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D3900D-815B-4FEF-B1B5-D3F783BFC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CE3910-887B-417F-B57F-34A5623D7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545BB-1B84-458C-B118-089CCCE67E3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8249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17E7418-7128-48B1-AFC8-896C31677E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E8684D-7BF2-4272-846A-B6CC789091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069946-F7B6-417E-8BCC-C8B3161AF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5E2D-BAD2-4570-A246-F869CBCE26D3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13EDA9-9361-44E0-9A55-9DFBAC22A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E8A040-1B35-4F37-A869-833DB31DD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545BB-1B84-458C-B118-089CCCE67E3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6373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DF015B-4726-49EC-BACA-1862AD6EF9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68BBE3-2E99-4781-99F3-8C1E06B1F2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0F1BBD-D78D-4841-A959-6A2BBEAC6B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5E2D-BAD2-4570-A246-F869CBCE26D3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53DD5E-BF96-41B9-948B-33ED6990E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42E951-97A0-4C25-B41E-E6CD91562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545BB-1B84-458C-B118-089CCCE67E3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8108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240536-3DFF-40C3-999A-061AFBFA8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AB16A9-30ED-438C-96EA-E45D909C0B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DAEA9E-FDB2-4230-B866-1EEC3BFC0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5E2D-BAD2-4570-A246-F869CBCE26D3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B84570-E5C3-4494-85D5-954D848D5F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931F06-04DE-4EC8-B925-C1A624FB5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545BB-1B84-458C-B118-089CCCE67E3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3157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D149E-82BE-45D0-8204-A342DAED4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26748B-EF74-4617-A7CC-7DC471C2F3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14FB25-6ECD-4354-B246-7FC6093133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C8A5B3-8243-4135-AEA2-1114C98800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5E2D-BAD2-4570-A246-F869CBCE26D3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4817B7-8D53-4AD5-B69F-9FAE2C837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6CCF4A-747C-41CF-9B2B-AE3D75A6A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545BB-1B84-458C-B118-089CCCE67E3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264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54D16-4BBB-4419-8B9E-588F6E3075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95B90E-2273-44E9-AAF4-325F6C993E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8AFC4D-D7D7-4D09-95E3-69072C99AA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BE1BDFB-2CED-4E0D-813A-E2AA761485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FF3747-8B6B-4231-8073-E45960113A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4AAEFF1-F9CB-4853-AB0B-E5A952657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5E2D-BAD2-4570-A246-F869CBCE26D3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70A505-08D4-449A-AB96-A491BD4CB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1FB8945-4947-4258-9FFB-56EF668A3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545BB-1B84-458C-B118-089CCCE67E3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735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EEEB9-A35C-44F9-9219-EB317A98A2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A46E48-6DBF-46C5-A1B1-17BDFF15B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5E2D-BAD2-4570-A246-F869CBCE26D3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D2B75C-4E22-4585-BA09-7B263E98D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AC54DA-9A39-4855-9D25-08A40233C9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545BB-1B84-458C-B118-089CCCE67E3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1179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7368B9-300E-4FAB-AFA8-624372992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5E2D-BAD2-4570-A246-F869CBCE26D3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1F6BF6-3067-4C13-8210-505B5D866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660FC-80D7-4227-AF20-2D7042B72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545BB-1B84-458C-B118-089CCCE67E3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8423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87C5F-3882-4E3D-AD55-94621D944E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513783-8E21-427C-A9D6-49E5AC5953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EC453D-207E-4CC2-8A93-F9BC2C581F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B80734-FE53-4FE1-BD3A-24E472935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5E2D-BAD2-4570-A246-F869CBCE26D3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18AFAB-81A4-49ED-A972-B197A7092D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06684E-0529-4B15-8A0E-47CDD70495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545BB-1B84-458C-B118-089CCCE67E3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8376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E767A-5EA6-49E0-8DA6-23982205B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DA72B3C-902D-4E9B-BA0D-14CA8B6F93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8EEBD0-003F-434A-A55B-0385B47D16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748D62-1424-4609-AB6C-B49CCF7613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5E2D-BAD2-4570-A246-F869CBCE26D3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59C7E3-F226-493B-A35D-8A78AA626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AA09FF-E476-4C39-B7EE-3A2DDD380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545BB-1B84-458C-B118-089CCCE67E3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93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C580C0-98DA-431F-8E31-BEE4AA8B4D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5646E8-DCB3-410E-9EE1-027B9E6A5D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507AE3-9E70-49DA-BBF5-55068A35B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45E2D-BAD2-4570-A246-F869CBCE26D3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06352B-45B4-4E5D-BCF0-D098E95BED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755FDE-C534-4375-9740-5B58ECAE2B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9545BB-1B84-458C-B118-089CCCE67E39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0AF72F71-9933-4048-9046-DE61898A6C4C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5605" y="23813"/>
            <a:ext cx="1636395" cy="1628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43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E3B9E-C1C0-4780-B8D0-FF8CD23E08D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500" dirty="0"/>
              <a:t>Mental Health Promotion</a:t>
            </a:r>
          </a:p>
        </p:txBody>
      </p:sp>
    </p:spTree>
    <p:extLst>
      <p:ext uri="{BB962C8B-B14F-4D97-AF65-F5344CB8AC3E}">
        <p14:creationId xmlns:p14="http://schemas.microsoft.com/office/powerpoint/2010/main" val="3728941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65B482-979B-4675-ACBC-CAB3A12B7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Mental Health Promotion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7491F-1A9D-45E1-B376-19981A94F1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WHO (2004), mental health promotion involves:</a:t>
            </a:r>
          </a:p>
          <a:p>
            <a:endParaRPr lang="en-GB" dirty="0"/>
          </a:p>
          <a:p>
            <a:pPr lvl="1"/>
            <a:r>
              <a:rPr lang="en-GB" dirty="0"/>
              <a:t>having a holistic approach to health</a:t>
            </a:r>
          </a:p>
          <a:p>
            <a:pPr lvl="1"/>
            <a:r>
              <a:rPr lang="en-GB" dirty="0"/>
              <a:t>respecting diverse cultures and beliefs</a:t>
            </a:r>
          </a:p>
          <a:p>
            <a:pPr lvl="1"/>
            <a:r>
              <a:rPr lang="en-GB" dirty="0"/>
              <a:t>promoting positive health as well as preventing ill-health</a:t>
            </a:r>
          </a:p>
          <a:p>
            <a:pPr lvl="1"/>
            <a:r>
              <a:rPr lang="en-GB" dirty="0"/>
              <a:t>working at a structural (societal), not just individual, level</a:t>
            </a:r>
          </a:p>
          <a:p>
            <a:pPr lvl="1"/>
            <a:r>
              <a:rPr lang="en-GB" dirty="0"/>
              <a:t>using participatory methods.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30751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B6CAC58-FD99-4A79-B12F-BBB4F5DA8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Working at the Population Level – The Example of Alcohol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21420DAF-DB9D-4E1A-913A-E562EF62C5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2570086"/>
              </p:ext>
            </p:extLst>
          </p:nvPr>
        </p:nvGraphicFramePr>
        <p:xfrm>
          <a:off x="1531917" y="1690688"/>
          <a:ext cx="8894618" cy="4603234"/>
        </p:xfrm>
        <a:graphic>
          <a:graphicData uri="http://schemas.openxmlformats.org/drawingml/2006/table">
            <a:tbl>
              <a:tblPr firstRow="1" firstCol="1" bandRow="1"/>
              <a:tblGrid>
                <a:gridCol w="2286599">
                  <a:extLst>
                    <a:ext uri="{9D8B030D-6E8A-4147-A177-3AD203B41FA5}">
                      <a16:colId xmlns:a16="http://schemas.microsoft.com/office/drawing/2014/main" val="1903184603"/>
                    </a:ext>
                  </a:extLst>
                </a:gridCol>
                <a:gridCol w="6608019">
                  <a:extLst>
                    <a:ext uri="{9D8B030D-6E8A-4147-A177-3AD203B41FA5}">
                      <a16:colId xmlns:a16="http://schemas.microsoft.com/office/drawing/2014/main" val="1832810547"/>
                    </a:ext>
                  </a:extLst>
                </a:gridCol>
              </a:tblGrid>
              <a:tr h="1552582">
                <a:tc>
                  <a:txBody>
                    <a:bodyPr/>
                    <a:lstStyle/>
                    <a:p>
                      <a:pPr marL="382270" indent="-270510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Book Antiqua" panose="02040602050305030304" pitchFamily="18" charset="0"/>
                          <a:cs typeface="Times New Roman" panose="02020603050405020304" pitchFamily="18" charset="0"/>
                        </a:rPr>
                        <a:t>Central government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Book Antiqua" panose="02040602050305030304" pitchFamily="18" charset="0"/>
                          <a:cs typeface="Times New Roman" panose="02020603050405020304" pitchFamily="18" charset="0"/>
                        </a:rPr>
                        <a:t>Establishing drink-drive laws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indent="26987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Book Antiqua" panose="02040602050305030304" pitchFamily="18" charset="0"/>
                          <a:cs typeface="Times New Roman" panose="02020603050405020304" pitchFamily="18" charset="0"/>
                        </a:rPr>
                        <a:t>Higher taxation on high-percentage alcoholic drinks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indent="26987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Book Antiqua" panose="02040602050305030304" pitchFamily="18" charset="0"/>
                          <a:cs typeface="Times New Roman" panose="02020603050405020304" pitchFamily="18" charset="0"/>
                        </a:rPr>
                        <a:t>Government guidelines on consumption limits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2468264"/>
                  </a:ext>
                </a:extLst>
              </a:tr>
              <a:tr h="952957">
                <a:tc>
                  <a:txBody>
                    <a:bodyPr/>
                    <a:lstStyle/>
                    <a:p>
                      <a:pPr marL="382270" indent="-270510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Book Antiqua" panose="02040602050305030304" pitchFamily="18" charset="0"/>
                          <a:cs typeface="Times New Roman" panose="02020603050405020304" pitchFamily="18" charset="0"/>
                        </a:rPr>
                        <a:t>Local government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Book Antiqua" panose="02040602050305030304" pitchFamily="18" charset="0"/>
                          <a:cs typeface="Times New Roman" panose="02020603050405020304" pitchFamily="18" charset="0"/>
                        </a:rPr>
                        <a:t>Local police policies on public houses and drink-driving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indent="26987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Book Antiqua" panose="02040602050305030304" pitchFamily="18" charset="0"/>
                          <a:cs typeface="Times New Roman" panose="02020603050405020304" pitchFamily="18" charset="0"/>
                        </a:rPr>
                        <a:t>Licensing of new pubs and drinking time limits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9125979"/>
                  </a:ext>
                </a:extLst>
              </a:tr>
              <a:tr h="1552582">
                <a:tc>
                  <a:txBody>
                    <a:bodyPr/>
                    <a:lstStyle/>
                    <a:p>
                      <a:pPr marL="382270" indent="-270510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Book Antiqua" panose="02040602050305030304" pitchFamily="18" charset="0"/>
                          <a:cs typeface="Times New Roman" panose="02020603050405020304" pitchFamily="18" charset="0"/>
                        </a:rPr>
                        <a:t>Media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Book Antiqua" panose="02040602050305030304" pitchFamily="18" charset="0"/>
                          <a:cs typeface="Times New Roman" panose="02020603050405020304" pitchFamily="18" charset="0"/>
                        </a:rPr>
                        <a:t>Drink-drive campaigns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indent="26987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Book Antiqua" panose="02040602050305030304" pitchFamily="18" charset="0"/>
                          <a:cs typeface="Times New Roman" panose="02020603050405020304" pitchFamily="18" charset="0"/>
                        </a:rPr>
                        <a:t>Television programmes on the harmful effects of alcohol and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indent="26987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Book Antiqua" panose="02040602050305030304" pitchFamily="18" charset="0"/>
                          <a:cs typeface="Times New Roman" panose="02020603050405020304" pitchFamily="18" charset="0"/>
                        </a:rPr>
                        <a:t>promoting sensible drinking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1968497"/>
                  </a:ext>
                </a:extLst>
              </a:tr>
              <a:tr h="545113">
                <a:tc>
                  <a:txBody>
                    <a:bodyPr/>
                    <a:lstStyle/>
                    <a:p>
                      <a:pPr marL="382270" indent="-270510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Book Antiqua" panose="02040602050305030304" pitchFamily="18" charset="0"/>
                          <a:cs typeface="Times New Roman" panose="02020603050405020304" pitchFamily="18" charset="0"/>
                        </a:rPr>
                        <a:t>Supermarkets/shops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Book Antiqua" panose="02040602050305030304" pitchFamily="18" charset="0"/>
                          <a:cs typeface="Times New Roman" panose="02020603050405020304" pitchFamily="18" charset="0"/>
                        </a:rPr>
                        <a:t>Giving priority to visibility and pricing of low-alcohol drinks on shelves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56461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77690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8C704B-237B-4510-90ED-48CB042ED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Working at the Individual Level – The Example of Alcohol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307969F-739A-434B-9B77-244C33DF21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3153468"/>
              </p:ext>
            </p:extLst>
          </p:nvPr>
        </p:nvGraphicFramePr>
        <p:xfrm>
          <a:off x="838200" y="1947553"/>
          <a:ext cx="9671461" cy="4255574"/>
        </p:xfrm>
        <a:graphic>
          <a:graphicData uri="http://schemas.openxmlformats.org/drawingml/2006/table">
            <a:tbl>
              <a:tblPr firstRow="1" firstCol="1" bandRow="1"/>
              <a:tblGrid>
                <a:gridCol w="2486307">
                  <a:extLst>
                    <a:ext uri="{9D8B030D-6E8A-4147-A177-3AD203B41FA5}">
                      <a16:colId xmlns:a16="http://schemas.microsoft.com/office/drawing/2014/main" val="1954443357"/>
                    </a:ext>
                  </a:extLst>
                </a:gridCol>
                <a:gridCol w="7185154">
                  <a:extLst>
                    <a:ext uri="{9D8B030D-6E8A-4147-A177-3AD203B41FA5}">
                      <a16:colId xmlns:a16="http://schemas.microsoft.com/office/drawing/2014/main" val="3003194330"/>
                    </a:ext>
                  </a:extLst>
                </a:gridCol>
              </a:tblGrid>
              <a:tr h="413109">
                <a:tc>
                  <a:txBody>
                    <a:bodyPr/>
                    <a:lstStyle/>
                    <a:p>
                      <a:pPr marL="382270" indent="-270510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600" i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Book Antiqua" panose="02040602050305030304" pitchFamily="18" charset="0"/>
                          <a:cs typeface="Times New Roman" panose="02020603050405020304" pitchFamily="18" charset="0"/>
                        </a:rPr>
                        <a:t>Population of drinkers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  <a:ea typeface="Book Antiqua" panose="0204060205030503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9245772"/>
                  </a:ext>
                </a:extLst>
              </a:tr>
              <a:tr h="1387853">
                <a:tc>
                  <a:txBody>
                    <a:bodyPr/>
                    <a:lstStyle/>
                    <a:p>
                      <a:pPr marL="382270" indent="-270510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Book Antiqua" panose="02040602050305030304" pitchFamily="18" charset="0"/>
                          <a:cs typeface="Times New Roman" panose="02020603050405020304" pitchFamily="18" charset="0"/>
                        </a:rPr>
                        <a:t>Individual pubs/brewers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Book Antiqua" panose="02040602050305030304" pitchFamily="18" charset="0"/>
                          <a:cs typeface="Times New Roman" panose="02020603050405020304" pitchFamily="18" charset="0"/>
                        </a:rPr>
                        <a:t>Establishing local minibus services to prevent drink-driving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indent="26987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Book Antiqua" panose="02040602050305030304" pitchFamily="18" charset="0"/>
                          <a:cs typeface="Times New Roman" panose="02020603050405020304" pitchFamily="18" charset="0"/>
                        </a:rPr>
                        <a:t>Provision of low-alcohol beers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Book Antiqua" panose="02040602050305030304" pitchFamily="18" charset="0"/>
                        <a:cs typeface="Arial" panose="020B0604020202020204" pitchFamily="34" charset="0"/>
                      </a:endParaRPr>
                    </a:p>
                    <a:p>
                      <a:pPr indent="26987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Book Antiqua" panose="02040602050305030304" pitchFamily="18" charset="0"/>
                          <a:cs typeface="Times New Roman" panose="02020603050405020304" pitchFamily="18" charset="0"/>
                        </a:rPr>
                        <a:t>Discouraging the obviously intoxicated from drinking alcohol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0145562"/>
                  </a:ext>
                </a:extLst>
              </a:tr>
              <a:tr h="413109">
                <a:tc>
                  <a:txBody>
                    <a:bodyPr/>
                    <a:lstStyle/>
                    <a:p>
                      <a:pPr marL="382270" indent="-270510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Book Antiqua" panose="02040602050305030304" pitchFamily="18" charset="0"/>
                          <a:cs typeface="Times New Roman" panose="02020603050405020304" pitchFamily="18" charset="0"/>
                        </a:rPr>
                        <a:t>Supermarkets/shops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Book Antiqua" panose="02040602050305030304" pitchFamily="18" charset="0"/>
                          <a:cs typeface="Times New Roman" panose="02020603050405020304" pitchFamily="18" charset="0"/>
                        </a:rPr>
                        <a:t>Policing of drinking-age requirements for purchase of alcohol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81406"/>
                  </a:ext>
                </a:extLst>
              </a:tr>
              <a:tr h="413109">
                <a:tc>
                  <a:txBody>
                    <a:bodyPr/>
                    <a:lstStyle/>
                    <a:p>
                      <a:pPr marL="382270" indent="-270510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600" i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Book Antiqua" panose="02040602050305030304" pitchFamily="18" charset="0"/>
                          <a:cs typeface="Times New Roman" panose="02020603050405020304" pitchFamily="18" charset="0"/>
                        </a:rPr>
                        <a:t>Individual drinkers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  <a:ea typeface="Book Antiqua" panose="0204060205030503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4946546"/>
                  </a:ext>
                </a:extLst>
              </a:tr>
              <a:tr h="1480808">
                <a:tc>
                  <a:txBody>
                    <a:bodyPr/>
                    <a:lstStyle/>
                    <a:p>
                      <a:pPr marL="382270" indent="-270510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Book Antiqua" panose="02040602050305030304" pitchFamily="18" charset="0"/>
                          <a:cs typeface="Times New Roman" panose="02020603050405020304" pitchFamily="18" charset="0"/>
                        </a:rPr>
                        <a:t>Healthcare/social services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Book Antiqua" panose="02040602050305030304" pitchFamily="18" charset="0"/>
                          <a:cs typeface="Times New Roman" panose="02020603050405020304" pitchFamily="18" charset="0"/>
                        </a:rPr>
                        <a:t>Provision of detoxification services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indent="26987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Book Antiqua" panose="02040602050305030304" pitchFamily="18" charset="0"/>
                          <a:cs typeface="Times New Roman" panose="02020603050405020304" pitchFamily="18" charset="0"/>
                        </a:rPr>
                        <a:t>Therapy to prevent excess alcohol consumption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273050" indent="-317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Book Antiqua" panose="02040602050305030304" pitchFamily="18" charset="0"/>
                          <a:cs typeface="Times New Roman" panose="02020603050405020304" pitchFamily="18" charset="0"/>
                        </a:rPr>
                        <a:t>Therapy to prevent relapse in people who have successfully stopped or reduced their excess drinking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310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61705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FED1DB9-8AED-4E7A-AE88-DC4E90072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Individual Interventions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84F396-CC60-4E9A-8CAC-69E892E2F0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/>
              <a:t>Can be simple:</a:t>
            </a:r>
          </a:p>
          <a:p>
            <a:pPr marL="0" indent="0">
              <a:buNone/>
            </a:pPr>
            <a:endParaRPr lang="en-GB" sz="1800" dirty="0"/>
          </a:p>
          <a:p>
            <a:pPr lvl="1"/>
            <a:r>
              <a:rPr lang="en-GB" sz="1800" dirty="0"/>
              <a:t>Galla et al. (2015) – mindfulness classes in community of LA </a:t>
            </a:r>
          </a:p>
          <a:p>
            <a:pPr lvl="1"/>
            <a:r>
              <a:rPr lang="en-GB" sz="1800" dirty="0"/>
              <a:t>Joyce et al. (2018) – similar interventions have ‘a positive impact on individual resilience’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… and easy to access </a:t>
            </a:r>
          </a:p>
          <a:p>
            <a:endParaRPr lang="en-GB" sz="1800" dirty="0"/>
          </a:p>
          <a:p>
            <a:pPr lvl="1"/>
            <a:r>
              <a:rPr lang="en-GB" sz="1800" dirty="0"/>
              <a:t>Routsalainen et al. (2008) – meta-analysis of data from 17 studies of ‘stress management’ interventions, ‘small but probably relevant’ (and statistically significant) reductions in stress, emotional exhaustion, anxiety and burnout compared to no intervention</a:t>
            </a:r>
          </a:p>
          <a:p>
            <a:pPr lvl="1"/>
            <a:r>
              <a:rPr lang="en-GB" sz="1800" dirty="0"/>
              <a:t>… but … uptake relatively low (10–40%) and may not attract those who need it most.</a:t>
            </a:r>
          </a:p>
        </p:txBody>
      </p:sp>
    </p:spTree>
    <p:extLst>
      <p:ext uri="{BB962C8B-B14F-4D97-AF65-F5344CB8AC3E}">
        <p14:creationId xmlns:p14="http://schemas.microsoft.com/office/powerpoint/2010/main" val="4050388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12C8C0-7E99-4E7B-8DAD-B0121F4748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Prevention in Schools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4D5A1A-A67E-426B-88A2-EB0D2AD755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i="1" dirty="0"/>
              <a:t>Kam et al. (2004), Promoting Alternative THinking Strategies programme (PATHS)</a:t>
            </a:r>
          </a:p>
          <a:p>
            <a:pPr lvl="1"/>
            <a:endParaRPr lang="en-GB" dirty="0"/>
          </a:p>
          <a:p>
            <a:pPr lvl="2"/>
            <a:r>
              <a:rPr lang="en-GB" dirty="0"/>
              <a:t>Taught cognitive strategies, social competencies and social problem-solving skills to help regulate social relationships and emotions.</a:t>
            </a:r>
          </a:p>
          <a:p>
            <a:pPr lvl="2"/>
            <a:r>
              <a:rPr lang="en-GB" dirty="0"/>
              <a:t>Taught &gt;2x weekly through the academic year – different packages for different grades.</a:t>
            </a:r>
          </a:p>
          <a:p>
            <a:pPr lvl="2"/>
            <a:r>
              <a:rPr lang="en-GB" dirty="0"/>
              <a:t>Increase social problem-solving, emotional understanding, self-report of conduct problems, teacher ratings of adaptive behaviour, and cognitive abilities related to social planning and impulsivity up to five years follow-up.</a:t>
            </a:r>
          </a:p>
          <a:p>
            <a:pPr lvl="2"/>
            <a:endParaRPr lang="en-GB" dirty="0"/>
          </a:p>
          <a:p>
            <a:pPr marL="0" lvl="2" indent="0">
              <a:buNone/>
            </a:pPr>
            <a:r>
              <a:rPr lang="en-GB" i="1" dirty="0"/>
              <a:t>Pisani et al. (2018), Text4Strength</a:t>
            </a:r>
          </a:p>
          <a:p>
            <a:pPr marL="0" lvl="2" indent="0"/>
            <a:endParaRPr lang="en-GB" dirty="0"/>
          </a:p>
          <a:p>
            <a:pPr marL="914400" lvl="4" indent="0"/>
            <a:r>
              <a:rPr lang="en-GB" dirty="0"/>
              <a:t>  28 texted interactive messages over nine weeks in rural USA.</a:t>
            </a:r>
          </a:p>
          <a:p>
            <a:pPr marL="1082675" lvl="4" indent="-168275"/>
            <a:r>
              <a:rPr lang="en-GB" dirty="0"/>
              <a:t>Focused on being a positive friend, mentoring, the use of family support, engaging in healthy activities, medical access, emotion-regulation strategies, and the values of generosity and spirituality.</a:t>
            </a:r>
          </a:p>
          <a:p>
            <a:pPr marL="1082675" lvl="4" indent="-168275"/>
            <a:r>
              <a:rPr lang="en-GB" dirty="0"/>
              <a:t>70% found them ‘useful’.</a:t>
            </a:r>
          </a:p>
        </p:txBody>
      </p:sp>
    </p:spTree>
    <p:extLst>
      <p:ext uri="{BB962C8B-B14F-4D97-AF65-F5344CB8AC3E}">
        <p14:creationId xmlns:p14="http://schemas.microsoft.com/office/powerpoint/2010/main" val="19387127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AC0021-F1DE-4C8E-A1CE-3E2556F34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Systemic Interventions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19B283-4FC1-4738-934D-53D3180E86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i="1" dirty="0"/>
              <a:t>Maes et al. (1998)</a:t>
            </a:r>
          </a:p>
          <a:p>
            <a:endParaRPr lang="en-GB" dirty="0"/>
          </a:p>
          <a:p>
            <a:pPr lvl="1"/>
            <a:r>
              <a:rPr lang="en-GB" dirty="0"/>
              <a:t>Redesigned work environment to maximize control over organization of work and social contact.</a:t>
            </a:r>
          </a:p>
          <a:p>
            <a:pPr lvl="1"/>
            <a:r>
              <a:rPr lang="en-GB" dirty="0"/>
              <a:t>Increase in the quality of work and lower absenteeism rates.</a:t>
            </a:r>
          </a:p>
          <a:p>
            <a:pPr lvl="1"/>
            <a:endParaRPr lang="en-GB" dirty="0"/>
          </a:p>
          <a:p>
            <a:pPr marL="0" indent="0">
              <a:buNone/>
            </a:pPr>
            <a:r>
              <a:rPr lang="en-GB" i="1" dirty="0"/>
              <a:t>Felner et al. (1993), School Transitional Environment Project </a:t>
            </a:r>
          </a:p>
          <a:p>
            <a:endParaRPr lang="en-GB" dirty="0"/>
          </a:p>
          <a:p>
            <a:pPr lvl="1"/>
            <a:r>
              <a:rPr lang="en-GB" dirty="0"/>
              <a:t>Support young students transitioning from junior to senior school: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dirty="0"/>
              <a:t>reduce the complexity of the new school environment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dirty="0"/>
              <a:t>make teachers more supportive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dirty="0"/>
              <a:t>create a ‘stable support mechanism’ through a consistent set of peers and classmates.</a:t>
            </a:r>
          </a:p>
          <a:p>
            <a:pPr lvl="1"/>
            <a:endParaRPr lang="en-GB" dirty="0"/>
          </a:p>
          <a:p>
            <a:pPr marL="0" indent="0">
              <a:buNone/>
            </a:pPr>
            <a:r>
              <a:rPr lang="en-GB" i="1" dirty="0"/>
              <a:t>White et al. (2017)</a:t>
            </a:r>
          </a:p>
          <a:p>
            <a:pPr lvl="2"/>
            <a:r>
              <a:rPr lang="en-GB" dirty="0"/>
              <a:t>Regeneration of entire housing neighbourhoods.</a:t>
            </a:r>
          </a:p>
          <a:p>
            <a:pPr lvl="2"/>
            <a:r>
              <a:rPr lang="en-GB" dirty="0"/>
              <a:t>Improvements in mental health across population.</a:t>
            </a:r>
          </a:p>
        </p:txBody>
      </p:sp>
    </p:spTree>
    <p:extLst>
      <p:ext uri="{BB962C8B-B14F-4D97-AF65-F5344CB8AC3E}">
        <p14:creationId xmlns:p14="http://schemas.microsoft.com/office/powerpoint/2010/main" val="40314938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559</Words>
  <Application>Microsoft Office PowerPoint</Application>
  <PresentationFormat>Widescreen</PresentationFormat>
  <Paragraphs>76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Courier New</vt:lpstr>
      <vt:lpstr>Office Theme</vt:lpstr>
      <vt:lpstr>Mental Health Promotion</vt:lpstr>
      <vt:lpstr>Mental Health Promotion</vt:lpstr>
      <vt:lpstr>Working at the Population Level – The Example of Alcohol</vt:lpstr>
      <vt:lpstr>Working at the Individual Level – The Example of Alcohol</vt:lpstr>
      <vt:lpstr>Individual Interventions</vt:lpstr>
      <vt:lpstr>Prevention in Schools</vt:lpstr>
      <vt:lpstr>Systemic Interventions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Mental health promotion</dc:title>
  <dc:creator>Paul Bennett</dc:creator>
  <cp:lastModifiedBy>Heathcock, Clara</cp:lastModifiedBy>
  <cp:revision>13</cp:revision>
  <dcterms:created xsi:type="dcterms:W3CDTF">2020-09-30T07:18:09Z</dcterms:created>
  <dcterms:modified xsi:type="dcterms:W3CDTF">2021-03-09T16:18:17Z</dcterms:modified>
</cp:coreProperties>
</file>