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72" d="100"/>
          <a:sy n="72" d="100"/>
        </p:scale>
        <p:origin x="45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Bennett" userId="33a34068dc46463b" providerId="LiveId" clId="{321E27B8-FB82-4D83-8801-B47EF767BD28}"/>
    <pc:docChg chg="modSld">
      <pc:chgData name="Paul Bennett" userId="33a34068dc46463b" providerId="LiveId" clId="{321E27B8-FB82-4D83-8801-B47EF767BD28}" dt="2021-03-02T17:13:46.791" v="22" actId="20577"/>
      <pc:docMkLst>
        <pc:docMk/>
      </pc:docMkLst>
      <pc:sldChg chg="modSp mod">
        <pc:chgData name="Paul Bennett" userId="33a34068dc46463b" providerId="LiveId" clId="{321E27B8-FB82-4D83-8801-B47EF767BD28}" dt="2021-03-02T17:09:01.523" v="11" actId="20577"/>
        <pc:sldMkLst>
          <pc:docMk/>
          <pc:sldMk cId="957025037" sldId="257"/>
        </pc:sldMkLst>
        <pc:spChg chg="mod">
          <ac:chgData name="Paul Bennett" userId="33a34068dc46463b" providerId="LiveId" clId="{321E27B8-FB82-4D83-8801-B47EF767BD28}" dt="2021-03-02T17:09:01.523" v="11" actId="20577"/>
          <ac:spMkLst>
            <pc:docMk/>
            <pc:sldMk cId="957025037" sldId="257"/>
            <ac:spMk id="3" creationId="{5EDEF489-DD94-4ACC-9CF7-918ECCDE5B08}"/>
          </ac:spMkLst>
        </pc:spChg>
      </pc:sldChg>
      <pc:sldChg chg="modSp mod">
        <pc:chgData name="Paul Bennett" userId="33a34068dc46463b" providerId="LiveId" clId="{321E27B8-FB82-4D83-8801-B47EF767BD28}" dt="2021-03-02T17:13:07.037" v="13" actId="20577"/>
        <pc:sldMkLst>
          <pc:docMk/>
          <pc:sldMk cId="295043631" sldId="262"/>
        </pc:sldMkLst>
        <pc:spChg chg="mod">
          <ac:chgData name="Paul Bennett" userId="33a34068dc46463b" providerId="LiveId" clId="{321E27B8-FB82-4D83-8801-B47EF767BD28}" dt="2021-03-02T17:13:07.037" v="13" actId="20577"/>
          <ac:spMkLst>
            <pc:docMk/>
            <pc:sldMk cId="295043631" sldId="262"/>
            <ac:spMk id="3" creationId="{0670CD59-791A-4F43-B0B7-2368E6976DD7}"/>
          </ac:spMkLst>
        </pc:spChg>
      </pc:sldChg>
      <pc:sldChg chg="modSp mod">
        <pc:chgData name="Paul Bennett" userId="33a34068dc46463b" providerId="LiveId" clId="{321E27B8-FB82-4D83-8801-B47EF767BD28}" dt="2021-03-02T17:13:46.791" v="22" actId="20577"/>
        <pc:sldMkLst>
          <pc:docMk/>
          <pc:sldMk cId="3900737203" sldId="263"/>
        </pc:sldMkLst>
        <pc:spChg chg="mod">
          <ac:chgData name="Paul Bennett" userId="33a34068dc46463b" providerId="LiveId" clId="{321E27B8-FB82-4D83-8801-B47EF767BD28}" dt="2021-03-02T17:13:46.791" v="22" actId="20577"/>
          <ac:spMkLst>
            <pc:docMk/>
            <pc:sldMk cId="3900737203" sldId="263"/>
            <ac:spMk id="3" creationId="{57C0A50B-6617-42A9-AECE-B6F022C2D4D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6DB1C-69E6-4D69-BCDC-3CBE7BD4F6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9FB1CE9-77EA-4C87-A94B-D7726D9058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EB707B4-BB67-44CD-AED4-CAE4C51B0A69}"/>
              </a:ext>
            </a:extLst>
          </p:cNvPr>
          <p:cNvSpPr>
            <a:spLocks noGrp="1"/>
          </p:cNvSpPr>
          <p:nvPr>
            <p:ph type="dt" sz="half" idx="10"/>
          </p:nvPr>
        </p:nvSpPr>
        <p:spPr/>
        <p:txBody>
          <a:bodyPr/>
          <a:lstStyle/>
          <a:p>
            <a:fld id="{C99AAFA9-AB02-4461-BDE5-155F83629B9F}" type="datetimeFigureOut">
              <a:rPr lang="en-GB" smtClean="0"/>
              <a:t>09/03/2021</a:t>
            </a:fld>
            <a:endParaRPr lang="en-GB" dirty="0"/>
          </a:p>
        </p:txBody>
      </p:sp>
      <p:sp>
        <p:nvSpPr>
          <p:cNvPr id="5" name="Footer Placeholder 4">
            <a:extLst>
              <a:ext uri="{FF2B5EF4-FFF2-40B4-BE49-F238E27FC236}">
                <a16:creationId xmlns:a16="http://schemas.microsoft.com/office/drawing/2014/main" id="{3787495C-C091-480E-82F6-4AD15E1D3A2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43AA1C8-0D4F-46D1-8BA2-96AC488BE7C7}"/>
              </a:ext>
            </a:extLst>
          </p:cNvPr>
          <p:cNvSpPr>
            <a:spLocks noGrp="1"/>
          </p:cNvSpPr>
          <p:nvPr>
            <p:ph type="sldNum" sz="quarter" idx="12"/>
          </p:nvPr>
        </p:nvSpPr>
        <p:spPr/>
        <p:txBody>
          <a:bodyPr/>
          <a:lstStyle/>
          <a:p>
            <a:fld id="{3B99F7DA-008F-4652-B7DA-66B898AA163E}" type="slidenum">
              <a:rPr lang="en-GB" smtClean="0"/>
              <a:t>‹#›</a:t>
            </a:fld>
            <a:endParaRPr lang="en-GB" dirty="0"/>
          </a:p>
        </p:txBody>
      </p:sp>
    </p:spTree>
    <p:extLst>
      <p:ext uri="{BB962C8B-B14F-4D97-AF65-F5344CB8AC3E}">
        <p14:creationId xmlns:p14="http://schemas.microsoft.com/office/powerpoint/2010/main" val="426464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166CA-B216-4096-99A9-A26AEA8E53A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D8DE77E-62A5-4A1C-9A1A-2057E5D3850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988CBF-9443-403B-A6D2-7DCF5D939678}"/>
              </a:ext>
            </a:extLst>
          </p:cNvPr>
          <p:cNvSpPr>
            <a:spLocks noGrp="1"/>
          </p:cNvSpPr>
          <p:nvPr>
            <p:ph type="dt" sz="half" idx="10"/>
          </p:nvPr>
        </p:nvSpPr>
        <p:spPr/>
        <p:txBody>
          <a:bodyPr/>
          <a:lstStyle/>
          <a:p>
            <a:fld id="{C99AAFA9-AB02-4461-BDE5-155F83629B9F}" type="datetimeFigureOut">
              <a:rPr lang="en-GB" smtClean="0"/>
              <a:t>09/03/2021</a:t>
            </a:fld>
            <a:endParaRPr lang="en-GB" dirty="0"/>
          </a:p>
        </p:txBody>
      </p:sp>
      <p:sp>
        <p:nvSpPr>
          <p:cNvPr id="5" name="Footer Placeholder 4">
            <a:extLst>
              <a:ext uri="{FF2B5EF4-FFF2-40B4-BE49-F238E27FC236}">
                <a16:creationId xmlns:a16="http://schemas.microsoft.com/office/drawing/2014/main" id="{66ED109E-CDD2-403B-B0BB-6F782A984E6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84F87475-C1B0-45BB-8A5D-6DAA79616252}"/>
              </a:ext>
            </a:extLst>
          </p:cNvPr>
          <p:cNvSpPr>
            <a:spLocks noGrp="1"/>
          </p:cNvSpPr>
          <p:nvPr>
            <p:ph type="sldNum" sz="quarter" idx="12"/>
          </p:nvPr>
        </p:nvSpPr>
        <p:spPr/>
        <p:txBody>
          <a:bodyPr/>
          <a:lstStyle/>
          <a:p>
            <a:fld id="{3B99F7DA-008F-4652-B7DA-66B898AA163E}" type="slidenum">
              <a:rPr lang="en-GB" smtClean="0"/>
              <a:t>‹#›</a:t>
            </a:fld>
            <a:endParaRPr lang="en-GB" dirty="0"/>
          </a:p>
        </p:txBody>
      </p:sp>
    </p:spTree>
    <p:extLst>
      <p:ext uri="{BB962C8B-B14F-4D97-AF65-F5344CB8AC3E}">
        <p14:creationId xmlns:p14="http://schemas.microsoft.com/office/powerpoint/2010/main" val="943766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B6BF5E-84C8-4710-BFCA-56343EECD96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D2F0BE4-2F70-4B41-A881-AAB91EDB482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87F1933-41FB-47B2-A8E3-B14C041C3BEA}"/>
              </a:ext>
            </a:extLst>
          </p:cNvPr>
          <p:cNvSpPr>
            <a:spLocks noGrp="1"/>
          </p:cNvSpPr>
          <p:nvPr>
            <p:ph type="dt" sz="half" idx="10"/>
          </p:nvPr>
        </p:nvSpPr>
        <p:spPr/>
        <p:txBody>
          <a:bodyPr/>
          <a:lstStyle/>
          <a:p>
            <a:fld id="{C99AAFA9-AB02-4461-BDE5-155F83629B9F}" type="datetimeFigureOut">
              <a:rPr lang="en-GB" smtClean="0"/>
              <a:t>09/03/2021</a:t>
            </a:fld>
            <a:endParaRPr lang="en-GB" dirty="0"/>
          </a:p>
        </p:txBody>
      </p:sp>
      <p:sp>
        <p:nvSpPr>
          <p:cNvPr id="5" name="Footer Placeholder 4">
            <a:extLst>
              <a:ext uri="{FF2B5EF4-FFF2-40B4-BE49-F238E27FC236}">
                <a16:creationId xmlns:a16="http://schemas.microsoft.com/office/drawing/2014/main" id="{DD5E5FA1-1EBA-4E63-B64A-B9C8426A6B5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3AC0A5C-7182-468E-A3A4-4026C52DB499}"/>
              </a:ext>
            </a:extLst>
          </p:cNvPr>
          <p:cNvSpPr>
            <a:spLocks noGrp="1"/>
          </p:cNvSpPr>
          <p:nvPr>
            <p:ph type="sldNum" sz="quarter" idx="12"/>
          </p:nvPr>
        </p:nvSpPr>
        <p:spPr/>
        <p:txBody>
          <a:bodyPr/>
          <a:lstStyle/>
          <a:p>
            <a:fld id="{3B99F7DA-008F-4652-B7DA-66B898AA163E}" type="slidenum">
              <a:rPr lang="en-GB" smtClean="0"/>
              <a:t>‹#›</a:t>
            </a:fld>
            <a:endParaRPr lang="en-GB" dirty="0"/>
          </a:p>
        </p:txBody>
      </p:sp>
    </p:spTree>
    <p:extLst>
      <p:ext uri="{BB962C8B-B14F-4D97-AF65-F5344CB8AC3E}">
        <p14:creationId xmlns:p14="http://schemas.microsoft.com/office/powerpoint/2010/main" val="2369014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AF8CA-1B00-488D-A335-319DCEDE4B42}"/>
              </a:ext>
            </a:extLst>
          </p:cNvPr>
          <p:cNvSpPr>
            <a:spLocks noGrp="1"/>
          </p:cNvSpPr>
          <p:nvPr>
            <p:ph type="title"/>
          </p:nvPr>
        </p:nvSpPr>
        <p:spPr/>
        <p:txBody>
          <a:bodyPr>
            <a:normAutofit/>
          </a:bodyPr>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8EFCAE79-CE2E-44AA-9B57-0F6480D36A48}"/>
              </a:ext>
            </a:extLst>
          </p:cNvPr>
          <p:cNvSpPr>
            <a:spLocks noGrp="1"/>
          </p:cNvSpPr>
          <p:nvPr>
            <p:ph idx="1"/>
          </p:nvPr>
        </p:nvSpPr>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D5064EAA-B251-4E80-82BC-99FAC04F702F}"/>
              </a:ext>
            </a:extLst>
          </p:cNvPr>
          <p:cNvSpPr>
            <a:spLocks noGrp="1"/>
          </p:cNvSpPr>
          <p:nvPr>
            <p:ph type="dt" sz="half" idx="10"/>
          </p:nvPr>
        </p:nvSpPr>
        <p:spPr/>
        <p:txBody>
          <a:bodyPr/>
          <a:lstStyle/>
          <a:p>
            <a:fld id="{C99AAFA9-AB02-4461-BDE5-155F83629B9F}" type="datetimeFigureOut">
              <a:rPr lang="en-GB" smtClean="0"/>
              <a:t>09/03/2021</a:t>
            </a:fld>
            <a:endParaRPr lang="en-GB" dirty="0"/>
          </a:p>
        </p:txBody>
      </p:sp>
      <p:sp>
        <p:nvSpPr>
          <p:cNvPr id="5" name="Footer Placeholder 4">
            <a:extLst>
              <a:ext uri="{FF2B5EF4-FFF2-40B4-BE49-F238E27FC236}">
                <a16:creationId xmlns:a16="http://schemas.microsoft.com/office/drawing/2014/main" id="{F0264416-ED9D-42B7-B135-AD9DBCD23DD6}"/>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97764E6-EAAA-46A4-AF3F-036F1D3BF2EE}"/>
              </a:ext>
            </a:extLst>
          </p:cNvPr>
          <p:cNvSpPr>
            <a:spLocks noGrp="1"/>
          </p:cNvSpPr>
          <p:nvPr>
            <p:ph type="sldNum" sz="quarter" idx="12"/>
          </p:nvPr>
        </p:nvSpPr>
        <p:spPr/>
        <p:txBody>
          <a:bodyPr/>
          <a:lstStyle/>
          <a:p>
            <a:fld id="{3B99F7DA-008F-4652-B7DA-66B898AA163E}" type="slidenum">
              <a:rPr lang="en-GB" smtClean="0"/>
              <a:t>‹#›</a:t>
            </a:fld>
            <a:endParaRPr lang="en-GB" dirty="0"/>
          </a:p>
        </p:txBody>
      </p:sp>
    </p:spTree>
    <p:extLst>
      <p:ext uri="{BB962C8B-B14F-4D97-AF65-F5344CB8AC3E}">
        <p14:creationId xmlns:p14="http://schemas.microsoft.com/office/powerpoint/2010/main" val="1615870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F3D64-E5A6-4673-9DC0-657E1007D13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541DD58-402A-4128-9132-19214E95C1E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5088DF-1738-41C2-8879-5DC6B358489C}"/>
              </a:ext>
            </a:extLst>
          </p:cNvPr>
          <p:cNvSpPr>
            <a:spLocks noGrp="1"/>
          </p:cNvSpPr>
          <p:nvPr>
            <p:ph type="dt" sz="half" idx="10"/>
          </p:nvPr>
        </p:nvSpPr>
        <p:spPr/>
        <p:txBody>
          <a:bodyPr/>
          <a:lstStyle/>
          <a:p>
            <a:fld id="{C99AAFA9-AB02-4461-BDE5-155F83629B9F}" type="datetimeFigureOut">
              <a:rPr lang="en-GB" smtClean="0"/>
              <a:t>09/03/2021</a:t>
            </a:fld>
            <a:endParaRPr lang="en-GB" dirty="0"/>
          </a:p>
        </p:txBody>
      </p:sp>
      <p:sp>
        <p:nvSpPr>
          <p:cNvPr id="5" name="Footer Placeholder 4">
            <a:extLst>
              <a:ext uri="{FF2B5EF4-FFF2-40B4-BE49-F238E27FC236}">
                <a16:creationId xmlns:a16="http://schemas.microsoft.com/office/drawing/2014/main" id="{6E18639F-9BCE-4E78-B36F-01E71853DC08}"/>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4A43D74-2AC5-4404-8436-C550DC2EDC8F}"/>
              </a:ext>
            </a:extLst>
          </p:cNvPr>
          <p:cNvSpPr>
            <a:spLocks noGrp="1"/>
          </p:cNvSpPr>
          <p:nvPr>
            <p:ph type="sldNum" sz="quarter" idx="12"/>
          </p:nvPr>
        </p:nvSpPr>
        <p:spPr/>
        <p:txBody>
          <a:bodyPr/>
          <a:lstStyle/>
          <a:p>
            <a:fld id="{3B99F7DA-008F-4652-B7DA-66B898AA163E}" type="slidenum">
              <a:rPr lang="en-GB" smtClean="0"/>
              <a:t>‹#›</a:t>
            </a:fld>
            <a:endParaRPr lang="en-GB" dirty="0"/>
          </a:p>
        </p:txBody>
      </p:sp>
    </p:spTree>
    <p:extLst>
      <p:ext uri="{BB962C8B-B14F-4D97-AF65-F5344CB8AC3E}">
        <p14:creationId xmlns:p14="http://schemas.microsoft.com/office/powerpoint/2010/main" val="43109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85B43-6AD3-4D2C-B102-596D61CA6B8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3C65C6E-610F-46ED-A012-6DC1D6F6129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7556B44-8DF6-4548-9DF2-59A9EF073D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21AFFA7-28D6-4C6D-81C4-04CF157DFA9C}"/>
              </a:ext>
            </a:extLst>
          </p:cNvPr>
          <p:cNvSpPr>
            <a:spLocks noGrp="1"/>
          </p:cNvSpPr>
          <p:nvPr>
            <p:ph type="dt" sz="half" idx="10"/>
          </p:nvPr>
        </p:nvSpPr>
        <p:spPr/>
        <p:txBody>
          <a:bodyPr/>
          <a:lstStyle/>
          <a:p>
            <a:fld id="{C99AAFA9-AB02-4461-BDE5-155F83629B9F}" type="datetimeFigureOut">
              <a:rPr lang="en-GB" smtClean="0"/>
              <a:t>09/03/2021</a:t>
            </a:fld>
            <a:endParaRPr lang="en-GB" dirty="0"/>
          </a:p>
        </p:txBody>
      </p:sp>
      <p:sp>
        <p:nvSpPr>
          <p:cNvPr id="6" name="Footer Placeholder 5">
            <a:extLst>
              <a:ext uri="{FF2B5EF4-FFF2-40B4-BE49-F238E27FC236}">
                <a16:creationId xmlns:a16="http://schemas.microsoft.com/office/drawing/2014/main" id="{C08A45E3-EFC4-40CF-A0FD-BB0B43598462}"/>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287D5A13-A2E8-4B3B-8762-DD83A3C317D7}"/>
              </a:ext>
            </a:extLst>
          </p:cNvPr>
          <p:cNvSpPr>
            <a:spLocks noGrp="1"/>
          </p:cNvSpPr>
          <p:nvPr>
            <p:ph type="sldNum" sz="quarter" idx="12"/>
          </p:nvPr>
        </p:nvSpPr>
        <p:spPr/>
        <p:txBody>
          <a:bodyPr/>
          <a:lstStyle/>
          <a:p>
            <a:fld id="{3B99F7DA-008F-4652-B7DA-66B898AA163E}" type="slidenum">
              <a:rPr lang="en-GB" smtClean="0"/>
              <a:t>‹#›</a:t>
            </a:fld>
            <a:endParaRPr lang="en-GB" dirty="0"/>
          </a:p>
        </p:txBody>
      </p:sp>
    </p:spTree>
    <p:extLst>
      <p:ext uri="{BB962C8B-B14F-4D97-AF65-F5344CB8AC3E}">
        <p14:creationId xmlns:p14="http://schemas.microsoft.com/office/powerpoint/2010/main" val="2262399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2DD32-BA11-4F9C-AD36-D5C9BAFC926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758398E-DFE5-4461-B74C-648245C37F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EB0145-B4B8-4EE5-B79D-7C937282947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060C3B6-27DF-44ED-BA24-81FEEF6468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48ACE9-BA7F-4F1F-9EA2-8E9AFC3E96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F754BF1-5AB4-4FBF-A3DD-A8DE9AF3D8C4}"/>
              </a:ext>
            </a:extLst>
          </p:cNvPr>
          <p:cNvSpPr>
            <a:spLocks noGrp="1"/>
          </p:cNvSpPr>
          <p:nvPr>
            <p:ph type="dt" sz="half" idx="10"/>
          </p:nvPr>
        </p:nvSpPr>
        <p:spPr/>
        <p:txBody>
          <a:bodyPr/>
          <a:lstStyle/>
          <a:p>
            <a:fld id="{C99AAFA9-AB02-4461-BDE5-155F83629B9F}" type="datetimeFigureOut">
              <a:rPr lang="en-GB" smtClean="0"/>
              <a:t>09/03/2021</a:t>
            </a:fld>
            <a:endParaRPr lang="en-GB" dirty="0"/>
          </a:p>
        </p:txBody>
      </p:sp>
      <p:sp>
        <p:nvSpPr>
          <p:cNvPr id="8" name="Footer Placeholder 7">
            <a:extLst>
              <a:ext uri="{FF2B5EF4-FFF2-40B4-BE49-F238E27FC236}">
                <a16:creationId xmlns:a16="http://schemas.microsoft.com/office/drawing/2014/main" id="{DD6B8160-8B06-464E-A881-C8F079E43E4E}"/>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A97F5066-DE6E-4431-961E-1A55629E578E}"/>
              </a:ext>
            </a:extLst>
          </p:cNvPr>
          <p:cNvSpPr>
            <a:spLocks noGrp="1"/>
          </p:cNvSpPr>
          <p:nvPr>
            <p:ph type="sldNum" sz="quarter" idx="12"/>
          </p:nvPr>
        </p:nvSpPr>
        <p:spPr/>
        <p:txBody>
          <a:bodyPr/>
          <a:lstStyle/>
          <a:p>
            <a:fld id="{3B99F7DA-008F-4652-B7DA-66B898AA163E}" type="slidenum">
              <a:rPr lang="en-GB" smtClean="0"/>
              <a:t>‹#›</a:t>
            </a:fld>
            <a:endParaRPr lang="en-GB" dirty="0"/>
          </a:p>
        </p:txBody>
      </p:sp>
    </p:spTree>
    <p:extLst>
      <p:ext uri="{BB962C8B-B14F-4D97-AF65-F5344CB8AC3E}">
        <p14:creationId xmlns:p14="http://schemas.microsoft.com/office/powerpoint/2010/main" val="2716955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11320-0318-4DC3-A3FC-9A9588E3204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64146FC-8755-4328-9BB1-EFA5C74CD2CD}"/>
              </a:ext>
            </a:extLst>
          </p:cNvPr>
          <p:cNvSpPr>
            <a:spLocks noGrp="1"/>
          </p:cNvSpPr>
          <p:nvPr>
            <p:ph type="dt" sz="half" idx="10"/>
          </p:nvPr>
        </p:nvSpPr>
        <p:spPr/>
        <p:txBody>
          <a:bodyPr/>
          <a:lstStyle/>
          <a:p>
            <a:fld id="{C99AAFA9-AB02-4461-BDE5-155F83629B9F}" type="datetimeFigureOut">
              <a:rPr lang="en-GB" smtClean="0"/>
              <a:t>09/03/2021</a:t>
            </a:fld>
            <a:endParaRPr lang="en-GB" dirty="0"/>
          </a:p>
        </p:txBody>
      </p:sp>
      <p:sp>
        <p:nvSpPr>
          <p:cNvPr id="4" name="Footer Placeholder 3">
            <a:extLst>
              <a:ext uri="{FF2B5EF4-FFF2-40B4-BE49-F238E27FC236}">
                <a16:creationId xmlns:a16="http://schemas.microsoft.com/office/drawing/2014/main" id="{F64B3F54-600D-489D-AFC2-EC766BF682A7}"/>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A6A29E3F-31CE-4691-83EF-094E21043BD2}"/>
              </a:ext>
            </a:extLst>
          </p:cNvPr>
          <p:cNvSpPr>
            <a:spLocks noGrp="1"/>
          </p:cNvSpPr>
          <p:nvPr>
            <p:ph type="sldNum" sz="quarter" idx="12"/>
          </p:nvPr>
        </p:nvSpPr>
        <p:spPr/>
        <p:txBody>
          <a:bodyPr/>
          <a:lstStyle/>
          <a:p>
            <a:fld id="{3B99F7DA-008F-4652-B7DA-66B898AA163E}" type="slidenum">
              <a:rPr lang="en-GB" smtClean="0"/>
              <a:t>‹#›</a:t>
            </a:fld>
            <a:endParaRPr lang="en-GB" dirty="0"/>
          </a:p>
        </p:txBody>
      </p:sp>
    </p:spTree>
    <p:extLst>
      <p:ext uri="{BB962C8B-B14F-4D97-AF65-F5344CB8AC3E}">
        <p14:creationId xmlns:p14="http://schemas.microsoft.com/office/powerpoint/2010/main" val="3742597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C637A2-DCFE-4D3D-84C8-28F74C79D673}"/>
              </a:ext>
            </a:extLst>
          </p:cNvPr>
          <p:cNvSpPr>
            <a:spLocks noGrp="1"/>
          </p:cNvSpPr>
          <p:nvPr>
            <p:ph type="dt" sz="half" idx="10"/>
          </p:nvPr>
        </p:nvSpPr>
        <p:spPr/>
        <p:txBody>
          <a:bodyPr/>
          <a:lstStyle/>
          <a:p>
            <a:fld id="{C99AAFA9-AB02-4461-BDE5-155F83629B9F}" type="datetimeFigureOut">
              <a:rPr lang="en-GB" smtClean="0"/>
              <a:t>09/03/2021</a:t>
            </a:fld>
            <a:endParaRPr lang="en-GB" dirty="0"/>
          </a:p>
        </p:txBody>
      </p:sp>
      <p:sp>
        <p:nvSpPr>
          <p:cNvPr id="3" name="Footer Placeholder 2">
            <a:extLst>
              <a:ext uri="{FF2B5EF4-FFF2-40B4-BE49-F238E27FC236}">
                <a16:creationId xmlns:a16="http://schemas.microsoft.com/office/drawing/2014/main" id="{277CFC1D-42D1-4AC2-A6FC-AAF186CE5949}"/>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4E350E9E-A388-45F4-94FE-DA9E541A086F}"/>
              </a:ext>
            </a:extLst>
          </p:cNvPr>
          <p:cNvSpPr>
            <a:spLocks noGrp="1"/>
          </p:cNvSpPr>
          <p:nvPr>
            <p:ph type="sldNum" sz="quarter" idx="12"/>
          </p:nvPr>
        </p:nvSpPr>
        <p:spPr/>
        <p:txBody>
          <a:bodyPr/>
          <a:lstStyle/>
          <a:p>
            <a:fld id="{3B99F7DA-008F-4652-B7DA-66B898AA163E}" type="slidenum">
              <a:rPr lang="en-GB" smtClean="0"/>
              <a:t>‹#›</a:t>
            </a:fld>
            <a:endParaRPr lang="en-GB" dirty="0"/>
          </a:p>
        </p:txBody>
      </p:sp>
    </p:spTree>
    <p:extLst>
      <p:ext uri="{BB962C8B-B14F-4D97-AF65-F5344CB8AC3E}">
        <p14:creationId xmlns:p14="http://schemas.microsoft.com/office/powerpoint/2010/main" val="476983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FB06F-7F84-4BA1-9783-FCCC5BD7B3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105518D-1B7D-44D0-B385-7C03BE219E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F42ECE4-9275-4E81-AEEC-32CB32F831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B0EAF3-C99F-4C1C-BF13-EE254A86FFAC}"/>
              </a:ext>
            </a:extLst>
          </p:cNvPr>
          <p:cNvSpPr>
            <a:spLocks noGrp="1"/>
          </p:cNvSpPr>
          <p:nvPr>
            <p:ph type="dt" sz="half" idx="10"/>
          </p:nvPr>
        </p:nvSpPr>
        <p:spPr/>
        <p:txBody>
          <a:bodyPr/>
          <a:lstStyle/>
          <a:p>
            <a:fld id="{C99AAFA9-AB02-4461-BDE5-155F83629B9F}" type="datetimeFigureOut">
              <a:rPr lang="en-GB" smtClean="0"/>
              <a:t>09/03/2021</a:t>
            </a:fld>
            <a:endParaRPr lang="en-GB" dirty="0"/>
          </a:p>
        </p:txBody>
      </p:sp>
      <p:sp>
        <p:nvSpPr>
          <p:cNvPr id="6" name="Footer Placeholder 5">
            <a:extLst>
              <a:ext uri="{FF2B5EF4-FFF2-40B4-BE49-F238E27FC236}">
                <a16:creationId xmlns:a16="http://schemas.microsoft.com/office/drawing/2014/main" id="{3ADD5C48-F301-4B6B-8359-F2D449F5CAB3}"/>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AAE5EA4B-EB20-4E0F-8F67-2B080B58B821}"/>
              </a:ext>
            </a:extLst>
          </p:cNvPr>
          <p:cNvSpPr>
            <a:spLocks noGrp="1"/>
          </p:cNvSpPr>
          <p:nvPr>
            <p:ph type="sldNum" sz="quarter" idx="12"/>
          </p:nvPr>
        </p:nvSpPr>
        <p:spPr/>
        <p:txBody>
          <a:bodyPr/>
          <a:lstStyle/>
          <a:p>
            <a:fld id="{3B99F7DA-008F-4652-B7DA-66B898AA163E}" type="slidenum">
              <a:rPr lang="en-GB" smtClean="0"/>
              <a:t>‹#›</a:t>
            </a:fld>
            <a:endParaRPr lang="en-GB" dirty="0"/>
          </a:p>
        </p:txBody>
      </p:sp>
    </p:spTree>
    <p:extLst>
      <p:ext uri="{BB962C8B-B14F-4D97-AF65-F5344CB8AC3E}">
        <p14:creationId xmlns:p14="http://schemas.microsoft.com/office/powerpoint/2010/main" val="3824945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16485-C873-456E-B957-FA5DEDD7BD1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9CB2370-D18D-4410-88C2-5A474C79F7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181030CA-012D-4ACF-98D7-C429A23633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46A8EA-76DD-46B8-9ADA-4F8DC4902C6C}"/>
              </a:ext>
            </a:extLst>
          </p:cNvPr>
          <p:cNvSpPr>
            <a:spLocks noGrp="1"/>
          </p:cNvSpPr>
          <p:nvPr>
            <p:ph type="dt" sz="half" idx="10"/>
          </p:nvPr>
        </p:nvSpPr>
        <p:spPr/>
        <p:txBody>
          <a:bodyPr/>
          <a:lstStyle/>
          <a:p>
            <a:fld id="{C99AAFA9-AB02-4461-BDE5-155F83629B9F}" type="datetimeFigureOut">
              <a:rPr lang="en-GB" smtClean="0"/>
              <a:t>09/03/2021</a:t>
            </a:fld>
            <a:endParaRPr lang="en-GB" dirty="0"/>
          </a:p>
        </p:txBody>
      </p:sp>
      <p:sp>
        <p:nvSpPr>
          <p:cNvPr id="6" name="Footer Placeholder 5">
            <a:extLst>
              <a:ext uri="{FF2B5EF4-FFF2-40B4-BE49-F238E27FC236}">
                <a16:creationId xmlns:a16="http://schemas.microsoft.com/office/drawing/2014/main" id="{FED7D79E-B99B-44F8-A3AD-53A6DAA033E2}"/>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577C7ED2-0894-4D22-8850-59E942B6425D}"/>
              </a:ext>
            </a:extLst>
          </p:cNvPr>
          <p:cNvSpPr>
            <a:spLocks noGrp="1"/>
          </p:cNvSpPr>
          <p:nvPr>
            <p:ph type="sldNum" sz="quarter" idx="12"/>
          </p:nvPr>
        </p:nvSpPr>
        <p:spPr/>
        <p:txBody>
          <a:bodyPr/>
          <a:lstStyle/>
          <a:p>
            <a:fld id="{3B99F7DA-008F-4652-B7DA-66B898AA163E}" type="slidenum">
              <a:rPr lang="en-GB" smtClean="0"/>
              <a:t>‹#›</a:t>
            </a:fld>
            <a:endParaRPr lang="en-GB" dirty="0"/>
          </a:p>
        </p:txBody>
      </p:sp>
    </p:spTree>
    <p:extLst>
      <p:ext uri="{BB962C8B-B14F-4D97-AF65-F5344CB8AC3E}">
        <p14:creationId xmlns:p14="http://schemas.microsoft.com/office/powerpoint/2010/main" val="634606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4DDD4A-84DA-4A04-8F3C-DBB0D27260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4FFBC4F-4EFF-4FB0-8DD6-B072C0F8F1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84C943-D962-41FF-94D7-797B7339B5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9AAFA9-AB02-4461-BDE5-155F83629B9F}" type="datetimeFigureOut">
              <a:rPr lang="en-GB" smtClean="0"/>
              <a:t>09/03/2021</a:t>
            </a:fld>
            <a:endParaRPr lang="en-GB" dirty="0"/>
          </a:p>
        </p:txBody>
      </p:sp>
      <p:sp>
        <p:nvSpPr>
          <p:cNvPr id="5" name="Footer Placeholder 4">
            <a:extLst>
              <a:ext uri="{FF2B5EF4-FFF2-40B4-BE49-F238E27FC236}">
                <a16:creationId xmlns:a16="http://schemas.microsoft.com/office/drawing/2014/main" id="{CC2C01A3-C603-42DC-866F-75CCE10C0D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7913DC86-A2E5-4EC9-9E78-FBDE523420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99F7DA-008F-4652-B7DA-66B898AA163E}" type="slidenum">
              <a:rPr lang="en-GB" smtClean="0"/>
              <a:t>‹#›</a:t>
            </a:fld>
            <a:endParaRPr lang="en-GB" dirty="0"/>
          </a:p>
        </p:txBody>
      </p:sp>
      <p:pic>
        <p:nvPicPr>
          <p:cNvPr id="8" name="Picture 7" descr="Icon&#10;&#10;Description automatically generated">
            <a:extLst>
              <a:ext uri="{FF2B5EF4-FFF2-40B4-BE49-F238E27FC236}">
                <a16:creationId xmlns:a16="http://schemas.microsoft.com/office/drawing/2014/main" id="{346058F5-132A-4C0A-96B4-ADCBA1E3C288}"/>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537770" y="0"/>
            <a:ext cx="1654230" cy="1646238"/>
          </a:xfrm>
          <a:prstGeom prst="rect">
            <a:avLst/>
          </a:prstGeom>
        </p:spPr>
      </p:pic>
    </p:spTree>
    <p:extLst>
      <p:ext uri="{BB962C8B-B14F-4D97-AF65-F5344CB8AC3E}">
        <p14:creationId xmlns:p14="http://schemas.microsoft.com/office/powerpoint/2010/main" val="2883769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D09BD-EE64-40E0-AEEA-51FE9BB1859F}"/>
              </a:ext>
            </a:extLst>
          </p:cNvPr>
          <p:cNvSpPr>
            <a:spLocks noGrp="1"/>
          </p:cNvSpPr>
          <p:nvPr>
            <p:ph type="ctrTitle"/>
          </p:nvPr>
        </p:nvSpPr>
        <p:spPr/>
        <p:txBody>
          <a:bodyPr>
            <a:normAutofit/>
          </a:bodyPr>
          <a:lstStyle/>
          <a:p>
            <a:r>
              <a:rPr lang="en-GB" sz="4500" dirty="0"/>
              <a:t>Psychosocial Explanations of </a:t>
            </a:r>
            <a:br>
              <a:rPr lang="en-GB" sz="4500" dirty="0"/>
            </a:br>
            <a:r>
              <a:rPr lang="en-GB" sz="4500" dirty="0"/>
              <a:t>Mental Health Problems</a:t>
            </a:r>
          </a:p>
        </p:txBody>
      </p:sp>
      <p:sp>
        <p:nvSpPr>
          <p:cNvPr id="3" name="Subtitle 2">
            <a:extLst>
              <a:ext uri="{FF2B5EF4-FFF2-40B4-BE49-F238E27FC236}">
                <a16:creationId xmlns:a16="http://schemas.microsoft.com/office/drawing/2014/main" id="{BF0D7D11-0C8F-4EAD-8AEF-6C60B88DF942}"/>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3760266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11EE4-83CF-4EEB-AEC1-78366EBFF3CB}"/>
              </a:ext>
            </a:extLst>
          </p:cNvPr>
          <p:cNvSpPr>
            <a:spLocks noGrp="1"/>
          </p:cNvSpPr>
          <p:nvPr>
            <p:ph type="title"/>
          </p:nvPr>
        </p:nvSpPr>
        <p:spPr/>
        <p:txBody>
          <a:bodyPr>
            <a:normAutofit/>
          </a:bodyPr>
          <a:lstStyle/>
          <a:p>
            <a:r>
              <a:rPr lang="en-GB" sz="3300" dirty="0"/>
              <a:t>Developmental Processes</a:t>
            </a:r>
          </a:p>
        </p:txBody>
      </p:sp>
      <p:sp>
        <p:nvSpPr>
          <p:cNvPr id="3" name="Content Placeholder 2">
            <a:extLst>
              <a:ext uri="{FF2B5EF4-FFF2-40B4-BE49-F238E27FC236}">
                <a16:creationId xmlns:a16="http://schemas.microsoft.com/office/drawing/2014/main" id="{5EDEF489-DD94-4ACC-9CF7-918ECCDE5B08}"/>
              </a:ext>
            </a:extLst>
          </p:cNvPr>
          <p:cNvSpPr>
            <a:spLocks noGrp="1"/>
          </p:cNvSpPr>
          <p:nvPr>
            <p:ph idx="1"/>
          </p:nvPr>
        </p:nvSpPr>
        <p:spPr/>
        <p:txBody>
          <a:bodyPr/>
          <a:lstStyle/>
          <a:p>
            <a:pPr marL="0" indent="0">
              <a:buNone/>
            </a:pPr>
            <a:r>
              <a:rPr lang="en-GB" sz="1800" dirty="0"/>
              <a:t>Childhood adversity increases risk for adult mental health problems:</a:t>
            </a:r>
          </a:p>
          <a:p>
            <a:pPr marL="0" indent="0">
              <a:buNone/>
            </a:pPr>
            <a:endParaRPr lang="en-GB" sz="1800" dirty="0"/>
          </a:p>
          <a:p>
            <a:pPr marL="0" indent="0">
              <a:buNone/>
            </a:pPr>
            <a:r>
              <a:rPr lang="en-GB" sz="1800" dirty="0"/>
              <a:t>Pirkola et al. (2005), cohort of 6,000+ Finnish adults:</a:t>
            </a:r>
          </a:p>
          <a:p>
            <a:pPr marL="0" indent="0">
              <a:buNone/>
            </a:pPr>
            <a:endParaRPr lang="en-GB" sz="1800" dirty="0"/>
          </a:p>
          <a:p>
            <a:pPr lvl="1"/>
            <a:r>
              <a:rPr lang="en-GB" sz="1800" dirty="0"/>
              <a:t>17% experienced at least one childhood adversity diagnosed as adult</a:t>
            </a:r>
          </a:p>
          <a:p>
            <a:pPr lvl="1"/>
            <a:r>
              <a:rPr lang="en-GB" sz="1800" dirty="0"/>
              <a:t>10% did not experience adversity diagnosed as adult</a:t>
            </a:r>
          </a:p>
          <a:p>
            <a:pPr lvl="1"/>
            <a:r>
              <a:rPr lang="en-GB" sz="1800" dirty="0"/>
              <a:t>men whose father experienced mental health problems x4 risk for depression</a:t>
            </a:r>
          </a:p>
          <a:p>
            <a:pPr lvl="1"/>
            <a:r>
              <a:rPr lang="en-GB" sz="1800" dirty="0"/>
              <a:t>women whose mother experienced mental health problems x3 risk for depression.</a:t>
            </a:r>
          </a:p>
        </p:txBody>
      </p:sp>
    </p:spTree>
    <p:extLst>
      <p:ext uri="{BB962C8B-B14F-4D97-AF65-F5344CB8AC3E}">
        <p14:creationId xmlns:p14="http://schemas.microsoft.com/office/powerpoint/2010/main" val="957025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4A8B5-B707-4FDE-A219-2D0676373911}"/>
              </a:ext>
            </a:extLst>
          </p:cNvPr>
          <p:cNvSpPr>
            <a:spLocks noGrp="1"/>
          </p:cNvSpPr>
          <p:nvPr>
            <p:ph type="title"/>
          </p:nvPr>
        </p:nvSpPr>
        <p:spPr/>
        <p:txBody>
          <a:bodyPr>
            <a:normAutofit/>
          </a:bodyPr>
          <a:lstStyle/>
          <a:p>
            <a:r>
              <a:rPr lang="en-GB" sz="3300" dirty="0"/>
              <a:t>Developmental Processes, Continued</a:t>
            </a:r>
          </a:p>
        </p:txBody>
      </p:sp>
      <p:sp>
        <p:nvSpPr>
          <p:cNvPr id="3" name="Content Placeholder 2">
            <a:extLst>
              <a:ext uri="{FF2B5EF4-FFF2-40B4-BE49-F238E27FC236}">
                <a16:creationId xmlns:a16="http://schemas.microsoft.com/office/drawing/2014/main" id="{521EE38A-4956-43CA-9DAA-FA1BAB1E6714}"/>
              </a:ext>
            </a:extLst>
          </p:cNvPr>
          <p:cNvSpPr>
            <a:spLocks noGrp="1"/>
          </p:cNvSpPr>
          <p:nvPr>
            <p:ph idx="1"/>
          </p:nvPr>
        </p:nvSpPr>
        <p:spPr/>
        <p:txBody>
          <a:bodyPr>
            <a:normAutofit/>
          </a:bodyPr>
          <a:lstStyle/>
          <a:p>
            <a:pPr marL="0" indent="0">
              <a:buNone/>
            </a:pPr>
            <a:r>
              <a:rPr lang="en-GB" sz="1800" i="1" dirty="0"/>
              <a:t>Varela and Hensley-Maloney (2009), more specific parental style risks</a:t>
            </a:r>
          </a:p>
          <a:p>
            <a:pPr lvl="1"/>
            <a:endParaRPr lang="en-GB" sz="1800" dirty="0"/>
          </a:p>
          <a:p>
            <a:pPr lvl="1"/>
            <a:r>
              <a:rPr lang="en-GB" sz="1800" dirty="0"/>
              <a:t>Increased risk of adult mental health problems if parents authoritarian, intrusive, overprotective or controlling.</a:t>
            </a:r>
          </a:p>
          <a:p>
            <a:pPr lvl="1"/>
            <a:r>
              <a:rPr lang="en-GB" sz="1800" dirty="0"/>
              <a:t>Reduced risk if parents accepting, warm, sensitive and responsive.</a:t>
            </a:r>
          </a:p>
          <a:p>
            <a:pPr lvl="1"/>
            <a:r>
              <a:rPr lang="en-GB" sz="1800" dirty="0"/>
              <a:t>Sexual abuse important but not primary:</a:t>
            </a:r>
          </a:p>
          <a:p>
            <a:pPr lvl="2">
              <a:buFont typeface="Courier New" panose="02070309020205020404" pitchFamily="49" charset="0"/>
              <a:buChar char="o"/>
            </a:pPr>
            <a:r>
              <a:rPr lang="en-GB" sz="1800" dirty="0"/>
              <a:t>Swannell et al. (2012) – adults who reported being physically abused or neglected as a child x2.5 times more likely to report self-harming than those without these experiences. Sexual abuse was not associated with self-harm.</a:t>
            </a:r>
          </a:p>
          <a:p>
            <a:pPr lvl="2">
              <a:buFont typeface="Courier New" panose="02070309020205020404" pitchFamily="49" charset="0"/>
              <a:buChar char="o"/>
            </a:pPr>
            <a:r>
              <a:rPr lang="en-GB" sz="1800" dirty="0"/>
              <a:t>Cecil et al. (2017) – various forms of maltreatment frequently co-occur, and emotional abuse most important predictor of subsequent mental health problems in both men and women.</a:t>
            </a:r>
          </a:p>
        </p:txBody>
      </p:sp>
    </p:spTree>
    <p:extLst>
      <p:ext uri="{BB962C8B-B14F-4D97-AF65-F5344CB8AC3E}">
        <p14:creationId xmlns:p14="http://schemas.microsoft.com/office/powerpoint/2010/main" val="3958287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D31A4-8561-429E-80C4-CAAF73E7C4C6}"/>
              </a:ext>
            </a:extLst>
          </p:cNvPr>
          <p:cNvSpPr>
            <a:spLocks noGrp="1"/>
          </p:cNvSpPr>
          <p:nvPr>
            <p:ph type="title"/>
          </p:nvPr>
        </p:nvSpPr>
        <p:spPr/>
        <p:txBody>
          <a:bodyPr>
            <a:normAutofit/>
          </a:bodyPr>
          <a:lstStyle/>
          <a:p>
            <a:r>
              <a:rPr lang="en-GB" sz="3300" dirty="0"/>
              <a:t>Developmental Processes, Continued</a:t>
            </a:r>
          </a:p>
        </p:txBody>
      </p:sp>
      <p:sp>
        <p:nvSpPr>
          <p:cNvPr id="3" name="Content Placeholder 2">
            <a:extLst>
              <a:ext uri="{FF2B5EF4-FFF2-40B4-BE49-F238E27FC236}">
                <a16:creationId xmlns:a16="http://schemas.microsoft.com/office/drawing/2014/main" id="{B3B60A89-CCFD-4849-B6F8-C4F94D50CCB9}"/>
              </a:ext>
            </a:extLst>
          </p:cNvPr>
          <p:cNvSpPr>
            <a:spLocks noGrp="1"/>
          </p:cNvSpPr>
          <p:nvPr>
            <p:ph idx="1"/>
          </p:nvPr>
        </p:nvSpPr>
        <p:spPr/>
        <p:txBody>
          <a:bodyPr/>
          <a:lstStyle/>
          <a:p>
            <a:pPr marL="0" indent="0">
              <a:buNone/>
            </a:pPr>
            <a:r>
              <a:rPr lang="en-GB" i="1" dirty="0"/>
              <a:t>Childhood factors combine with adult stressors</a:t>
            </a:r>
          </a:p>
          <a:p>
            <a:pPr marL="0" indent="0">
              <a:buNone/>
            </a:pPr>
            <a:endParaRPr lang="en-GB" i="1" dirty="0"/>
          </a:p>
          <a:p>
            <a:pPr marL="0" indent="0">
              <a:buNone/>
            </a:pPr>
            <a:r>
              <a:rPr lang="en-GB" dirty="0" err="1"/>
              <a:t>Bromberger</a:t>
            </a:r>
            <a:r>
              <a:rPr lang="en-GB" dirty="0"/>
              <a:t> et al. (2017) – best predictors of women’s depressive symptoms over a 15-year period:</a:t>
            </a:r>
          </a:p>
          <a:p>
            <a:pPr lvl="2"/>
            <a:r>
              <a:rPr lang="en-GB" dirty="0"/>
              <a:t>history of childhood maltreatment, plus</a:t>
            </a:r>
          </a:p>
          <a:p>
            <a:pPr lvl="3">
              <a:buFont typeface="Courier New" panose="02070309020205020404" pitchFamily="49" charset="0"/>
              <a:buChar char="o"/>
            </a:pPr>
            <a:r>
              <a:rPr lang="en-GB" dirty="0"/>
              <a:t>ongoing financial difficulties</a:t>
            </a:r>
          </a:p>
          <a:p>
            <a:pPr lvl="3">
              <a:buFont typeface="Courier New" panose="02070309020205020404" pitchFamily="49" charset="0"/>
              <a:buChar char="o"/>
            </a:pPr>
            <a:r>
              <a:rPr lang="en-GB" dirty="0"/>
              <a:t>stressful life events</a:t>
            </a:r>
          </a:p>
          <a:p>
            <a:pPr lvl="3">
              <a:buFont typeface="Courier New" panose="02070309020205020404" pitchFamily="49" charset="0"/>
              <a:buChar char="o"/>
            </a:pPr>
            <a:r>
              <a:rPr lang="en-GB" dirty="0"/>
              <a:t>low social support</a:t>
            </a:r>
          </a:p>
          <a:p>
            <a:pPr lvl="3">
              <a:buFont typeface="Courier New" panose="02070309020205020404" pitchFamily="49" charset="0"/>
              <a:buChar char="o"/>
            </a:pPr>
            <a:r>
              <a:rPr lang="en-GB" dirty="0"/>
              <a:t>low role functioning</a:t>
            </a:r>
          </a:p>
          <a:p>
            <a:pPr lvl="3">
              <a:buFont typeface="Courier New" panose="02070309020205020404" pitchFamily="49" charset="0"/>
              <a:buChar char="o"/>
            </a:pPr>
            <a:r>
              <a:rPr lang="en-GB" dirty="0"/>
              <a:t>poor health.</a:t>
            </a:r>
          </a:p>
          <a:p>
            <a:pPr lvl="2"/>
            <a:endParaRPr lang="en-GB" dirty="0"/>
          </a:p>
          <a:p>
            <a:pPr marL="0" indent="0">
              <a:buNone/>
            </a:pPr>
            <a:r>
              <a:rPr lang="en-GB" i="1" dirty="0"/>
              <a:t>Adverse factors often out of home</a:t>
            </a:r>
          </a:p>
          <a:p>
            <a:pPr marL="0" indent="0">
              <a:buNone/>
            </a:pPr>
            <a:endParaRPr lang="en-GB" i="1" dirty="0"/>
          </a:p>
          <a:p>
            <a:pPr marL="0" indent="0">
              <a:buNone/>
            </a:pPr>
            <a:r>
              <a:rPr lang="en-GB" dirty="0"/>
              <a:t>Wolke et al. (2012) – children who experienced long-term physical bullying x5 times more likely to develop symptoms of borderline personality disorder.</a:t>
            </a:r>
          </a:p>
        </p:txBody>
      </p:sp>
    </p:spTree>
    <p:extLst>
      <p:ext uri="{BB962C8B-B14F-4D97-AF65-F5344CB8AC3E}">
        <p14:creationId xmlns:p14="http://schemas.microsoft.com/office/powerpoint/2010/main" val="3777606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1DCBB-F026-4F20-9A2B-F8C244C9EBB2}"/>
              </a:ext>
            </a:extLst>
          </p:cNvPr>
          <p:cNvSpPr>
            <a:spLocks noGrp="1"/>
          </p:cNvSpPr>
          <p:nvPr>
            <p:ph type="title"/>
          </p:nvPr>
        </p:nvSpPr>
        <p:spPr/>
        <p:txBody>
          <a:bodyPr>
            <a:normAutofit/>
          </a:bodyPr>
          <a:lstStyle/>
          <a:p>
            <a:r>
              <a:rPr lang="en-GB" sz="3300" dirty="0"/>
              <a:t>Developmental Processes, Continued</a:t>
            </a:r>
          </a:p>
        </p:txBody>
      </p:sp>
      <p:sp>
        <p:nvSpPr>
          <p:cNvPr id="3" name="Content Placeholder 2">
            <a:extLst>
              <a:ext uri="{FF2B5EF4-FFF2-40B4-BE49-F238E27FC236}">
                <a16:creationId xmlns:a16="http://schemas.microsoft.com/office/drawing/2014/main" id="{D97B4C04-FF02-42DA-9851-1CAF8B1EC124}"/>
              </a:ext>
            </a:extLst>
          </p:cNvPr>
          <p:cNvSpPr>
            <a:spLocks noGrp="1"/>
          </p:cNvSpPr>
          <p:nvPr>
            <p:ph idx="1"/>
          </p:nvPr>
        </p:nvSpPr>
        <p:spPr/>
        <p:txBody>
          <a:bodyPr>
            <a:normAutofit/>
          </a:bodyPr>
          <a:lstStyle/>
          <a:p>
            <a:pPr marL="0" indent="0">
              <a:buNone/>
            </a:pPr>
            <a:r>
              <a:rPr lang="en-GB" sz="1800" i="1" dirty="0"/>
              <a:t>Critical to consider </a:t>
            </a:r>
            <a:r>
              <a:rPr lang="en-GB" sz="1800" dirty="0"/>
              <a:t>why</a:t>
            </a:r>
            <a:r>
              <a:rPr lang="en-GB" sz="1800" i="1" dirty="0"/>
              <a:t> adverse childhood experiences predict adult mental health</a:t>
            </a:r>
          </a:p>
          <a:p>
            <a:pPr marL="0" indent="0">
              <a:buNone/>
            </a:pPr>
            <a:endParaRPr lang="en-GB" sz="1800" dirty="0"/>
          </a:p>
          <a:p>
            <a:pPr marL="457200" lvl="1" indent="0">
              <a:buNone/>
            </a:pPr>
            <a:r>
              <a:rPr lang="en-GB" sz="1800" dirty="0"/>
              <a:t>Adverse experiences may, for example:</a:t>
            </a:r>
          </a:p>
          <a:p>
            <a:pPr lvl="2"/>
            <a:r>
              <a:rPr lang="en-GB" sz="1800" dirty="0"/>
              <a:t>establish negative self-schemas</a:t>
            </a:r>
          </a:p>
          <a:p>
            <a:pPr lvl="2"/>
            <a:r>
              <a:rPr lang="en-GB" sz="1800" dirty="0"/>
              <a:t>prevent learning of effective coping strategies, as a consequence of inappropriate modelling of parental behaviour</a:t>
            </a:r>
          </a:p>
          <a:p>
            <a:pPr lvl="2"/>
            <a:r>
              <a:rPr lang="en-GB" sz="1800" dirty="0"/>
              <a:t>established inappropriate peer relationships and behaviour patterns that are difficult to change in adulthood. </a:t>
            </a:r>
          </a:p>
          <a:p>
            <a:pPr lvl="1"/>
            <a:endParaRPr lang="en-GB" sz="1800" dirty="0"/>
          </a:p>
          <a:p>
            <a:pPr marL="457200" lvl="1" indent="0">
              <a:buNone/>
            </a:pPr>
            <a:r>
              <a:rPr lang="en-GB" sz="1800" dirty="0" err="1"/>
              <a:t>Widom</a:t>
            </a:r>
            <a:r>
              <a:rPr lang="en-GB" sz="1800" dirty="0"/>
              <a:t> et al. (2018): </a:t>
            </a:r>
          </a:p>
          <a:p>
            <a:pPr lvl="2"/>
            <a:r>
              <a:rPr lang="en-GB" sz="1800" dirty="0"/>
              <a:t>adults who had experienced neglect and/or physical abuse as a child likely to develop anxious or avoidant attachment styles in adulthood, which in turn were associated with high levels of anxiety and depression, and poor self-esteem.</a:t>
            </a:r>
          </a:p>
        </p:txBody>
      </p:sp>
    </p:spTree>
    <p:extLst>
      <p:ext uri="{BB962C8B-B14F-4D97-AF65-F5344CB8AC3E}">
        <p14:creationId xmlns:p14="http://schemas.microsoft.com/office/powerpoint/2010/main" val="3940015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1B116-98B5-4A35-B315-37FD5DF6D0AB}"/>
              </a:ext>
            </a:extLst>
          </p:cNvPr>
          <p:cNvSpPr>
            <a:spLocks noGrp="1"/>
          </p:cNvSpPr>
          <p:nvPr>
            <p:ph type="title"/>
          </p:nvPr>
        </p:nvSpPr>
        <p:spPr/>
        <p:txBody>
          <a:bodyPr>
            <a:normAutofit/>
          </a:bodyPr>
          <a:lstStyle/>
          <a:p>
            <a:r>
              <a:rPr lang="en-GB" sz="3300" dirty="0"/>
              <a:t>Socio-Economic Status (SES)</a:t>
            </a:r>
          </a:p>
        </p:txBody>
      </p:sp>
      <p:sp>
        <p:nvSpPr>
          <p:cNvPr id="3" name="Content Placeholder 2">
            <a:extLst>
              <a:ext uri="{FF2B5EF4-FFF2-40B4-BE49-F238E27FC236}">
                <a16:creationId xmlns:a16="http://schemas.microsoft.com/office/drawing/2014/main" id="{B83E9537-DFEC-4157-BB4F-93C16227C8FC}"/>
              </a:ext>
            </a:extLst>
          </p:cNvPr>
          <p:cNvSpPr>
            <a:spLocks noGrp="1"/>
          </p:cNvSpPr>
          <p:nvPr>
            <p:ph idx="1"/>
          </p:nvPr>
        </p:nvSpPr>
        <p:spPr/>
        <p:txBody>
          <a:bodyPr>
            <a:normAutofit/>
          </a:bodyPr>
          <a:lstStyle/>
          <a:p>
            <a:r>
              <a:rPr lang="en-GB" sz="1800" dirty="0"/>
              <a:t>Higher levels of mental health problems among people in lower SES groups (WHO 2014)</a:t>
            </a:r>
          </a:p>
          <a:p>
            <a:endParaRPr lang="en-GB" sz="1800" dirty="0"/>
          </a:p>
          <a:p>
            <a:r>
              <a:rPr lang="en-GB" sz="1800" dirty="0"/>
              <a:t>Low SES associated with higher levels of risk factors for mental health problems, including:</a:t>
            </a:r>
          </a:p>
          <a:p>
            <a:pPr lvl="2">
              <a:buFont typeface="Courier New" panose="02070309020205020404" pitchFamily="49" charset="0"/>
              <a:buChar char="o"/>
            </a:pPr>
            <a:r>
              <a:rPr lang="en-GB" sz="1800" dirty="0"/>
              <a:t>living in poor or overcrowded housing (Pevalin et al. 2017)</a:t>
            </a:r>
          </a:p>
          <a:p>
            <a:pPr lvl="2">
              <a:buFont typeface="Courier New" panose="02070309020205020404" pitchFamily="49" charset="0"/>
              <a:buChar char="o"/>
            </a:pPr>
            <a:r>
              <a:rPr lang="en-GB" sz="1800" dirty="0"/>
              <a:t>unsecure employment (Canivet et al. 2016)</a:t>
            </a:r>
          </a:p>
          <a:p>
            <a:pPr lvl="2">
              <a:buFont typeface="Courier New" panose="02070309020205020404" pitchFamily="49" charset="0"/>
              <a:buChar char="o"/>
            </a:pPr>
            <a:r>
              <a:rPr lang="en-GB" sz="1800" dirty="0"/>
              <a:t>economic hardship (Mason et al. 2013)</a:t>
            </a:r>
          </a:p>
          <a:p>
            <a:pPr lvl="2">
              <a:buFont typeface="Courier New" panose="02070309020205020404" pitchFamily="49" charset="0"/>
              <a:buChar char="o"/>
            </a:pPr>
            <a:r>
              <a:rPr lang="en-GB" sz="1800" dirty="0"/>
              <a:t>low social capital and social cohesion (Ehsan et al. 2019).</a:t>
            </a:r>
          </a:p>
          <a:p>
            <a:pPr lvl="2"/>
            <a:endParaRPr lang="en-GB" sz="1800" dirty="0"/>
          </a:p>
          <a:p>
            <a:r>
              <a:rPr lang="en-GB" sz="1800" dirty="0"/>
              <a:t>Low SES linked to lower levels of protective factors, including: </a:t>
            </a:r>
          </a:p>
          <a:p>
            <a:pPr lvl="2">
              <a:buFont typeface="Courier New" panose="02070309020205020404" pitchFamily="49" charset="0"/>
              <a:buChar char="o"/>
            </a:pPr>
            <a:r>
              <a:rPr lang="en-GB" sz="1800" dirty="0"/>
              <a:t>‘reserve capacity’ (a combination of optimism, self-esteem and social support) (Matthews et al. 2008) </a:t>
            </a:r>
          </a:p>
          <a:p>
            <a:pPr lvl="2">
              <a:buFont typeface="Courier New" panose="02070309020205020404" pitchFamily="49" charset="0"/>
              <a:buChar char="o"/>
            </a:pPr>
            <a:r>
              <a:rPr lang="en-GB" sz="1800" dirty="0"/>
              <a:t>social support (Chaix et al. 2007).</a:t>
            </a:r>
          </a:p>
          <a:p>
            <a:endParaRPr lang="en-GB" dirty="0"/>
          </a:p>
        </p:txBody>
      </p:sp>
    </p:spTree>
    <p:extLst>
      <p:ext uri="{BB962C8B-B14F-4D97-AF65-F5344CB8AC3E}">
        <p14:creationId xmlns:p14="http://schemas.microsoft.com/office/powerpoint/2010/main" val="1582188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F9EE9-33B5-42B0-BF81-227A78C74CE1}"/>
              </a:ext>
            </a:extLst>
          </p:cNvPr>
          <p:cNvSpPr>
            <a:spLocks noGrp="1"/>
          </p:cNvSpPr>
          <p:nvPr>
            <p:ph type="title"/>
          </p:nvPr>
        </p:nvSpPr>
        <p:spPr/>
        <p:txBody>
          <a:bodyPr>
            <a:normAutofit/>
          </a:bodyPr>
          <a:lstStyle/>
          <a:p>
            <a:r>
              <a:rPr lang="en-GB" sz="3300" dirty="0"/>
              <a:t>Gender</a:t>
            </a:r>
          </a:p>
        </p:txBody>
      </p:sp>
      <p:sp>
        <p:nvSpPr>
          <p:cNvPr id="3" name="Content Placeholder 2">
            <a:extLst>
              <a:ext uri="{FF2B5EF4-FFF2-40B4-BE49-F238E27FC236}">
                <a16:creationId xmlns:a16="http://schemas.microsoft.com/office/drawing/2014/main" id="{0670CD59-791A-4F43-B0B7-2368E6976DD7}"/>
              </a:ext>
            </a:extLst>
          </p:cNvPr>
          <p:cNvSpPr>
            <a:spLocks noGrp="1"/>
          </p:cNvSpPr>
          <p:nvPr>
            <p:ph idx="1"/>
          </p:nvPr>
        </p:nvSpPr>
        <p:spPr/>
        <p:txBody>
          <a:bodyPr/>
          <a:lstStyle/>
          <a:p>
            <a:r>
              <a:rPr lang="en-GB" dirty="0"/>
              <a:t>Women more likely to report and experience higher levels of depression, anxiety and somatic complaints than men (de Jonge et al. 2018).</a:t>
            </a:r>
          </a:p>
          <a:p>
            <a:endParaRPr lang="en-GB" dirty="0"/>
          </a:p>
          <a:p>
            <a:r>
              <a:rPr lang="en-GB" dirty="0"/>
              <a:t>According to de </a:t>
            </a:r>
            <a:r>
              <a:rPr lang="en-GB" dirty="0" err="1"/>
              <a:t>Jonge</a:t>
            </a:r>
            <a:r>
              <a:rPr lang="en-GB" dirty="0"/>
              <a:t> et al., this is a consequence of:</a:t>
            </a:r>
          </a:p>
          <a:p>
            <a:pPr lvl="1">
              <a:buFont typeface="Courier New" panose="02070309020205020404" pitchFamily="49" charset="0"/>
              <a:buChar char="o"/>
            </a:pPr>
            <a:r>
              <a:rPr lang="en-GB" dirty="0"/>
              <a:t>gender-based violence</a:t>
            </a:r>
          </a:p>
          <a:p>
            <a:pPr lvl="1">
              <a:buFont typeface="Courier New" panose="02070309020205020404" pitchFamily="49" charset="0"/>
              <a:buChar char="o"/>
            </a:pPr>
            <a:r>
              <a:rPr lang="en-GB" dirty="0"/>
              <a:t>socio-economic disadvantage</a:t>
            </a:r>
          </a:p>
          <a:p>
            <a:pPr lvl="1">
              <a:buFont typeface="Courier New" panose="02070309020205020404" pitchFamily="49" charset="0"/>
              <a:buChar char="o"/>
            </a:pPr>
            <a:r>
              <a:rPr lang="en-GB" dirty="0"/>
              <a:t>low income and income inequality</a:t>
            </a:r>
          </a:p>
          <a:p>
            <a:pPr lvl="1">
              <a:buFont typeface="Courier New" panose="02070309020205020404" pitchFamily="49" charset="0"/>
              <a:buChar char="o"/>
            </a:pPr>
            <a:r>
              <a:rPr lang="en-GB" dirty="0"/>
              <a:t>‘unremitting responsibility for the care of others’.</a:t>
            </a:r>
          </a:p>
          <a:p>
            <a:pPr lvl="1"/>
            <a:endParaRPr lang="en-GB" dirty="0"/>
          </a:p>
          <a:p>
            <a:pPr marL="808038" lvl="1" indent="-350838">
              <a:buNone/>
            </a:pPr>
            <a:r>
              <a:rPr lang="en-GB" dirty="0"/>
              <a:t>e.g. Rees et al. (2014) – 37% incidence of first mental health problem (usually PTSD) in year following experience of partner violence.</a:t>
            </a:r>
          </a:p>
          <a:p>
            <a:pPr marL="808038" lvl="1" indent="-350838">
              <a:buNone/>
            </a:pPr>
            <a:endParaRPr lang="en-GB" dirty="0"/>
          </a:p>
          <a:p>
            <a:pPr marL="808038" lvl="1" indent="0">
              <a:buNone/>
            </a:pPr>
            <a:r>
              <a:rPr lang="en-GB" dirty="0"/>
              <a:t>Bevan (2019) – caring for parents with dementia disproportionately carried out by women, and people with low financial resources and social support.</a:t>
            </a:r>
          </a:p>
          <a:p>
            <a:pPr marL="457200" lvl="1" indent="0">
              <a:buNone/>
            </a:pPr>
            <a:r>
              <a:rPr lang="en-GB" dirty="0"/>
              <a:t>        </a:t>
            </a:r>
          </a:p>
        </p:txBody>
      </p:sp>
    </p:spTree>
    <p:extLst>
      <p:ext uri="{BB962C8B-B14F-4D97-AF65-F5344CB8AC3E}">
        <p14:creationId xmlns:p14="http://schemas.microsoft.com/office/powerpoint/2010/main" val="295043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3CFBA-7BD8-40A9-BF34-B982A9B3DE0E}"/>
              </a:ext>
            </a:extLst>
          </p:cNvPr>
          <p:cNvSpPr>
            <a:spLocks noGrp="1"/>
          </p:cNvSpPr>
          <p:nvPr>
            <p:ph type="title"/>
          </p:nvPr>
        </p:nvSpPr>
        <p:spPr/>
        <p:txBody>
          <a:bodyPr>
            <a:normAutofit/>
          </a:bodyPr>
          <a:lstStyle/>
          <a:p>
            <a:r>
              <a:rPr lang="en-GB" sz="3300" dirty="0"/>
              <a:t>Minority Status</a:t>
            </a:r>
          </a:p>
        </p:txBody>
      </p:sp>
      <p:sp>
        <p:nvSpPr>
          <p:cNvPr id="3" name="Content Placeholder 2">
            <a:extLst>
              <a:ext uri="{FF2B5EF4-FFF2-40B4-BE49-F238E27FC236}">
                <a16:creationId xmlns:a16="http://schemas.microsoft.com/office/drawing/2014/main" id="{57C0A50B-6617-42A9-AECE-B6F022C2D4DD}"/>
              </a:ext>
            </a:extLst>
          </p:cNvPr>
          <p:cNvSpPr>
            <a:spLocks noGrp="1"/>
          </p:cNvSpPr>
          <p:nvPr>
            <p:ph idx="1"/>
          </p:nvPr>
        </p:nvSpPr>
        <p:spPr/>
        <p:txBody>
          <a:bodyPr>
            <a:normAutofit/>
          </a:bodyPr>
          <a:lstStyle/>
          <a:p>
            <a:r>
              <a:rPr lang="en-GB" sz="1800" dirty="0"/>
              <a:t>Disproportionately high levels of mental </a:t>
            </a:r>
            <a:r>
              <a:rPr lang="en-GB" sz="1800"/>
              <a:t>health problems </a:t>
            </a:r>
            <a:r>
              <a:rPr lang="en-GB" sz="1800" dirty="0"/>
              <a:t>in a number of minority groups, including sexual orientation and ethnicity.</a:t>
            </a:r>
          </a:p>
          <a:p>
            <a:pPr marL="0" indent="0">
              <a:buNone/>
            </a:pPr>
            <a:endParaRPr lang="en-GB" sz="1800" dirty="0"/>
          </a:p>
          <a:p>
            <a:pPr marL="0" indent="0">
              <a:buNone/>
            </a:pPr>
            <a:r>
              <a:rPr lang="en-GB" sz="1800" dirty="0"/>
              <a:t>This may not be a direct relationship:</a:t>
            </a:r>
          </a:p>
          <a:p>
            <a:pPr marL="0" indent="0">
              <a:buNone/>
            </a:pPr>
            <a:endParaRPr lang="en-GB" sz="1800" dirty="0"/>
          </a:p>
          <a:p>
            <a:pPr lvl="1"/>
            <a:r>
              <a:rPr lang="en-GB" sz="1800" dirty="0"/>
              <a:t>Sachs-Ericsson et al. (2005) – more African-Americans report high levels of depression than do white people, however relationship mediated by a number of indices of socio-economic status. </a:t>
            </a:r>
          </a:p>
          <a:p>
            <a:pPr lvl="2"/>
            <a:endParaRPr lang="en-GB" sz="1800" dirty="0"/>
          </a:p>
          <a:p>
            <a:pPr lvl="1"/>
            <a:r>
              <a:rPr lang="en-GB" sz="1800" dirty="0"/>
              <a:t>Ali et al. (2017) – explored mental health impact of Hurricane Katrina, which devastated New Orleans in 2005. </a:t>
            </a:r>
          </a:p>
          <a:p>
            <a:pPr lvl="3">
              <a:buFont typeface="Courier New" panose="02070309020205020404" pitchFamily="49" charset="0"/>
              <a:buChar char="o"/>
            </a:pPr>
            <a:r>
              <a:rPr lang="en-GB" sz="1800" dirty="0"/>
              <a:t>Risk for depression significantly higher among African-Americans than among Caucasians.</a:t>
            </a:r>
          </a:p>
          <a:p>
            <a:pPr lvl="3">
              <a:buFont typeface="Courier New" panose="02070309020205020404" pitchFamily="49" charset="0"/>
              <a:buChar char="o"/>
            </a:pPr>
            <a:r>
              <a:rPr lang="en-GB" sz="1800" dirty="0"/>
              <a:t>After </a:t>
            </a:r>
            <a:r>
              <a:rPr lang="en-GB" sz="1800" dirty="0" err="1"/>
              <a:t>partialling</a:t>
            </a:r>
            <a:r>
              <a:rPr lang="en-GB" sz="1800" dirty="0"/>
              <a:t> out (e.g. social support, SES and trauma-specific factors) no longer significant.</a:t>
            </a:r>
          </a:p>
        </p:txBody>
      </p:sp>
    </p:spTree>
    <p:extLst>
      <p:ext uri="{BB962C8B-B14F-4D97-AF65-F5344CB8AC3E}">
        <p14:creationId xmlns:p14="http://schemas.microsoft.com/office/powerpoint/2010/main" val="3900737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9A8B4-DD7C-4C3B-9C86-DBFC7B53843E}"/>
              </a:ext>
            </a:extLst>
          </p:cNvPr>
          <p:cNvSpPr>
            <a:spLocks noGrp="1"/>
          </p:cNvSpPr>
          <p:nvPr>
            <p:ph type="title"/>
          </p:nvPr>
        </p:nvSpPr>
        <p:spPr/>
        <p:txBody>
          <a:bodyPr>
            <a:normAutofit/>
          </a:bodyPr>
          <a:lstStyle/>
          <a:p>
            <a:r>
              <a:rPr lang="en-GB" sz="3300" dirty="0"/>
              <a:t>Minority Status, Continued</a:t>
            </a:r>
          </a:p>
        </p:txBody>
      </p:sp>
      <p:sp>
        <p:nvSpPr>
          <p:cNvPr id="3" name="Content Placeholder 2">
            <a:extLst>
              <a:ext uri="{FF2B5EF4-FFF2-40B4-BE49-F238E27FC236}">
                <a16:creationId xmlns:a16="http://schemas.microsoft.com/office/drawing/2014/main" id="{AED83890-F52A-495B-9251-62BD70F06D61}"/>
              </a:ext>
            </a:extLst>
          </p:cNvPr>
          <p:cNvSpPr>
            <a:spLocks noGrp="1"/>
          </p:cNvSpPr>
          <p:nvPr>
            <p:ph idx="1"/>
          </p:nvPr>
        </p:nvSpPr>
        <p:spPr/>
        <p:txBody>
          <a:bodyPr>
            <a:normAutofit/>
          </a:bodyPr>
          <a:lstStyle/>
          <a:p>
            <a:pPr marL="0" indent="0">
              <a:buNone/>
            </a:pPr>
            <a:r>
              <a:rPr lang="en-GB" sz="1800" i="1" dirty="0"/>
              <a:t>Risk may be mediated by discrimination</a:t>
            </a:r>
          </a:p>
          <a:p>
            <a:endParaRPr lang="en-GB" sz="1800" dirty="0"/>
          </a:p>
          <a:p>
            <a:pPr lvl="1"/>
            <a:r>
              <a:rPr lang="en-GB" sz="1800" dirty="0"/>
              <a:t>Noh et al. (2007):</a:t>
            </a:r>
          </a:p>
          <a:p>
            <a:pPr lvl="2">
              <a:buFont typeface="Courier New" panose="02070309020205020404" pitchFamily="49" charset="0"/>
              <a:buChar char="o"/>
            </a:pPr>
            <a:r>
              <a:rPr lang="en-GB" sz="1800" dirty="0"/>
              <a:t>overt discrimination associated with low positive affect</a:t>
            </a:r>
          </a:p>
          <a:p>
            <a:pPr lvl="2">
              <a:buFont typeface="Courier New" panose="02070309020205020404" pitchFamily="49" charset="0"/>
              <a:buChar char="o"/>
            </a:pPr>
            <a:r>
              <a:rPr lang="en-GB" sz="1800" dirty="0"/>
              <a:t>subtle discrimination associated with high levels of depressive symptoms.</a:t>
            </a:r>
          </a:p>
          <a:p>
            <a:pPr lvl="2"/>
            <a:endParaRPr lang="en-GB" sz="1800" dirty="0"/>
          </a:p>
          <a:p>
            <a:pPr lvl="1"/>
            <a:r>
              <a:rPr lang="en-GB" sz="1800" dirty="0"/>
              <a:t>English et al. (2014), ‘neighbourhood racial discrimination’:</a:t>
            </a:r>
          </a:p>
          <a:p>
            <a:pPr lvl="2">
              <a:buFont typeface="Courier New" panose="02070309020205020404" pitchFamily="49" charset="0"/>
              <a:buChar char="o"/>
            </a:pPr>
            <a:r>
              <a:rPr lang="en-GB" sz="1800" dirty="0"/>
              <a:t>the perception that one’s racial group is not valued in society, evident through limited access to valued resources including jobs, education and targeting by police associated with higher levels of depression and other mental health problems. </a:t>
            </a:r>
          </a:p>
          <a:p>
            <a:pPr lvl="2"/>
            <a:endParaRPr lang="en-GB" sz="1800" dirty="0"/>
          </a:p>
          <a:p>
            <a:pPr lvl="1"/>
            <a:r>
              <a:rPr lang="en-GB" sz="1800" dirty="0"/>
              <a:t>Low mood may be moderated by strong social support and feelings of trust in social confidants.</a:t>
            </a:r>
          </a:p>
        </p:txBody>
      </p:sp>
    </p:spTree>
    <p:extLst>
      <p:ext uri="{BB962C8B-B14F-4D97-AF65-F5344CB8AC3E}">
        <p14:creationId xmlns:p14="http://schemas.microsoft.com/office/powerpoint/2010/main" val="41368855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TotalTime>
  <Words>844</Words>
  <Application>Microsoft Office PowerPoint</Application>
  <PresentationFormat>Widescreen</PresentationFormat>
  <Paragraphs>88</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Courier New</vt:lpstr>
      <vt:lpstr>Office Theme</vt:lpstr>
      <vt:lpstr>Psychosocial Explanations of  Mental Health Problems</vt:lpstr>
      <vt:lpstr>Developmental Processes</vt:lpstr>
      <vt:lpstr>Developmental Processes, Continued</vt:lpstr>
      <vt:lpstr>Developmental Processes, Continued</vt:lpstr>
      <vt:lpstr>Developmental Processes, Continued</vt:lpstr>
      <vt:lpstr>Socio-Economic Status (SES)</vt:lpstr>
      <vt:lpstr>Gender</vt:lpstr>
      <vt:lpstr>Minority Status</vt:lpstr>
      <vt:lpstr>Minority Status,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Psychosocial explanations of mental health problems</dc:title>
  <dc:creator>Paul Bennett</dc:creator>
  <cp:lastModifiedBy>Heathcock, Clara</cp:lastModifiedBy>
  <cp:revision>26</cp:revision>
  <dcterms:created xsi:type="dcterms:W3CDTF">2020-09-29T11:27:14Z</dcterms:created>
  <dcterms:modified xsi:type="dcterms:W3CDTF">2021-03-09T16:04:25Z</dcterms:modified>
</cp:coreProperties>
</file>