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7" autoAdjust="0"/>
    <p:restoredTop sz="96405" autoAdjust="0"/>
  </p:normalViewPr>
  <p:slideViewPr>
    <p:cSldViewPr snapToGrid="0">
      <p:cViewPr varScale="1">
        <p:scale>
          <a:sx n="68" d="100"/>
          <a:sy n="68" d="100"/>
        </p:scale>
        <p:origin x="618"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B9035-7213-4CCE-A3D4-9D981893824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0953FAC-636D-4E9E-8A14-2ED41552C8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7A834E5-549E-40B9-9FC3-DF66C9565826}"/>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CEFA8F9D-87C2-49C4-912A-3AB1AF5C3D0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B552B3E-2D00-4B64-AD5D-EFEB10A5AEE6}"/>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143750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B3C83-19B1-4EBA-8A4A-AEB23997D76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8BA852-67F1-45E3-8879-F885799345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2763EA-CECA-4275-8BCB-85AD49A6A942}"/>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7BFE8F0F-96FB-4332-836C-F7408CF765D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27D864D-B0B2-4A3E-B30E-DCCC92EB2C34}"/>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3569391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6DA6AF-1556-4939-B0B6-52B27A59E9F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CEF5DF8-D1FC-42CB-A888-4720D03A74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B03073-1184-4133-A470-96A6A61F2787}"/>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382BA837-2A6C-4057-92EE-947647FA3EC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DF56564-3A2E-494A-8743-12DF079B2EC5}"/>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65492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2FAA2-DCF5-4879-9E85-FD2451896789}"/>
              </a:ext>
            </a:extLst>
          </p:cNvPr>
          <p:cNvSpPr>
            <a:spLocks noGrp="1"/>
          </p:cNvSpPr>
          <p:nvPr>
            <p:ph type="title"/>
          </p:nvPr>
        </p:nvSpPr>
        <p:spPr/>
        <p:txBody>
          <a:bodyPr>
            <a:normAutofit/>
          </a:bodyPr>
          <a:lstStyle>
            <a:lvl1pPr>
              <a:defRPr sz="36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DECE74E-C8B4-4CFC-A568-D223DC0FB605}"/>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8CE9FB40-7661-4FEF-93FC-2DEDAD2B94BE}"/>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966A9BB0-14AF-4BE5-8ED9-374E7428906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D8DC42C-5833-450F-88DC-167E159265BA}"/>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514394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128A8-AC65-44B2-9399-EFA36B9164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66688E7-128D-4C68-973D-A016BE399A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9D5264F-AAC2-49C8-BF77-C849937820C6}"/>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B1D8ABDE-7398-47AB-8CA8-27C0CA334AC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8D0930C-0815-47A8-A318-A36DBB796C60}"/>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1644256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F0AA-A6D8-4433-9464-1D06EFA38D3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75477C-E4CA-4F1D-9144-4F83397F30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1692FE3-9449-4E43-9622-8B17D22554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7E65F2-DC9C-4007-A188-696C290504D9}"/>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6" name="Footer Placeholder 5">
            <a:extLst>
              <a:ext uri="{FF2B5EF4-FFF2-40B4-BE49-F238E27FC236}">
                <a16:creationId xmlns:a16="http://schemas.microsoft.com/office/drawing/2014/main" id="{C96B9DA8-8068-45C3-BDE7-41AE4E851F4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B5F29FA-DA0B-43AA-8664-081C020B933B}"/>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1221282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F5922-5710-4AFD-813D-1E7E1CDB43F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A7D922E-525C-4685-9CBB-820093B12B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8B976D-9D91-4DD9-BAF3-724EA407720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87CBD0-D643-4A83-A52E-A1197C4390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2A131D-C031-41CB-A460-F3CA88E834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ED1342B-FD9A-4B3F-88CD-E283C07F85A5}"/>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8" name="Footer Placeholder 7">
            <a:extLst>
              <a:ext uri="{FF2B5EF4-FFF2-40B4-BE49-F238E27FC236}">
                <a16:creationId xmlns:a16="http://schemas.microsoft.com/office/drawing/2014/main" id="{D0A78584-7090-4653-B183-60AAC480AE74}"/>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BE394654-F5B0-49EB-8E23-7D54A336D063}"/>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3644600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9E32D-45C4-43EC-8B80-5659481EE99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038D5C4-34B1-41D8-B0B2-4F0151172455}"/>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4" name="Footer Placeholder 3">
            <a:extLst>
              <a:ext uri="{FF2B5EF4-FFF2-40B4-BE49-F238E27FC236}">
                <a16:creationId xmlns:a16="http://schemas.microsoft.com/office/drawing/2014/main" id="{D2AF43D6-3875-49A8-8BC9-DA75AC37653F}"/>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9E99CDA-7B0E-48FB-B55D-6A2F42B296F8}"/>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255606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04E1A8-376C-4C4D-9759-50CD46F0D1D3}"/>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3" name="Footer Placeholder 2">
            <a:extLst>
              <a:ext uri="{FF2B5EF4-FFF2-40B4-BE49-F238E27FC236}">
                <a16:creationId xmlns:a16="http://schemas.microsoft.com/office/drawing/2014/main" id="{20DB849E-C500-41FE-9F65-1A0BBF7F8D3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31BB4CAB-1A7D-45FB-A8FE-E2BC1688DE68}"/>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254555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06144-8022-41C4-8A16-05F710EE38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BED7FCB-1806-45A1-820C-95BBEB5244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690F7F5-D3BC-4A4C-9AFF-1AF67CAF28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9CC705-17A8-40A6-B670-AC33CFDE9946}"/>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6" name="Footer Placeholder 5">
            <a:extLst>
              <a:ext uri="{FF2B5EF4-FFF2-40B4-BE49-F238E27FC236}">
                <a16:creationId xmlns:a16="http://schemas.microsoft.com/office/drawing/2014/main" id="{0A219A20-E102-4566-A51E-A7C4848FC4F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C026339-BE2D-47C7-8CF9-EBC08FCEA3E0}"/>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1747280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57F64-5E63-45E6-90F0-F5CE820CEC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BBE6CE0-8BFF-4118-8CD3-F323FB4672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1EBADD5D-21D6-471F-A345-95553ACF8F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6CD823-7CDC-4D24-8888-4409B8863C35}"/>
              </a:ext>
            </a:extLst>
          </p:cNvPr>
          <p:cNvSpPr>
            <a:spLocks noGrp="1"/>
          </p:cNvSpPr>
          <p:nvPr>
            <p:ph type="dt" sz="half" idx="10"/>
          </p:nvPr>
        </p:nvSpPr>
        <p:spPr/>
        <p:txBody>
          <a:bodyPr/>
          <a:lstStyle/>
          <a:p>
            <a:fld id="{B8A0F08B-C0D7-438F-9162-9BF4326BAD33}" type="datetimeFigureOut">
              <a:rPr lang="en-GB" smtClean="0"/>
              <a:t>15/03/2021</a:t>
            </a:fld>
            <a:endParaRPr lang="en-GB" dirty="0"/>
          </a:p>
        </p:txBody>
      </p:sp>
      <p:sp>
        <p:nvSpPr>
          <p:cNvPr id="6" name="Footer Placeholder 5">
            <a:extLst>
              <a:ext uri="{FF2B5EF4-FFF2-40B4-BE49-F238E27FC236}">
                <a16:creationId xmlns:a16="http://schemas.microsoft.com/office/drawing/2014/main" id="{FBDD6A75-285B-4339-B22E-BFA4E2133CA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6494717-83AA-4825-8D90-CF575B79E3D1}"/>
              </a:ext>
            </a:extLst>
          </p:cNvPr>
          <p:cNvSpPr>
            <a:spLocks noGrp="1"/>
          </p:cNvSpPr>
          <p:nvPr>
            <p:ph type="sldNum" sz="quarter" idx="12"/>
          </p:nvPr>
        </p:nvSpPr>
        <p:spPr/>
        <p:txBody>
          <a:bodyPr/>
          <a:lstStyle/>
          <a:p>
            <a:fld id="{C30ED0EA-B991-4F00-AEB7-EB01C0A35090}" type="slidenum">
              <a:rPr lang="en-GB" smtClean="0"/>
              <a:t>‹#›</a:t>
            </a:fld>
            <a:endParaRPr lang="en-GB" dirty="0"/>
          </a:p>
        </p:txBody>
      </p:sp>
    </p:spTree>
    <p:extLst>
      <p:ext uri="{BB962C8B-B14F-4D97-AF65-F5344CB8AC3E}">
        <p14:creationId xmlns:p14="http://schemas.microsoft.com/office/powerpoint/2010/main" val="1221423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E9C9BA-74F5-472B-BE60-71A6537E9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EB7757-F3E6-4AE2-AF3B-805458C5C0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BE9E6F-D0CB-4343-810A-BC7207674C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A0F08B-C0D7-438F-9162-9BF4326BAD33}" type="datetimeFigureOut">
              <a:rPr lang="en-GB" smtClean="0"/>
              <a:t>15/03/2021</a:t>
            </a:fld>
            <a:endParaRPr lang="en-GB" dirty="0"/>
          </a:p>
        </p:txBody>
      </p:sp>
      <p:sp>
        <p:nvSpPr>
          <p:cNvPr id="5" name="Footer Placeholder 4">
            <a:extLst>
              <a:ext uri="{FF2B5EF4-FFF2-40B4-BE49-F238E27FC236}">
                <a16:creationId xmlns:a16="http://schemas.microsoft.com/office/drawing/2014/main" id="{416ED1A7-4311-4C00-951F-1C9B466D36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00770757-7E0C-4D32-AD6F-43411D1F70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0ED0EA-B991-4F00-AEB7-EB01C0A35090}" type="slidenum">
              <a:rPr lang="en-GB" smtClean="0"/>
              <a:t>‹#›</a:t>
            </a:fld>
            <a:endParaRPr lang="en-GB" dirty="0"/>
          </a:p>
        </p:txBody>
      </p:sp>
      <p:pic>
        <p:nvPicPr>
          <p:cNvPr id="8" name="Picture 7" descr="Icon&#10;&#10;Description automatically generated">
            <a:extLst>
              <a:ext uri="{FF2B5EF4-FFF2-40B4-BE49-F238E27FC236}">
                <a16:creationId xmlns:a16="http://schemas.microsoft.com/office/drawing/2014/main" id="{781AF6E1-60E7-468B-8971-2E1AC0EAC38B}"/>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11542" y="0"/>
            <a:ext cx="1480457" cy="1473305"/>
          </a:xfrm>
          <a:prstGeom prst="rect">
            <a:avLst/>
          </a:prstGeom>
        </p:spPr>
      </p:pic>
    </p:spTree>
    <p:extLst>
      <p:ext uri="{BB962C8B-B14F-4D97-AF65-F5344CB8AC3E}">
        <p14:creationId xmlns:p14="http://schemas.microsoft.com/office/powerpoint/2010/main" val="15966331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BBCD8-665F-49BF-8F6F-F1311F8F9375}"/>
              </a:ext>
            </a:extLst>
          </p:cNvPr>
          <p:cNvSpPr>
            <a:spLocks noGrp="1"/>
          </p:cNvSpPr>
          <p:nvPr>
            <p:ph type="ctrTitle"/>
          </p:nvPr>
        </p:nvSpPr>
        <p:spPr/>
        <p:txBody>
          <a:bodyPr>
            <a:normAutofit/>
          </a:bodyPr>
          <a:lstStyle/>
          <a:p>
            <a:r>
              <a:rPr lang="en-GB" sz="4500" dirty="0"/>
              <a:t>Family Therapy</a:t>
            </a:r>
          </a:p>
        </p:txBody>
      </p:sp>
    </p:spTree>
    <p:extLst>
      <p:ext uri="{BB962C8B-B14F-4D97-AF65-F5344CB8AC3E}">
        <p14:creationId xmlns:p14="http://schemas.microsoft.com/office/powerpoint/2010/main" val="3643222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9F479-C513-4885-B8D6-7D9BE1542EF7}"/>
              </a:ext>
            </a:extLst>
          </p:cNvPr>
          <p:cNvSpPr>
            <a:spLocks noGrp="1"/>
          </p:cNvSpPr>
          <p:nvPr>
            <p:ph type="title"/>
          </p:nvPr>
        </p:nvSpPr>
        <p:spPr/>
        <p:txBody>
          <a:bodyPr>
            <a:normAutofit/>
          </a:bodyPr>
          <a:lstStyle/>
          <a:p>
            <a:r>
              <a:rPr lang="en-GB" sz="3300" dirty="0"/>
              <a:t>Broad Principles</a:t>
            </a:r>
          </a:p>
        </p:txBody>
      </p:sp>
      <p:sp>
        <p:nvSpPr>
          <p:cNvPr id="3" name="Content Placeholder 2">
            <a:extLst>
              <a:ext uri="{FF2B5EF4-FFF2-40B4-BE49-F238E27FC236}">
                <a16:creationId xmlns:a16="http://schemas.microsoft.com/office/drawing/2014/main" id="{C86B1C5C-1367-4C8C-8BB1-9951755104D3}"/>
              </a:ext>
            </a:extLst>
          </p:cNvPr>
          <p:cNvSpPr>
            <a:spLocks noGrp="1"/>
          </p:cNvSpPr>
          <p:nvPr>
            <p:ph idx="1"/>
          </p:nvPr>
        </p:nvSpPr>
        <p:spPr/>
        <p:txBody>
          <a:bodyPr>
            <a:normAutofit/>
          </a:bodyPr>
          <a:lstStyle/>
          <a:p>
            <a:pPr marL="0" indent="0">
              <a:buNone/>
            </a:pPr>
            <a:r>
              <a:rPr lang="en-GB" sz="1800" i="1" dirty="0"/>
              <a:t>Family as a system</a:t>
            </a:r>
          </a:p>
          <a:p>
            <a:endParaRPr lang="en-GB" sz="1800" dirty="0"/>
          </a:p>
          <a:p>
            <a:pPr lvl="1"/>
            <a:r>
              <a:rPr lang="en-GB" sz="1800" dirty="0"/>
              <a:t>No individual identified as a ‘patient’. The problem lies in interactions among family members, and the person expressing distress or problem behaviour is therefore a symptom of a wider problem.</a:t>
            </a:r>
          </a:p>
          <a:p>
            <a:pPr lvl="1"/>
            <a:endParaRPr lang="en-GB" sz="1800" dirty="0"/>
          </a:p>
          <a:p>
            <a:pPr lvl="1"/>
            <a:r>
              <a:rPr lang="en-GB" sz="1800" dirty="0"/>
              <a:t>Intervention involves changing the system in some way, not simply the individual presenting with problems.</a:t>
            </a:r>
          </a:p>
        </p:txBody>
      </p:sp>
    </p:spTree>
    <p:extLst>
      <p:ext uri="{BB962C8B-B14F-4D97-AF65-F5344CB8AC3E}">
        <p14:creationId xmlns:p14="http://schemas.microsoft.com/office/powerpoint/2010/main" val="394815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53C12-584C-4456-944C-77A48BAECE62}"/>
              </a:ext>
            </a:extLst>
          </p:cNvPr>
          <p:cNvSpPr>
            <a:spLocks noGrp="1"/>
          </p:cNvSpPr>
          <p:nvPr>
            <p:ph type="title"/>
          </p:nvPr>
        </p:nvSpPr>
        <p:spPr/>
        <p:txBody>
          <a:bodyPr>
            <a:normAutofit/>
          </a:bodyPr>
          <a:lstStyle/>
          <a:p>
            <a:r>
              <a:rPr lang="en-GB" sz="3300" dirty="0"/>
              <a:t>Structural Family Therapy – Minuchin</a:t>
            </a:r>
          </a:p>
        </p:txBody>
      </p:sp>
      <p:sp>
        <p:nvSpPr>
          <p:cNvPr id="3" name="Content Placeholder 2">
            <a:extLst>
              <a:ext uri="{FF2B5EF4-FFF2-40B4-BE49-F238E27FC236}">
                <a16:creationId xmlns:a16="http://schemas.microsoft.com/office/drawing/2014/main" id="{838BD837-15B1-41CA-A433-886F3E7150AD}"/>
              </a:ext>
            </a:extLst>
          </p:cNvPr>
          <p:cNvSpPr>
            <a:spLocks noGrp="1"/>
          </p:cNvSpPr>
          <p:nvPr>
            <p:ph idx="1"/>
          </p:nvPr>
        </p:nvSpPr>
        <p:spPr/>
        <p:txBody>
          <a:bodyPr>
            <a:normAutofit/>
          </a:bodyPr>
          <a:lstStyle/>
          <a:p>
            <a:r>
              <a:rPr lang="en-GB" sz="1800" dirty="0"/>
              <a:t>Family as system, and series of subsystems with clear roles and boundaries. </a:t>
            </a:r>
          </a:p>
          <a:p>
            <a:endParaRPr lang="en-GB" sz="1800" dirty="0"/>
          </a:p>
          <a:p>
            <a:r>
              <a:rPr lang="en-GB" sz="1800" dirty="0"/>
              <a:t>Subsystems are hierarchical, can change and may be violated on a short-term basis, e.g. alliance between father and son to influence mother:</a:t>
            </a:r>
          </a:p>
          <a:p>
            <a:pPr lvl="1">
              <a:buFont typeface="Courier New" panose="02070309020205020404" pitchFamily="49" charset="0"/>
              <a:buChar char="o"/>
            </a:pPr>
            <a:r>
              <a:rPr lang="en-GB" sz="1800" dirty="0"/>
              <a:t>parental</a:t>
            </a:r>
          </a:p>
          <a:p>
            <a:pPr lvl="1">
              <a:buFont typeface="Courier New" panose="02070309020205020404" pitchFamily="49" charset="0"/>
              <a:buChar char="o"/>
            </a:pPr>
            <a:r>
              <a:rPr lang="en-GB" sz="1800" dirty="0"/>
              <a:t>sibling.</a:t>
            </a:r>
          </a:p>
          <a:p>
            <a:endParaRPr lang="en-GB" sz="1800" dirty="0"/>
          </a:p>
          <a:p>
            <a:r>
              <a:rPr lang="en-GB" sz="1800" dirty="0"/>
              <a:t>Problems arise when these are disrupted: </a:t>
            </a:r>
          </a:p>
          <a:p>
            <a:pPr lvl="1">
              <a:buFont typeface="Courier New" panose="02070309020205020404" pitchFamily="49" charset="0"/>
              <a:buChar char="o"/>
            </a:pPr>
            <a:r>
              <a:rPr lang="en-GB" sz="1800" i="1" dirty="0"/>
              <a:t>diffuse</a:t>
            </a:r>
            <a:r>
              <a:rPr lang="en-GB" sz="1800" dirty="0"/>
              <a:t> – communication between subsystems is too transparent</a:t>
            </a:r>
          </a:p>
          <a:p>
            <a:pPr lvl="1">
              <a:buFont typeface="Courier New" panose="02070309020205020404" pitchFamily="49" charset="0"/>
              <a:buChar char="o"/>
            </a:pPr>
            <a:r>
              <a:rPr lang="en-GB" sz="1800" i="1" dirty="0"/>
              <a:t>enmeshed</a:t>
            </a:r>
            <a:r>
              <a:rPr lang="en-GB" sz="1800" dirty="0"/>
              <a:t> – individuals or subsystems too close and engaged, resulting in lack of autonomy and independence</a:t>
            </a:r>
          </a:p>
          <a:p>
            <a:pPr lvl="1">
              <a:buFont typeface="Courier New" panose="02070309020205020404" pitchFamily="49" charset="0"/>
              <a:buChar char="o"/>
            </a:pPr>
            <a:r>
              <a:rPr lang="en-GB" sz="1800" i="1" dirty="0"/>
              <a:t>rigid</a:t>
            </a:r>
            <a:r>
              <a:rPr lang="en-GB" sz="1800" dirty="0"/>
              <a:t> – prevent flow of information through family, and cause disengagement and emotional detachment.</a:t>
            </a:r>
          </a:p>
        </p:txBody>
      </p:sp>
    </p:spTree>
    <p:extLst>
      <p:ext uri="{BB962C8B-B14F-4D97-AF65-F5344CB8AC3E}">
        <p14:creationId xmlns:p14="http://schemas.microsoft.com/office/powerpoint/2010/main" val="1771732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E2E93-767D-4367-ABC2-2A7A2D45A4EE}"/>
              </a:ext>
            </a:extLst>
          </p:cNvPr>
          <p:cNvSpPr>
            <a:spLocks noGrp="1"/>
          </p:cNvSpPr>
          <p:nvPr>
            <p:ph type="title"/>
          </p:nvPr>
        </p:nvSpPr>
        <p:spPr/>
        <p:txBody>
          <a:bodyPr>
            <a:normAutofit/>
          </a:bodyPr>
          <a:lstStyle/>
          <a:p>
            <a:r>
              <a:rPr lang="en-GB" sz="3300" dirty="0"/>
              <a:t>Minuchin, continued</a:t>
            </a:r>
          </a:p>
        </p:txBody>
      </p:sp>
      <p:sp>
        <p:nvSpPr>
          <p:cNvPr id="3" name="Content Placeholder 2">
            <a:extLst>
              <a:ext uri="{FF2B5EF4-FFF2-40B4-BE49-F238E27FC236}">
                <a16:creationId xmlns:a16="http://schemas.microsoft.com/office/drawing/2014/main" id="{C870F958-765E-4017-ABD5-2B217F2DE99E}"/>
              </a:ext>
            </a:extLst>
          </p:cNvPr>
          <p:cNvSpPr>
            <a:spLocks noGrp="1"/>
          </p:cNvSpPr>
          <p:nvPr>
            <p:ph idx="1"/>
          </p:nvPr>
        </p:nvSpPr>
        <p:spPr/>
        <p:txBody>
          <a:bodyPr>
            <a:normAutofit/>
          </a:bodyPr>
          <a:lstStyle/>
          <a:p>
            <a:r>
              <a:rPr lang="en-GB" sz="1800" dirty="0"/>
              <a:t>Anorexic family:</a:t>
            </a:r>
          </a:p>
          <a:p>
            <a:endParaRPr lang="en-GB" sz="1800" dirty="0"/>
          </a:p>
          <a:p>
            <a:pPr lvl="1">
              <a:buFont typeface="Courier New" panose="02070309020205020404" pitchFamily="49" charset="0"/>
              <a:buChar char="o"/>
            </a:pPr>
            <a:r>
              <a:rPr lang="en-GB" sz="1800" dirty="0"/>
              <a:t>family as enmeshed, overprotective, rigid and conflict-avoidant, with unexpressed parental conflict </a:t>
            </a:r>
          </a:p>
          <a:p>
            <a:pPr marL="457200" lvl="1" indent="0">
              <a:buNone/>
            </a:pPr>
            <a:endParaRPr lang="en-GB" sz="1800" dirty="0"/>
          </a:p>
          <a:p>
            <a:pPr lvl="1">
              <a:buFont typeface="Courier New" panose="02070309020205020404" pitchFamily="49" charset="0"/>
              <a:buChar char="o"/>
            </a:pPr>
            <a:r>
              <a:rPr lang="en-GB" sz="1800" dirty="0"/>
              <a:t>the stresses associated with an adolescent’s push for independence increase risk of the parental conflict becoming overt</a:t>
            </a:r>
          </a:p>
          <a:p>
            <a:pPr lvl="1">
              <a:buFont typeface="Courier New" panose="02070309020205020404" pitchFamily="49" charset="0"/>
              <a:buChar char="o"/>
            </a:pPr>
            <a:endParaRPr lang="en-GB" sz="1800" dirty="0"/>
          </a:p>
          <a:p>
            <a:pPr lvl="1">
              <a:buFont typeface="Courier New" panose="02070309020205020404" pitchFamily="49" charset="0"/>
              <a:buChar char="o"/>
            </a:pPr>
            <a:r>
              <a:rPr lang="en-GB" sz="1800" dirty="0"/>
              <a:t>adolescent develops anorexic behaviours to prevent total dissension within the family</a:t>
            </a:r>
          </a:p>
          <a:p>
            <a:pPr lvl="1">
              <a:buFont typeface="Courier New" panose="02070309020205020404" pitchFamily="49" charset="0"/>
              <a:buChar char="o"/>
            </a:pPr>
            <a:endParaRPr lang="en-GB" sz="1800" dirty="0"/>
          </a:p>
          <a:p>
            <a:pPr lvl="1">
              <a:buFont typeface="Courier New" panose="02070309020205020404" pitchFamily="49" charset="0"/>
              <a:buChar char="o"/>
            </a:pPr>
            <a:r>
              <a:rPr lang="en-GB" sz="1800" dirty="0"/>
              <a:t>these behaviours hold the family together as it unites around the ‘identified patient’, and deflect attention away from parental conflict.</a:t>
            </a:r>
          </a:p>
        </p:txBody>
      </p:sp>
    </p:spTree>
    <p:extLst>
      <p:ext uri="{BB962C8B-B14F-4D97-AF65-F5344CB8AC3E}">
        <p14:creationId xmlns:p14="http://schemas.microsoft.com/office/powerpoint/2010/main" val="1644773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D71BF-FEBF-4C73-9D88-3D0334EE386C}"/>
              </a:ext>
            </a:extLst>
          </p:cNvPr>
          <p:cNvSpPr>
            <a:spLocks noGrp="1"/>
          </p:cNvSpPr>
          <p:nvPr>
            <p:ph type="title"/>
          </p:nvPr>
        </p:nvSpPr>
        <p:spPr/>
        <p:txBody>
          <a:bodyPr>
            <a:normAutofit/>
          </a:bodyPr>
          <a:lstStyle/>
          <a:p>
            <a:r>
              <a:rPr lang="en-GB" sz="3300" dirty="0"/>
              <a:t>Minuchin – Intervention</a:t>
            </a:r>
          </a:p>
        </p:txBody>
      </p:sp>
      <p:sp>
        <p:nvSpPr>
          <p:cNvPr id="3" name="Content Placeholder 2">
            <a:extLst>
              <a:ext uri="{FF2B5EF4-FFF2-40B4-BE49-F238E27FC236}">
                <a16:creationId xmlns:a16="http://schemas.microsoft.com/office/drawing/2014/main" id="{CA09F9ED-7817-41C2-B328-0C06B959F8EB}"/>
              </a:ext>
            </a:extLst>
          </p:cNvPr>
          <p:cNvSpPr>
            <a:spLocks noGrp="1"/>
          </p:cNvSpPr>
          <p:nvPr>
            <p:ph idx="1"/>
          </p:nvPr>
        </p:nvSpPr>
        <p:spPr/>
        <p:txBody>
          <a:bodyPr/>
          <a:lstStyle/>
          <a:p>
            <a:pPr marL="0" indent="0">
              <a:buNone/>
            </a:pPr>
            <a:r>
              <a:rPr lang="en-GB" sz="1800" dirty="0"/>
              <a:t>Therapy is dynamic and prescriptive. Therapist may move physically family members to literally form or strengthen alliances, join the family (including watching them while encouraging the identified patient to eat), etc.</a:t>
            </a:r>
          </a:p>
          <a:p>
            <a:pPr marL="0" indent="0">
              <a:buNone/>
            </a:pPr>
            <a:endParaRPr lang="en-GB" sz="1800" dirty="0"/>
          </a:p>
          <a:p>
            <a:pPr marL="0" indent="0">
              <a:buNone/>
            </a:pPr>
            <a:r>
              <a:rPr lang="en-GB" sz="1800" dirty="0"/>
              <a:t>Goals of therapy:</a:t>
            </a:r>
          </a:p>
          <a:p>
            <a:r>
              <a:rPr lang="en-GB" sz="1800" dirty="0"/>
              <a:t>challenge family’s perception of reality</a:t>
            </a:r>
          </a:p>
          <a:p>
            <a:r>
              <a:rPr lang="en-GB" sz="1800" dirty="0"/>
              <a:t>provide alternative possibilities that make sense to them</a:t>
            </a:r>
          </a:p>
          <a:p>
            <a:r>
              <a:rPr lang="en-GB" sz="1800" dirty="0"/>
              <a:t>try out new patterns of transactions</a:t>
            </a:r>
          </a:p>
          <a:p>
            <a:r>
              <a:rPr lang="en-GB" sz="1800" dirty="0"/>
              <a:t>develop new relationships and structures that are self-sustaining.</a:t>
            </a:r>
          </a:p>
          <a:p>
            <a:endParaRPr lang="en-GB" dirty="0"/>
          </a:p>
          <a:p>
            <a:endParaRPr lang="en-GB" dirty="0"/>
          </a:p>
        </p:txBody>
      </p:sp>
    </p:spTree>
    <p:extLst>
      <p:ext uri="{BB962C8B-B14F-4D97-AF65-F5344CB8AC3E}">
        <p14:creationId xmlns:p14="http://schemas.microsoft.com/office/powerpoint/2010/main" val="644118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16FA0-702B-4F53-A5F2-2ACE247C4B05}"/>
              </a:ext>
            </a:extLst>
          </p:cNvPr>
          <p:cNvSpPr>
            <a:spLocks noGrp="1"/>
          </p:cNvSpPr>
          <p:nvPr>
            <p:ph type="title"/>
          </p:nvPr>
        </p:nvSpPr>
        <p:spPr/>
        <p:txBody>
          <a:bodyPr>
            <a:normAutofit/>
          </a:bodyPr>
          <a:lstStyle/>
          <a:p>
            <a:r>
              <a:rPr lang="en-GB" sz="3300" dirty="0"/>
              <a:t>More Minuchin – Intervention</a:t>
            </a:r>
          </a:p>
        </p:txBody>
      </p:sp>
      <p:sp>
        <p:nvSpPr>
          <p:cNvPr id="3" name="Content Placeholder 2">
            <a:extLst>
              <a:ext uri="{FF2B5EF4-FFF2-40B4-BE49-F238E27FC236}">
                <a16:creationId xmlns:a16="http://schemas.microsoft.com/office/drawing/2014/main" id="{BBBF411B-553C-4C40-8CAD-C5D4A1A0BB16}"/>
              </a:ext>
            </a:extLst>
          </p:cNvPr>
          <p:cNvSpPr>
            <a:spLocks noGrp="1"/>
          </p:cNvSpPr>
          <p:nvPr>
            <p:ph idx="1"/>
          </p:nvPr>
        </p:nvSpPr>
        <p:spPr/>
        <p:txBody>
          <a:bodyPr>
            <a:normAutofit/>
          </a:bodyPr>
          <a:lstStyle/>
          <a:p>
            <a:pPr marL="342900" indent="-342900">
              <a:lnSpc>
                <a:spcPct val="150000"/>
              </a:lnSpc>
              <a:buFont typeface="+mj-lt"/>
              <a:buAutoNum type="arabicPeriod"/>
            </a:pPr>
            <a:r>
              <a:rPr lang="en-GB" i="1" dirty="0"/>
              <a:t>Joining with the family: </a:t>
            </a:r>
            <a:r>
              <a:rPr lang="en-GB" dirty="0"/>
              <a:t>establishing rapport by accommodating to the family’s culture, mood, style and language. </a:t>
            </a:r>
          </a:p>
          <a:p>
            <a:pPr marL="342900" indent="-342900">
              <a:lnSpc>
                <a:spcPct val="150000"/>
              </a:lnSpc>
              <a:buFont typeface="+mj-lt"/>
              <a:buAutoNum type="arabicPeriod"/>
            </a:pPr>
            <a:r>
              <a:rPr lang="en-GB" i="1" dirty="0"/>
              <a:t>Evaluating the family structure: </a:t>
            </a:r>
            <a:r>
              <a:rPr lang="en-GB" dirty="0"/>
              <a:t>examine boundaries, hierarchies and alliances. </a:t>
            </a:r>
          </a:p>
          <a:p>
            <a:pPr marL="342900" indent="-342900">
              <a:lnSpc>
                <a:spcPct val="150000"/>
              </a:lnSpc>
              <a:buFont typeface="+mj-lt"/>
              <a:buAutoNum type="arabicPeriod"/>
            </a:pPr>
            <a:r>
              <a:rPr lang="en-GB" i="1" dirty="0"/>
              <a:t>Unbalancing the system: </a:t>
            </a:r>
            <a:r>
              <a:rPr lang="en-GB" dirty="0"/>
              <a:t>deliberately unbalancing existing, dysfunctional, behavioural patterns in order to put the family into a state of disequilibrium.</a:t>
            </a:r>
          </a:p>
          <a:p>
            <a:pPr marL="342900" indent="-342900">
              <a:lnSpc>
                <a:spcPct val="150000"/>
              </a:lnSpc>
              <a:buFont typeface="+mj-lt"/>
              <a:buAutoNum type="arabicPeriod"/>
            </a:pPr>
            <a:r>
              <a:rPr lang="en-GB" i="1" dirty="0"/>
              <a:t>Restructuring operations: </a:t>
            </a:r>
            <a:r>
              <a:rPr lang="en-GB" dirty="0"/>
              <a:t>establish a normative family structure.</a:t>
            </a:r>
          </a:p>
          <a:p>
            <a:pPr marL="800100" lvl="1" indent="-342900">
              <a:lnSpc>
                <a:spcPct val="150000"/>
              </a:lnSpc>
              <a:buAutoNum type="alphaLcParenBoth"/>
            </a:pPr>
            <a:r>
              <a:rPr lang="en-GB" i="1" dirty="0"/>
              <a:t>Actualizing family transactional patterns: </a:t>
            </a:r>
            <a:r>
              <a:rPr lang="en-GB" dirty="0"/>
              <a:t>through role play, guided practice and physical manipulation of individuals into appropriate subsystems.</a:t>
            </a:r>
          </a:p>
          <a:p>
            <a:pPr marL="800100" lvl="1" indent="-342900">
              <a:lnSpc>
                <a:spcPct val="150000"/>
              </a:lnSpc>
              <a:buAutoNum type="alphaLcParenBoth"/>
            </a:pPr>
            <a:r>
              <a:rPr lang="en-GB" i="1" dirty="0"/>
              <a:t>Escalating stress: </a:t>
            </a:r>
            <a:r>
              <a:rPr lang="en-GB" dirty="0"/>
              <a:t>blocking recurrent inappropriate transactional patterns and developing conflict in order to encourage new alliances within more appropriate subsystems.</a:t>
            </a:r>
          </a:p>
          <a:p>
            <a:endParaRPr lang="en-GB" dirty="0"/>
          </a:p>
        </p:txBody>
      </p:sp>
    </p:spTree>
    <p:extLst>
      <p:ext uri="{BB962C8B-B14F-4D97-AF65-F5344CB8AC3E}">
        <p14:creationId xmlns:p14="http://schemas.microsoft.com/office/powerpoint/2010/main" val="2830201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86E4C-0668-4793-ABDD-94C4FF23FE9C}"/>
              </a:ext>
            </a:extLst>
          </p:cNvPr>
          <p:cNvSpPr>
            <a:spLocks noGrp="1"/>
          </p:cNvSpPr>
          <p:nvPr>
            <p:ph type="title"/>
          </p:nvPr>
        </p:nvSpPr>
        <p:spPr/>
        <p:txBody>
          <a:bodyPr>
            <a:normAutofit/>
          </a:bodyPr>
          <a:lstStyle/>
          <a:p>
            <a:r>
              <a:rPr lang="en-GB" sz="3300" dirty="0"/>
              <a:t>Strategic Family Therapy – Watzlawick et al. (1974)</a:t>
            </a:r>
          </a:p>
        </p:txBody>
      </p:sp>
      <p:sp>
        <p:nvSpPr>
          <p:cNvPr id="3" name="Content Placeholder 2">
            <a:extLst>
              <a:ext uri="{FF2B5EF4-FFF2-40B4-BE49-F238E27FC236}">
                <a16:creationId xmlns:a16="http://schemas.microsoft.com/office/drawing/2014/main" id="{8069914F-920F-4540-BAED-5DDE63BD96B0}"/>
              </a:ext>
            </a:extLst>
          </p:cNvPr>
          <p:cNvSpPr>
            <a:spLocks noGrp="1"/>
          </p:cNvSpPr>
          <p:nvPr>
            <p:ph idx="1"/>
          </p:nvPr>
        </p:nvSpPr>
        <p:spPr/>
        <p:txBody>
          <a:bodyPr>
            <a:normAutofit/>
          </a:bodyPr>
          <a:lstStyle/>
          <a:p>
            <a:r>
              <a:rPr lang="en-GB" sz="1800" dirty="0"/>
              <a:t>Family/systemic problems arise from repeated, unchanging, failed attempts to resolve problems within or beyond the family.</a:t>
            </a:r>
          </a:p>
          <a:p>
            <a:endParaRPr lang="en-GB" sz="1800" dirty="0"/>
          </a:p>
          <a:p>
            <a:r>
              <a:rPr lang="en-GB" sz="1800" dirty="0"/>
              <a:t>The attempted resolution becomes the problem and can establish circular, toxic, repetitive interactions.</a:t>
            </a:r>
          </a:p>
          <a:p>
            <a:endParaRPr lang="en-GB" sz="1800" dirty="0"/>
          </a:p>
          <a:p>
            <a:r>
              <a:rPr lang="en-GB" sz="1800" dirty="0"/>
              <a:t>Goal of therapy is to introduce conditions for more appropriate transactional patterns:</a:t>
            </a:r>
          </a:p>
          <a:p>
            <a:pPr lvl="1">
              <a:buFont typeface="Courier New" panose="02070309020205020404" pitchFamily="49" charset="0"/>
              <a:buChar char="o"/>
            </a:pPr>
            <a:r>
              <a:rPr lang="en-GB" sz="1800" dirty="0"/>
              <a:t>detailed exploration and definition of the difficulties to be resolved</a:t>
            </a:r>
          </a:p>
          <a:p>
            <a:pPr lvl="1">
              <a:buFont typeface="Courier New" panose="02070309020205020404" pitchFamily="49" charset="0"/>
              <a:buChar char="o"/>
            </a:pPr>
            <a:r>
              <a:rPr lang="en-GB" sz="1800" dirty="0"/>
              <a:t>developing a strategic plan to break up interactions maintaining the problem</a:t>
            </a:r>
          </a:p>
          <a:p>
            <a:pPr lvl="1">
              <a:buFont typeface="Courier New" panose="02070309020205020404" pitchFamily="49" charset="0"/>
              <a:buChar char="o"/>
            </a:pPr>
            <a:r>
              <a:rPr lang="en-GB" sz="1800" dirty="0"/>
              <a:t>delivery of the strategic interventions through homework between therapy sessions, the goal of which is to disrupt the problematic sequences</a:t>
            </a:r>
          </a:p>
          <a:p>
            <a:pPr lvl="1">
              <a:buFont typeface="Courier New" panose="02070309020205020404" pitchFamily="49" charset="0"/>
              <a:buChar char="o"/>
            </a:pPr>
            <a:r>
              <a:rPr lang="en-GB" sz="1800" dirty="0"/>
              <a:t>feedback on the outcome of these interventions</a:t>
            </a:r>
          </a:p>
          <a:p>
            <a:pPr lvl="1">
              <a:buFont typeface="Courier New" panose="02070309020205020404" pitchFamily="49" charset="0"/>
              <a:buChar char="o"/>
            </a:pPr>
            <a:r>
              <a:rPr lang="en-GB" sz="1800" dirty="0"/>
              <a:t>reappraisal of the therapeutic plan, including revision of homework or other interventions employed.</a:t>
            </a:r>
          </a:p>
          <a:p>
            <a:endParaRPr lang="en-GB" dirty="0"/>
          </a:p>
        </p:txBody>
      </p:sp>
    </p:spTree>
    <p:extLst>
      <p:ext uri="{BB962C8B-B14F-4D97-AF65-F5344CB8AC3E}">
        <p14:creationId xmlns:p14="http://schemas.microsoft.com/office/powerpoint/2010/main" val="600571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DA43-0453-45F4-AF3E-19C8FEEA01E9}"/>
              </a:ext>
            </a:extLst>
          </p:cNvPr>
          <p:cNvSpPr>
            <a:spLocks noGrp="1"/>
          </p:cNvSpPr>
          <p:nvPr>
            <p:ph type="title"/>
          </p:nvPr>
        </p:nvSpPr>
        <p:spPr/>
        <p:txBody>
          <a:bodyPr>
            <a:normAutofit/>
          </a:bodyPr>
          <a:lstStyle/>
          <a:p>
            <a:r>
              <a:rPr lang="en-GB" sz="3300" dirty="0"/>
              <a:t>Watzlawick et al., continued</a:t>
            </a:r>
          </a:p>
        </p:txBody>
      </p:sp>
      <p:sp>
        <p:nvSpPr>
          <p:cNvPr id="3" name="Content Placeholder 2">
            <a:extLst>
              <a:ext uri="{FF2B5EF4-FFF2-40B4-BE49-F238E27FC236}">
                <a16:creationId xmlns:a16="http://schemas.microsoft.com/office/drawing/2014/main" id="{8006D05B-60D8-4FE5-966A-047341AEDB09}"/>
              </a:ext>
            </a:extLst>
          </p:cNvPr>
          <p:cNvSpPr>
            <a:spLocks noGrp="1"/>
          </p:cNvSpPr>
          <p:nvPr>
            <p:ph idx="1"/>
          </p:nvPr>
        </p:nvSpPr>
        <p:spPr/>
        <p:txBody>
          <a:bodyPr/>
          <a:lstStyle/>
          <a:p>
            <a:pPr marL="0" indent="0">
              <a:buNone/>
            </a:pPr>
            <a:r>
              <a:rPr lang="en-GB" dirty="0"/>
              <a:t>Two key strategies: </a:t>
            </a:r>
          </a:p>
          <a:p>
            <a:endParaRPr lang="en-GB" dirty="0"/>
          </a:p>
          <a:p>
            <a:pPr marL="342900" indent="-342900">
              <a:buFont typeface="+mj-lt"/>
              <a:buAutoNum type="arabicPeriod"/>
            </a:pPr>
            <a:r>
              <a:rPr lang="en-GB" i="1" dirty="0"/>
              <a:t>Positive reframing:</a:t>
            </a:r>
            <a:r>
              <a:rPr lang="en-GB" dirty="0"/>
              <a:t> a positive interpretation on the behaviours that are contributing to the problem – ‘</a:t>
            </a:r>
            <a:r>
              <a:rPr lang="en-GB" i="1" dirty="0"/>
              <a:t>It’s good you are both still arguing about your relationship, because it shows you care and are motivated to try to make it good for both of you …’</a:t>
            </a:r>
          </a:p>
          <a:p>
            <a:pPr lvl="1"/>
            <a:endParaRPr lang="en-GB" i="1" dirty="0"/>
          </a:p>
          <a:p>
            <a:pPr marL="342900" indent="-342900">
              <a:buFont typeface="+mj-lt"/>
              <a:buAutoNum type="arabicPeriod"/>
            </a:pPr>
            <a:r>
              <a:rPr lang="en-GB" i="1" dirty="0"/>
              <a:t>Paradoxical intervention:</a:t>
            </a:r>
            <a:r>
              <a:rPr lang="en-GB" dirty="0"/>
              <a:t> family members asked to engage in tasks that are paradoxical or contrary to common sense, with the twist of its relating back to the positive </a:t>
            </a:r>
            <a:r>
              <a:rPr lang="en-GB"/>
              <a:t>reframe – ‘</a:t>
            </a:r>
            <a:r>
              <a:rPr lang="en-GB" i="1"/>
              <a:t>Because </a:t>
            </a:r>
            <a:r>
              <a:rPr lang="en-GB" i="1" dirty="0"/>
              <a:t>it reflects the care you have for each other, I want you to keep arguing between now and when we </a:t>
            </a:r>
            <a:r>
              <a:rPr lang="en-GB" i="1"/>
              <a:t>next meet …’</a:t>
            </a:r>
            <a:endParaRPr lang="en-GB" i="1" dirty="0"/>
          </a:p>
          <a:p>
            <a:pPr lvl="1"/>
            <a:endParaRPr lang="en-GB" i="1" dirty="0"/>
          </a:p>
          <a:p>
            <a:pPr marL="0" indent="0">
              <a:buNone/>
            </a:pPr>
            <a:r>
              <a:rPr lang="en-GB" dirty="0"/>
              <a:t>When presented with the absurdity of the paradox, the family may seek new and different solutions themselves. </a:t>
            </a:r>
          </a:p>
        </p:txBody>
      </p:sp>
    </p:spTree>
    <p:extLst>
      <p:ext uri="{BB962C8B-B14F-4D97-AF65-F5344CB8AC3E}">
        <p14:creationId xmlns:p14="http://schemas.microsoft.com/office/powerpoint/2010/main" val="3227657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667</Words>
  <Application>Microsoft Office PowerPoint</Application>
  <PresentationFormat>Widescreen</PresentationFormat>
  <Paragraphs>62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Courier New</vt:lpstr>
      <vt:lpstr>Office Theme</vt:lpstr>
      <vt:lpstr>Family Therapy</vt:lpstr>
      <vt:lpstr>Broad Principles</vt:lpstr>
      <vt:lpstr>Structural Family Therapy – Minuchin</vt:lpstr>
      <vt:lpstr>Minuchin, continued</vt:lpstr>
      <vt:lpstr>Minuchin – Intervention</vt:lpstr>
      <vt:lpstr>More Minuchin – Intervention</vt:lpstr>
      <vt:lpstr>Strategic Family Therapy – Watzlawick et al. (1974)</vt:lpstr>
      <vt:lpstr>Watzlawick et al.,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therapy</dc:title>
  <dc:creator>Paul Bennett</dc:creator>
  <cp:lastModifiedBy>Heathcock, Clara</cp:lastModifiedBy>
  <cp:revision>25</cp:revision>
  <dcterms:created xsi:type="dcterms:W3CDTF">2020-09-29T08:40:50Z</dcterms:created>
  <dcterms:modified xsi:type="dcterms:W3CDTF">2021-03-15T10:45:27Z</dcterms:modified>
</cp:coreProperties>
</file>