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ul Bennett" initials="PB" lastIdx="1" clrIdx="0">
    <p:extLst>
      <p:ext uri="{19B8F6BF-5375-455C-9EA6-DF929625EA0E}">
        <p15:presenceInfo xmlns:p15="http://schemas.microsoft.com/office/powerpoint/2012/main" userId="33a34068dc46463b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45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aul Bennett" userId="33a34068dc46463b" providerId="LiveId" clId="{D835194C-0085-456C-9252-113BFA5782BE}"/>
    <pc:docChg chg="modSld">
      <pc:chgData name="Paul Bennett" userId="33a34068dc46463b" providerId="LiveId" clId="{D835194C-0085-456C-9252-113BFA5782BE}" dt="2021-03-03T08:01:03.224" v="7" actId="20577"/>
      <pc:docMkLst>
        <pc:docMk/>
      </pc:docMkLst>
      <pc:sldChg chg="modSp mod">
        <pc:chgData name="Paul Bennett" userId="33a34068dc46463b" providerId="LiveId" clId="{D835194C-0085-456C-9252-113BFA5782BE}" dt="2021-03-03T07:47:43.601" v="0" actId="20577"/>
        <pc:sldMkLst>
          <pc:docMk/>
          <pc:sldMk cId="1467633840" sldId="258"/>
        </pc:sldMkLst>
        <pc:spChg chg="mod">
          <ac:chgData name="Paul Bennett" userId="33a34068dc46463b" providerId="LiveId" clId="{D835194C-0085-456C-9252-113BFA5782BE}" dt="2021-03-03T07:47:43.601" v="0" actId="20577"/>
          <ac:spMkLst>
            <pc:docMk/>
            <pc:sldMk cId="1467633840" sldId="258"/>
            <ac:spMk id="4" creationId="{93B99E4B-853C-4034-968A-A52F977673F3}"/>
          </ac:spMkLst>
        </pc:spChg>
      </pc:sldChg>
      <pc:sldChg chg="modSp mod">
        <pc:chgData name="Paul Bennett" userId="33a34068dc46463b" providerId="LiveId" clId="{D835194C-0085-456C-9252-113BFA5782BE}" dt="2021-03-03T07:48:26.312" v="2" actId="20577"/>
        <pc:sldMkLst>
          <pc:docMk/>
          <pc:sldMk cId="3032829038" sldId="260"/>
        </pc:sldMkLst>
        <pc:spChg chg="mod">
          <ac:chgData name="Paul Bennett" userId="33a34068dc46463b" providerId="LiveId" clId="{D835194C-0085-456C-9252-113BFA5782BE}" dt="2021-03-03T07:48:26.312" v="2" actId="20577"/>
          <ac:spMkLst>
            <pc:docMk/>
            <pc:sldMk cId="3032829038" sldId="260"/>
            <ac:spMk id="3" creationId="{F35A3DEE-B747-497E-AD8A-6EA0D373D4ED}"/>
          </ac:spMkLst>
        </pc:spChg>
      </pc:sldChg>
      <pc:sldChg chg="modSp mod">
        <pc:chgData name="Paul Bennett" userId="33a34068dc46463b" providerId="LiveId" clId="{D835194C-0085-456C-9252-113BFA5782BE}" dt="2021-03-03T08:01:03.224" v="7" actId="20577"/>
        <pc:sldMkLst>
          <pc:docMk/>
          <pc:sldMk cId="2528305101" sldId="261"/>
        </pc:sldMkLst>
        <pc:spChg chg="mod">
          <ac:chgData name="Paul Bennett" userId="33a34068dc46463b" providerId="LiveId" clId="{D835194C-0085-456C-9252-113BFA5782BE}" dt="2021-03-03T08:01:03.224" v="7" actId="20577"/>
          <ac:spMkLst>
            <pc:docMk/>
            <pc:sldMk cId="2528305101" sldId="261"/>
            <ac:spMk id="5" creationId="{E2DAB4EA-7AB9-4A4C-AA88-C40B04624398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54FC77-2107-4F10-8F5D-6630668CBF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32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C4B57F-890E-4720-9EC2-ED84E584F2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4313F3-647E-492D-BD66-AC5A112485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F87F5-BD11-466A-8B33-AAE5BB02AA78}" type="datetimeFigureOut">
              <a:rPr lang="en-GB" smtClean="0"/>
              <a:t>09/03/2021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9A5E49-0C46-4D70-A168-E58743859E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301072-5FB7-4014-9922-4E64AF27F2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4D2DE-95AA-4FBA-99A1-908F0C13362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90489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0AC8FA-A0C4-4BAA-B717-5BF70B3166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E6E164F-710A-41F5-98F7-92F54A0F83F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172E27-B6E8-4DE9-BDA2-85185ADC6A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F87F5-BD11-466A-8B33-AAE5BB02AA78}" type="datetimeFigureOut">
              <a:rPr lang="en-GB" smtClean="0"/>
              <a:t>09/03/2021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4CA946-DF7A-4C69-8635-D31FED4EE9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7D0C4A-31F4-471A-9CBD-2D17CCA972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4D2DE-95AA-4FBA-99A1-908F0C13362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070112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82D16EF-4432-42E2-B137-0810515078B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D59DF2D-4937-4BBD-9936-3256AC0F9B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016755-9975-4358-ADE2-4DFCFC3327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F87F5-BD11-466A-8B33-AAE5BB02AA78}" type="datetimeFigureOut">
              <a:rPr lang="en-GB" smtClean="0"/>
              <a:t>09/03/2021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4BA65B-7D7C-4D74-8EF5-B4B692E4CF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C28894-E1DF-48A2-B8A0-E8E1C9875B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4D2DE-95AA-4FBA-99A1-908F0C13362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556076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27BEE-2862-466E-9444-FD8E96D423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D70564-38E8-4FDC-A092-0F6701B2C7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01E3CC-0698-4399-9417-47C8BF50BC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F87F5-BD11-466A-8B33-AAE5BB02AA78}" type="datetimeFigureOut">
              <a:rPr lang="en-GB" smtClean="0"/>
              <a:t>09/03/2021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BBD599-E0E2-451D-A6CD-FD7E7294BC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D76322-6F42-48B7-B9A4-ED114847F2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4D2DE-95AA-4FBA-99A1-908F0C13362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192516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DCBC8-2D89-4322-AD43-F4056BDA11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5DD2ED-4638-4C12-9814-97A9AC4FAC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731648-D3E2-4C6C-B783-04B6A36014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F87F5-BD11-466A-8B33-AAE5BB02AA78}" type="datetimeFigureOut">
              <a:rPr lang="en-GB" smtClean="0"/>
              <a:t>09/03/2021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770E62-9ED5-4D4F-8E53-675C3F52E7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723A22-37FC-4D4B-8897-61E7BAFD5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4D2DE-95AA-4FBA-99A1-908F0C13362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633638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9CF2DC-A9EB-4C13-B906-6F54399155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A241C0-6485-4C13-9808-995E886D545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1A5F030-3BBC-4EC4-B677-8F32B66998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5AED911-7FAC-486B-A569-FF9C02576C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F87F5-BD11-466A-8B33-AAE5BB02AA78}" type="datetimeFigureOut">
              <a:rPr lang="en-GB" smtClean="0"/>
              <a:t>09/03/2021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FEE40E-2FF6-4CCC-AE5F-CCBD84CDDE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F02918-F755-4F90-B05F-E22C4C7127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4D2DE-95AA-4FBA-99A1-908F0C13362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77253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53DCA6-41A9-4A71-8199-56CF742B75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4B5F63-E9E2-402D-B64E-F705E5E8C6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AB21635-3B65-4A1B-BDCF-6389B3F19A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8124600-D4D7-4430-9DCC-04714F25654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CC4C95F-E80D-4CFE-B03B-1832F83BD15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9C782A0-2E87-4B56-B710-C07938D415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F87F5-BD11-466A-8B33-AAE5BB02AA78}" type="datetimeFigureOut">
              <a:rPr lang="en-GB" smtClean="0"/>
              <a:t>09/03/2021</a:t>
            </a:fld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C67844-34BF-4738-A4A5-EB09256B4A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3E1F588-A42A-48CD-87B1-8480283D9B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4D2DE-95AA-4FBA-99A1-908F0C13362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70836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233DBB-451E-4AA9-8B4E-D47EB5F3BC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403CAFD-FFA8-4E3A-BF37-9E2831FD44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F87F5-BD11-466A-8B33-AAE5BB02AA78}" type="datetimeFigureOut">
              <a:rPr lang="en-GB" smtClean="0"/>
              <a:t>09/03/2021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3222520-261C-46FD-BDD0-CBBF1ACBDA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D5C8462-B376-4558-8726-DB812BB5B4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4D2DE-95AA-4FBA-99A1-908F0C13362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501992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2679A8-CCB8-4A5D-834E-C59566FF85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F87F5-BD11-466A-8B33-AAE5BB02AA78}" type="datetimeFigureOut">
              <a:rPr lang="en-GB" smtClean="0"/>
              <a:t>09/03/2021</a:t>
            </a:fld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27C30EC-E633-4AC2-ABE6-377B4E9438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DEB15E8-0C97-4747-AD31-124C18EA14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4D2DE-95AA-4FBA-99A1-908F0C13362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09244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F2EE6B-B4A4-4680-A877-546C5DEDBA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726BCC-F193-4673-8C60-2434B8D31A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66140B-7FBE-405A-8010-9980425246A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F20D33A-279E-44F0-86DF-D81341BD17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F87F5-BD11-466A-8B33-AAE5BB02AA78}" type="datetimeFigureOut">
              <a:rPr lang="en-GB" smtClean="0"/>
              <a:t>09/03/2021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D541F56-627D-4E3D-831F-C8815DCCD6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CFADFC2-FA0C-41B1-AFE0-25F82D76E7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4D2DE-95AA-4FBA-99A1-908F0C13362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809311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18EBA9-7871-4001-B551-F5C85A0226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677C01F-556E-422F-B7B8-F6E0517705D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2994B4-A926-4BA8-B903-7FD5B95A6B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5D4303D-ACD1-4677-9858-F6A9A11706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F87F5-BD11-466A-8B33-AAE5BB02AA78}" type="datetimeFigureOut">
              <a:rPr lang="en-GB" smtClean="0"/>
              <a:t>09/03/2021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356AE5-9646-4936-813C-DFF0AFA4D8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2529E7-90EA-4780-8087-636EB1DAA2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4D2DE-95AA-4FBA-99A1-908F0C13362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0814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D616DF3-F841-4E56-B1C0-E9747959FF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9A70EF-DFCB-4EDA-AFAB-4B6CB7124D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D4A8ED-835D-4C45-A70D-E4387C50BC1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3F87F5-BD11-466A-8B33-AAE5BB02AA78}" type="datetimeFigureOut">
              <a:rPr lang="en-GB" smtClean="0"/>
              <a:t>09/03/2021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42D672-7217-4CE3-B055-415BBF971E9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AFB51A-6A7B-4307-BFA3-9C75307D75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54D2DE-95AA-4FBA-99A1-908F0C133624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8" name="Picture 7" descr="Icon&#10;&#10;Description automatically generated">
            <a:extLst>
              <a:ext uri="{FF2B5EF4-FFF2-40B4-BE49-F238E27FC236}">
                <a16:creationId xmlns:a16="http://schemas.microsoft.com/office/drawing/2014/main" id="{53163198-1CA0-40B2-AA17-1BF3BD73B92B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0003" y="0"/>
            <a:ext cx="1331997" cy="1325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4877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ACA8C7-754E-4B09-B943-E8FC3BE1A30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4500" dirty="0"/>
              <a:t>Panic Disorder</a:t>
            </a:r>
          </a:p>
        </p:txBody>
      </p:sp>
    </p:spTree>
    <p:extLst>
      <p:ext uri="{BB962C8B-B14F-4D97-AF65-F5344CB8AC3E}">
        <p14:creationId xmlns:p14="http://schemas.microsoft.com/office/powerpoint/2010/main" val="12560332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680C93A-3D04-43E9-B677-3D58092188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/>
              <a:t>DSM-5 plus 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60098C-C71E-4D95-8143-B022E8EA3EE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dirty="0"/>
              <a:t>Recurrent unexpected panic attacks, at least one of which has been followed by either or both of:</a:t>
            </a:r>
          </a:p>
          <a:p>
            <a:pPr marL="0" indent="0">
              <a:buNone/>
            </a:pPr>
            <a:endParaRPr lang="en-GB" sz="1800" dirty="0"/>
          </a:p>
          <a:p>
            <a:pPr lvl="1"/>
            <a:r>
              <a:rPr lang="en-GB" sz="1800" dirty="0"/>
              <a:t>A month or more of persistent concern or worry about additional panic attacks or their consequences</a:t>
            </a:r>
          </a:p>
          <a:p>
            <a:pPr lvl="1"/>
            <a:endParaRPr lang="en-GB" sz="1800" dirty="0"/>
          </a:p>
          <a:p>
            <a:pPr lvl="1"/>
            <a:r>
              <a:rPr lang="en-GB" sz="1800" dirty="0"/>
              <a:t>A month or more of significant maladaptive change in behaviour related to the attacks, including behaviours designed to avoid having panic attacks, such as avoidance of unfamiliar situations.</a:t>
            </a:r>
          </a:p>
          <a:p>
            <a:pPr lvl="1"/>
            <a:endParaRPr lang="en-GB" dirty="0"/>
          </a:p>
          <a:p>
            <a:pPr marL="457200" lvl="1" indent="0">
              <a:buNone/>
            </a:pPr>
            <a:endParaRPr lang="en-GB" dirty="0"/>
          </a:p>
          <a:p>
            <a:pPr lvl="2"/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6C56191-721A-4420-90DA-8DB2012A6D4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GB" sz="1800" dirty="0" err="1"/>
              <a:t>Barloon</a:t>
            </a:r>
            <a:r>
              <a:rPr lang="en-GB" sz="1800" dirty="0"/>
              <a:t> and Noyes (1997):</a:t>
            </a:r>
          </a:p>
          <a:p>
            <a:pPr lvl="1"/>
            <a:r>
              <a:rPr lang="en-GB" sz="1800" dirty="0"/>
              <a:t>Charles Darwin – ‘dyspepsia with an aggravated character’, ‘catarrhal dyspepsia’, ‘suppressed gout’.</a:t>
            </a:r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r>
              <a:rPr lang="en-GB" sz="1800" dirty="0"/>
              <a:t>Goodwin (2003):</a:t>
            </a:r>
          </a:p>
          <a:p>
            <a:pPr lvl="1"/>
            <a:r>
              <a:rPr lang="en-GB" sz="1800" dirty="0"/>
              <a:t>Prevalence of US citizens to report having had at least one panic attack rose between 1980 and 1995 from 5.3% to 12.7%.</a:t>
            </a:r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r>
              <a:rPr lang="en-GB" sz="1800" dirty="0" err="1"/>
              <a:t>Olaya</a:t>
            </a:r>
            <a:r>
              <a:rPr lang="en-GB" sz="1800" dirty="0"/>
              <a:t> et al. (2018):</a:t>
            </a:r>
          </a:p>
          <a:p>
            <a:pPr marL="714375" indent="-220663"/>
            <a:r>
              <a:rPr lang="en-GB" sz="1800" dirty="0"/>
              <a:t>Overall Spanish population prevalence, 4–5%</a:t>
            </a:r>
          </a:p>
          <a:p>
            <a:pPr marL="1068388" lvl="1" indent="-233363">
              <a:buFont typeface="Courier New" panose="02070309020205020404" pitchFamily="49" charset="0"/>
              <a:buChar char="o"/>
            </a:pPr>
            <a:r>
              <a:rPr lang="en-GB" sz="1800" dirty="0"/>
              <a:t>lower in older adults (3.2%)</a:t>
            </a:r>
          </a:p>
          <a:p>
            <a:pPr marL="1068388" lvl="1" indent="-233363">
              <a:buFont typeface="Courier New" panose="02070309020205020404" pitchFamily="49" charset="0"/>
              <a:buChar char="o"/>
            </a:pPr>
            <a:r>
              <a:rPr lang="en-GB" sz="1800" dirty="0"/>
              <a:t>higher in 30–39 year olds (9.5%).</a:t>
            </a:r>
          </a:p>
        </p:txBody>
      </p:sp>
    </p:spTree>
    <p:extLst>
      <p:ext uri="{BB962C8B-B14F-4D97-AF65-F5344CB8AC3E}">
        <p14:creationId xmlns:p14="http://schemas.microsoft.com/office/powerpoint/2010/main" val="3350181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4F2F70-F812-4B31-B156-6E9CB34F9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/>
              <a:t>Biological Models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F47A28-0D83-4CE7-A8D3-93A801F79631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 </a:t>
            </a:r>
          </a:p>
          <a:p>
            <a:pPr marL="0" indent="0">
              <a:buNone/>
            </a:pPr>
            <a:r>
              <a:rPr lang="en-GB" sz="1800" i="1" dirty="0"/>
              <a:t>High SAM activation</a:t>
            </a:r>
          </a:p>
          <a:p>
            <a:endParaRPr lang="en-GB" sz="1800" dirty="0"/>
          </a:p>
          <a:p>
            <a:r>
              <a:rPr lang="en-GB" sz="1800" dirty="0"/>
              <a:t>Rapid breathing (short, sharp inhalations, typically with intercostal muscles), hyperventilation.</a:t>
            </a:r>
          </a:p>
          <a:p>
            <a:endParaRPr lang="en-GB" sz="1800" dirty="0"/>
          </a:p>
          <a:p>
            <a:r>
              <a:rPr lang="en-GB" sz="1800" dirty="0"/>
              <a:t>Low CO</a:t>
            </a:r>
            <a:r>
              <a:rPr lang="en-GB" sz="1800" baseline="-25000" dirty="0"/>
              <a:t>2</a:t>
            </a:r>
            <a:r>
              <a:rPr lang="en-GB" sz="1800" dirty="0"/>
              <a:t>/High O</a:t>
            </a:r>
            <a:r>
              <a:rPr lang="en-GB" sz="1800" baseline="-25000" dirty="0"/>
              <a:t>2</a:t>
            </a:r>
            <a:r>
              <a:rPr lang="en-GB" sz="1800" dirty="0"/>
              <a:t> triggers sensations such as: </a:t>
            </a:r>
          </a:p>
          <a:p>
            <a:pPr lvl="2"/>
            <a:r>
              <a:rPr lang="en-GB" sz="1800" dirty="0"/>
              <a:t>dizziness</a:t>
            </a:r>
          </a:p>
          <a:p>
            <a:pPr lvl="2"/>
            <a:r>
              <a:rPr lang="en-GB" sz="1800" dirty="0"/>
              <a:t>tingling</a:t>
            </a:r>
          </a:p>
          <a:p>
            <a:pPr lvl="2"/>
            <a:r>
              <a:rPr lang="en-GB" sz="1800" dirty="0"/>
              <a:t>feeling of shortness of breath.</a:t>
            </a:r>
          </a:p>
          <a:p>
            <a:pPr lvl="2"/>
            <a:endParaRPr lang="en-GB" sz="1800" dirty="0"/>
          </a:p>
          <a:p>
            <a:r>
              <a:rPr lang="en-GB" sz="1800" dirty="0"/>
              <a:t>Triggers over-breathing until collapse/treat – the brown paper bag.</a:t>
            </a:r>
          </a:p>
          <a:p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B99E4B-853C-4034-968A-A52F977673F3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 </a:t>
            </a:r>
          </a:p>
          <a:p>
            <a:pPr marL="0" indent="0">
              <a:buNone/>
            </a:pPr>
            <a:r>
              <a:rPr lang="en-GB" sz="1800" i="1" dirty="0"/>
              <a:t>Genetic influences</a:t>
            </a:r>
          </a:p>
          <a:p>
            <a:endParaRPr lang="en-GB" sz="1800" dirty="0"/>
          </a:p>
          <a:p>
            <a:pPr marL="674688" lvl="2" indent="-231775"/>
            <a:r>
              <a:rPr lang="en-GB" sz="1800" dirty="0"/>
              <a:t>Hettema et al. (2001a) heritability coefficient of 0.40. </a:t>
            </a:r>
          </a:p>
          <a:p>
            <a:pPr marL="674688" lvl="2" indent="-231775">
              <a:buNone/>
            </a:pPr>
            <a:endParaRPr lang="en-GB" sz="1800" dirty="0"/>
          </a:p>
          <a:p>
            <a:pPr marL="674688" lvl="2" indent="-231775"/>
            <a:r>
              <a:rPr lang="en-GB" sz="1800" dirty="0"/>
              <a:t>Specific genes to be identified, but likely to influence serotonin, norepinephrine and dopaminergic responses to stress (e.g. Jacob et al. 2010). </a:t>
            </a:r>
          </a:p>
        </p:txBody>
      </p:sp>
    </p:spTree>
    <p:extLst>
      <p:ext uri="{BB962C8B-B14F-4D97-AF65-F5344CB8AC3E}">
        <p14:creationId xmlns:p14="http://schemas.microsoft.com/office/powerpoint/2010/main" val="14676338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8ABFA2-3408-434A-8DF8-0444FEA510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/>
              <a:t>Psychosocial Factors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6DAD7C-E2D2-4A96-9061-707C8BF0F08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sz="1800" i="1" dirty="0"/>
              <a:t>Ongoing stress …</a:t>
            </a:r>
          </a:p>
          <a:p>
            <a:endParaRPr lang="en-GB" sz="1800" dirty="0"/>
          </a:p>
          <a:p>
            <a:pPr marL="0" indent="0">
              <a:buNone/>
            </a:pPr>
            <a:r>
              <a:rPr lang="en-GB" sz="1800" dirty="0" err="1"/>
              <a:t>Scocco</a:t>
            </a:r>
            <a:r>
              <a:rPr lang="en-GB" sz="1800" dirty="0"/>
              <a:t> et al. (2007):</a:t>
            </a:r>
          </a:p>
          <a:p>
            <a:pPr lvl="1"/>
            <a:r>
              <a:rPr lang="en-GB" sz="1800" dirty="0"/>
              <a:t>93% role transition in previous year</a:t>
            </a:r>
          </a:p>
          <a:p>
            <a:pPr lvl="1"/>
            <a:r>
              <a:rPr lang="en-GB" sz="1800" dirty="0"/>
              <a:t>86% ‘interpersonal deficits’</a:t>
            </a:r>
          </a:p>
          <a:p>
            <a:pPr lvl="1"/>
            <a:r>
              <a:rPr lang="en-GB" sz="1800" dirty="0"/>
              <a:t>75% role dispute </a:t>
            </a:r>
          </a:p>
          <a:p>
            <a:pPr lvl="1"/>
            <a:r>
              <a:rPr lang="en-GB" sz="1800" dirty="0"/>
              <a:t>38% loss of a relative or significant other</a:t>
            </a:r>
          </a:p>
          <a:p>
            <a:pPr lvl="1"/>
            <a:endParaRPr lang="en-GB" sz="1800" dirty="0"/>
          </a:p>
          <a:p>
            <a:pPr marL="0" indent="0">
              <a:buNone/>
            </a:pPr>
            <a:r>
              <a:rPr lang="en-GB" sz="1800" dirty="0"/>
              <a:t>Batinić et al. (2009):</a:t>
            </a:r>
          </a:p>
          <a:p>
            <a:pPr lvl="1"/>
            <a:r>
              <a:rPr lang="en-GB" sz="1800" dirty="0"/>
              <a:t>Higher levels of physical health problems and conflict with/separation from important others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EBCDB3-8A13-4668-95EE-ECB4CC3407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760787"/>
            <a:ext cx="5181600" cy="441617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/>
              <a:t> </a:t>
            </a:r>
          </a:p>
          <a:p>
            <a:pPr marL="0" indent="0">
              <a:buNone/>
            </a:pPr>
            <a:r>
              <a:rPr lang="en-GB" sz="1800" dirty="0"/>
              <a:t>Biederman et al. (2005):</a:t>
            </a:r>
          </a:p>
          <a:p>
            <a:pPr lvl="1"/>
            <a:r>
              <a:rPr lang="en-GB" sz="1800" dirty="0"/>
              <a:t>Poor parental attachment and associated child anxiety predicts adult panic</a:t>
            </a:r>
          </a:p>
          <a:p>
            <a:endParaRPr lang="en-GB" sz="1800" dirty="0"/>
          </a:p>
          <a:p>
            <a:pPr marL="0" indent="0">
              <a:buNone/>
            </a:pPr>
            <a:r>
              <a:rPr lang="en-GB" sz="1800" dirty="0"/>
              <a:t>Batinić et al. (2009):</a:t>
            </a:r>
          </a:p>
          <a:p>
            <a:pPr lvl="1"/>
            <a:r>
              <a:rPr lang="en-GB" sz="1800" dirty="0"/>
              <a:t>Early parental loss and physical or sexual abuse</a:t>
            </a:r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r>
              <a:rPr lang="en-GB" sz="1800" dirty="0"/>
              <a:t>But …</a:t>
            </a:r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r>
              <a:rPr lang="en-GB" sz="1800" dirty="0"/>
              <a:t>De Venter et al. (2017):</a:t>
            </a:r>
          </a:p>
          <a:p>
            <a:pPr lvl="1"/>
            <a:r>
              <a:rPr lang="en-GB" sz="1800" dirty="0"/>
              <a:t>Childhood trauma and neglect more strongly linked to social phobias than panic disorder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16106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C9C0D9-4D18-4875-8F23-D43BBA8E8E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/>
              <a:t>Cognitive Behavioural Models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5A3DEE-B747-497E-AD8A-6EA0D373D4E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4718440" cy="4351338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en-GB" dirty="0"/>
          </a:p>
          <a:p>
            <a:pPr marL="0" indent="0">
              <a:lnSpc>
                <a:spcPct val="120000"/>
              </a:lnSpc>
              <a:buNone/>
            </a:pPr>
            <a:r>
              <a:rPr lang="en-GB" sz="7200" i="1" dirty="0"/>
              <a:t>Clark (1986)</a:t>
            </a:r>
          </a:p>
          <a:p>
            <a:pPr marL="0" indent="0">
              <a:lnSpc>
                <a:spcPct val="120000"/>
              </a:lnSpc>
              <a:buNone/>
            </a:pPr>
            <a:endParaRPr lang="en-GB" sz="7200" dirty="0"/>
          </a:p>
          <a:p>
            <a:pPr>
              <a:lnSpc>
                <a:spcPct val="120000"/>
              </a:lnSpc>
            </a:pPr>
            <a:r>
              <a:rPr lang="en-GB" sz="7200" dirty="0"/>
              <a:t>Initiating event may be the experience of ‘normal’ high levels of arousal as consequence of factors including high caffeine intake, rushing or anger.</a:t>
            </a:r>
          </a:p>
          <a:p>
            <a:pPr>
              <a:lnSpc>
                <a:spcPct val="120000"/>
              </a:lnSpc>
            </a:pPr>
            <a:r>
              <a:rPr lang="en-GB" sz="7200" dirty="0"/>
              <a:t>Subsequent conditioned response in the absence of contextual factors make it feel as if arousal comes ‘out of blue’.</a:t>
            </a:r>
          </a:p>
          <a:p>
            <a:pPr>
              <a:lnSpc>
                <a:spcPct val="120000"/>
              </a:lnSpc>
            </a:pPr>
            <a:r>
              <a:rPr lang="en-GB" sz="7200" dirty="0"/>
              <a:t>As a consequence, perceived as highly threatening and confusing.</a:t>
            </a:r>
          </a:p>
          <a:p>
            <a:pPr>
              <a:lnSpc>
                <a:spcPct val="120000"/>
              </a:lnSpc>
            </a:pPr>
            <a:r>
              <a:rPr lang="en-GB" sz="7200" dirty="0"/>
              <a:t>Introspective search for evidence of problems … leading to panic cycle.</a:t>
            </a:r>
          </a:p>
          <a:p>
            <a:pPr marL="0" indent="0">
              <a:buNone/>
            </a:pPr>
            <a:endParaRPr lang="en-GB" sz="6400" dirty="0"/>
          </a:p>
          <a:p>
            <a:pPr marL="0" indent="0">
              <a:buNone/>
            </a:pPr>
            <a:endParaRPr lang="en-GB" sz="6400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D3C9347-ADA4-4CD3-A145-72E88FAF4FA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25000" lnSpcReduction="20000"/>
          </a:bodyPr>
          <a:lstStyle/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 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 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43862CC-70DA-4ADD-819E-7B180127E0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6580" y="770793"/>
            <a:ext cx="5732780" cy="556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28290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F22B16-C3D2-4F90-9E91-F97F45FE1D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/>
              <a:t>The Evidence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A1D9905-E38F-4A94-AEA2-FE57E3879F28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GB" sz="1800" dirty="0"/>
              <a:t>Cognitions can trigger panic in vulnerable individuals.</a:t>
            </a:r>
          </a:p>
          <a:p>
            <a:pPr marL="0" indent="0">
              <a:buNone/>
            </a:pPr>
            <a:endParaRPr lang="en-GB" sz="1800" dirty="0"/>
          </a:p>
          <a:p>
            <a:r>
              <a:rPr lang="en-GB" sz="1800" dirty="0"/>
              <a:t>People with panic disorder are more likely to panic if they experience unusual physical symptoms than are those without the disorder.</a:t>
            </a:r>
          </a:p>
          <a:p>
            <a:pPr marL="0" indent="0">
              <a:buNone/>
            </a:pPr>
            <a:endParaRPr lang="en-GB" sz="1800" dirty="0"/>
          </a:p>
          <a:p>
            <a:r>
              <a:rPr lang="en-GB" sz="1800" dirty="0"/>
              <a:t>If people with panic disorder experience unusual symptoms and are given an appropriate explanation, they will experience less panic than those not given such an explanation.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2DAB4EA-7AB9-4A4C-AA88-C40B046243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200150"/>
            <a:ext cx="5181600" cy="497681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r>
              <a:rPr lang="en-GB" sz="1800" dirty="0"/>
              <a:t>Clark et al. (1988):</a:t>
            </a:r>
          </a:p>
          <a:p>
            <a:r>
              <a:rPr lang="en-GB" sz="1800" dirty="0"/>
              <a:t>Read out loud a series of word pairs including combinations of body sensations and catastrophic feelings or thoughts, ‘breathless – suffocate’, etc.</a:t>
            </a:r>
          </a:p>
          <a:p>
            <a:r>
              <a:rPr lang="en-GB" sz="1800" dirty="0"/>
              <a:t>10/12 people with panic disorder, but no controls, had a panic attack while reading the cards.</a:t>
            </a:r>
          </a:p>
          <a:p>
            <a:endParaRPr lang="en-GB" sz="1800" dirty="0"/>
          </a:p>
          <a:p>
            <a:pPr marL="0" indent="0">
              <a:buNone/>
            </a:pPr>
            <a:r>
              <a:rPr lang="en-GB" sz="1800" dirty="0"/>
              <a:t>Story and Craske (2008):</a:t>
            </a:r>
          </a:p>
          <a:p>
            <a:r>
              <a:rPr lang="en-GB" sz="1800" dirty="0"/>
              <a:t>Respiratory challenge CO</a:t>
            </a:r>
            <a:r>
              <a:rPr lang="en-GB" sz="1800" baseline="-25000" dirty="0"/>
              <a:t>2</a:t>
            </a:r>
          </a:p>
          <a:p>
            <a:pPr marL="0" indent="0">
              <a:buNone/>
            </a:pPr>
            <a:endParaRPr lang="en-GB" sz="1800" baseline="-25000" dirty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283051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27A5DC-1104-4BF8-B90F-9C3D5BB324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/>
              <a:t>Treatment – Psychological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822EA5-C162-44AC-84AC-A008FB578887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dirty="0"/>
              <a:t>Clark et al. (1994):</a:t>
            </a:r>
          </a:p>
          <a:p>
            <a:pPr marL="0" indent="0">
              <a:buNone/>
            </a:pPr>
            <a:endParaRPr lang="en-GB" sz="1800" dirty="0"/>
          </a:p>
          <a:p>
            <a:r>
              <a:rPr lang="en-GB" sz="1800" dirty="0"/>
              <a:t>Relaxation to reduce physiological arousal at the time of stress</a:t>
            </a:r>
          </a:p>
          <a:p>
            <a:r>
              <a:rPr lang="en-GB" sz="1800" dirty="0"/>
              <a:t>Cognitive procedures to change panicogenic cognitions</a:t>
            </a:r>
          </a:p>
          <a:p>
            <a:r>
              <a:rPr lang="en-GB" sz="1800" dirty="0"/>
              <a:t>Behavioural procedures in order to control panic symptoms.</a:t>
            </a:r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r>
              <a:rPr lang="en-GB" sz="1800" dirty="0"/>
              <a:t>May include:</a:t>
            </a:r>
          </a:p>
          <a:p>
            <a:r>
              <a:rPr lang="en-GB" sz="1800" dirty="0"/>
              <a:t>Panic control practice in therapy sessions</a:t>
            </a:r>
          </a:p>
          <a:p>
            <a:r>
              <a:rPr lang="en-GB" sz="1800" dirty="0"/>
              <a:t>Graded exposure to previous panic contexts.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B5F4747-07B8-4FDB-B803-6E8EAE1C84A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GB" sz="1800" i="1" dirty="0"/>
              <a:t>Summary reviews</a:t>
            </a:r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r>
              <a:rPr lang="en-GB" sz="1800" dirty="0"/>
              <a:t>Ham et al. (2005):</a:t>
            </a:r>
          </a:p>
          <a:p>
            <a:r>
              <a:rPr lang="en-GB" sz="1800" dirty="0"/>
              <a:t>Post treatment panic free	73%	(46% @ 1 </a:t>
            </a:r>
            <a:r>
              <a:rPr lang="en-GB" sz="1800" dirty="0" err="1"/>
              <a:t>yr</a:t>
            </a:r>
            <a:r>
              <a:rPr lang="en-GB" sz="1800" dirty="0"/>
              <a:t>)</a:t>
            </a:r>
          </a:p>
          <a:p>
            <a:r>
              <a:rPr lang="en-GB" sz="1800" dirty="0"/>
              <a:t>Post usual care panic free	27%</a:t>
            </a:r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r>
              <a:rPr lang="en-GB" sz="1800" dirty="0"/>
              <a:t>Pompoli et al. (2018):</a:t>
            </a:r>
          </a:p>
          <a:p>
            <a:r>
              <a:rPr lang="en-GB" sz="1800" dirty="0"/>
              <a:t>Interoceptive exposure and face-to-face therapy settings critical both to outcomes and acceptability to recipients</a:t>
            </a:r>
          </a:p>
          <a:p>
            <a:r>
              <a:rPr lang="en-GB" sz="1800" dirty="0"/>
              <a:t>Muscle relaxation and use of virtual reality of less value</a:t>
            </a:r>
          </a:p>
          <a:p>
            <a:r>
              <a:rPr lang="en-GB" sz="1800" dirty="0"/>
              <a:t>Graded in vivo exposure improved acceptability but only small effects on efficacy.</a:t>
            </a:r>
          </a:p>
        </p:txBody>
      </p:sp>
    </p:spTree>
    <p:extLst>
      <p:ext uri="{BB962C8B-B14F-4D97-AF65-F5344CB8AC3E}">
        <p14:creationId xmlns:p14="http://schemas.microsoft.com/office/powerpoint/2010/main" val="31405569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1B9ED-EC9F-4569-840A-CCFCC9F544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/>
              <a:t>Treatment – Pharmaceutical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0A2E97-8507-43F8-8A0B-CD372D3981C4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sz="1800" dirty="0"/>
              <a:t>Kasper and Resinger (2001):</a:t>
            </a:r>
          </a:p>
          <a:p>
            <a:pPr marL="0" indent="0">
              <a:buNone/>
            </a:pPr>
            <a:endParaRPr lang="en-GB" sz="1800" dirty="0"/>
          </a:p>
          <a:p>
            <a:r>
              <a:rPr lang="en-GB" sz="1800" dirty="0"/>
              <a:t>SSRIs reduce the frequency of panic attacks in 36–86% of cases.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9E91881-35BC-4237-B8C0-25225A8D2280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en-GB" dirty="0"/>
          </a:p>
          <a:p>
            <a:pPr marL="0" indent="0">
              <a:buNone/>
            </a:pPr>
            <a:r>
              <a:rPr lang="nl-NL" sz="1800" dirty="0"/>
              <a:t>van Apeldoorn et al. (2010), </a:t>
            </a:r>
            <a:r>
              <a:rPr lang="nl-NL" sz="1800" dirty="0" err="1"/>
              <a:t>one-year</a:t>
            </a:r>
            <a:r>
              <a:rPr lang="nl-NL" sz="1800" dirty="0"/>
              <a:t> </a:t>
            </a:r>
            <a:r>
              <a:rPr lang="nl-NL" sz="1800" dirty="0" err="1"/>
              <a:t>programme</a:t>
            </a:r>
            <a:r>
              <a:rPr lang="nl-NL" sz="1800" dirty="0"/>
              <a:t>:</a:t>
            </a:r>
          </a:p>
          <a:p>
            <a:pPr marL="0" indent="0">
              <a:buNone/>
            </a:pPr>
            <a:endParaRPr lang="nl-NL" sz="1800" dirty="0"/>
          </a:p>
          <a:p>
            <a:pPr marL="0" indent="0">
              <a:buNone/>
            </a:pPr>
            <a:r>
              <a:rPr lang="nl-NL" sz="1800" dirty="0"/>
              <a:t>Remission rates	end </a:t>
            </a:r>
            <a:r>
              <a:rPr lang="nl-NL" sz="1800" dirty="0" err="1"/>
              <a:t>treat</a:t>
            </a:r>
            <a:r>
              <a:rPr lang="nl-NL" sz="1800" dirty="0"/>
              <a:t>. </a:t>
            </a:r>
            <a:r>
              <a:rPr lang="nl-NL" sz="1800" dirty="0" err="1"/>
              <a:t>one-year</a:t>
            </a:r>
            <a:r>
              <a:rPr lang="nl-NL" sz="1800" dirty="0"/>
              <a:t> follow-up</a:t>
            </a:r>
          </a:p>
          <a:p>
            <a:pPr marL="0" indent="0">
              <a:buNone/>
            </a:pPr>
            <a:r>
              <a:rPr lang="en-GB" sz="1800" dirty="0"/>
              <a:t>CBT		44%	31%</a:t>
            </a:r>
          </a:p>
          <a:p>
            <a:pPr marL="0" indent="0">
              <a:buNone/>
            </a:pPr>
            <a:r>
              <a:rPr lang="en-GB" sz="1800" dirty="0"/>
              <a:t>SSRI		25%	25%</a:t>
            </a:r>
          </a:p>
          <a:p>
            <a:pPr marL="0" indent="0">
              <a:buNone/>
            </a:pPr>
            <a:r>
              <a:rPr lang="en-GB" sz="1800" dirty="0"/>
              <a:t>Combined	52%	48%</a:t>
            </a:r>
          </a:p>
        </p:txBody>
      </p:sp>
    </p:spTree>
    <p:extLst>
      <p:ext uri="{BB962C8B-B14F-4D97-AF65-F5344CB8AC3E}">
        <p14:creationId xmlns:p14="http://schemas.microsoft.com/office/powerpoint/2010/main" val="28549924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1203</TotalTime>
  <Words>754</Words>
  <Application>Microsoft Office PowerPoint</Application>
  <PresentationFormat>Widescreen</PresentationFormat>
  <Paragraphs>157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Courier New</vt:lpstr>
      <vt:lpstr>Office Theme</vt:lpstr>
      <vt:lpstr>Panic Disorder</vt:lpstr>
      <vt:lpstr>DSM-5 plus …</vt:lpstr>
      <vt:lpstr>Biological Models</vt:lpstr>
      <vt:lpstr>Psychosocial Factors</vt:lpstr>
      <vt:lpstr>Cognitive Behavioural Models</vt:lpstr>
      <vt:lpstr>The Evidence</vt:lpstr>
      <vt:lpstr>Treatment – Psychological</vt:lpstr>
      <vt:lpstr>Treatment – Pharmaceutical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Bennett</dc:creator>
  <cp:lastModifiedBy>Heathcock, Clara</cp:lastModifiedBy>
  <cp:revision>37</cp:revision>
  <dcterms:created xsi:type="dcterms:W3CDTF">2020-10-14T13:17:08Z</dcterms:created>
  <dcterms:modified xsi:type="dcterms:W3CDTF">2021-03-09T16:55:42Z</dcterms:modified>
</cp:coreProperties>
</file>