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6C0044-B392-4F54-B1A0-ABF934F60F1A}" v="36" dt="2020-10-19T08:16:24.7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Windows Live" clId="Web-{F06C0044-B392-4F54-B1A0-ABF934F60F1A}"/>
    <pc:docChg chg="modSld">
      <pc:chgData name="Paul Bennett" userId="33a34068dc46463b" providerId="Windows Live" clId="Web-{F06C0044-B392-4F54-B1A0-ABF934F60F1A}" dt="2020-10-19T08:16:24.287" v="34" actId="20577"/>
      <pc:docMkLst>
        <pc:docMk/>
      </pc:docMkLst>
      <pc:sldChg chg="modSp">
        <pc:chgData name="Paul Bennett" userId="33a34068dc46463b" providerId="Windows Live" clId="Web-{F06C0044-B392-4F54-B1A0-ABF934F60F1A}" dt="2020-10-19T08:16:22.474" v="32" actId="20577"/>
        <pc:sldMkLst>
          <pc:docMk/>
          <pc:sldMk cId="1067392300" sldId="256"/>
        </pc:sldMkLst>
        <pc:spChg chg="mod">
          <ac:chgData name="Paul Bennett" userId="33a34068dc46463b" providerId="Windows Live" clId="Web-{F06C0044-B392-4F54-B1A0-ABF934F60F1A}" dt="2020-10-19T08:16:22.474" v="32" actId="20577"/>
          <ac:spMkLst>
            <pc:docMk/>
            <pc:sldMk cId="1067392300" sldId="256"/>
            <ac:spMk id="2" creationId="{F7E43575-E1EF-4D21-A240-BCAEBCF676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FD5B8-60D2-4E53-A701-F56FE7FB4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6E25B-E0E9-49BC-9C54-66F30EEF3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7778B-D1E2-478C-A86A-F224D217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6AE92-13E5-4A91-907F-7B3A7D17B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74D52-A279-45B9-B7FA-1A2E4E03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16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2647-7EC2-4722-AC46-FD44464D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2DE4F-7C25-44E3-B9C0-C183DABF6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C813E-3B0D-4AF4-AD1E-0A83BE7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76D74-1270-4DE8-B94E-59642C841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50686-1CF4-47E3-95A5-63FDA1EE2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99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00EED-A1DF-467D-9DAD-3A18DC4A0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084C9-7064-4B80-B150-1DA1C2404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F5A57-F129-43EF-890B-0692954B6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54FFD-A80E-428B-91B7-EAF2E99F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5232D-1DC8-4FF4-8D4F-11BBA06A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8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20CC5-7745-4BE3-B5EE-DE8764E1B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51A03-95F3-48E4-98F8-D031987E5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1454B-5611-4911-A721-4899A8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F21F6-418B-41FB-AA25-C31B6F1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5385A-21BC-4219-B80B-5D3DC442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51BF5-2C0A-494C-94D5-F2667565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7DC28-24A7-46B0-B285-C2DE0DA83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E28AE-C831-4D01-B8DB-0F9198E01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1C435-58ED-4A61-AD51-19223BEA3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B0420-5F05-4764-879D-C87249313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57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A6F21-A237-4C84-9681-FF2275372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AE87B-5C0C-440F-BEA8-30BDA62D9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D82F7D-C9D1-435C-B36C-38ED630D6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B5460-EFB4-42E0-94F1-07900007C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4A887-0140-47B1-8682-0995DE84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F829E-C76C-481F-89A1-E7F06AB6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97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1A03-7885-4E45-AE4F-956E7AC1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45557-C74C-486E-9996-67FE704E1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BEEBF-1805-473B-84B0-1111C6737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77859-AEF1-4A09-B511-02FCE13E9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93A5-A30B-422D-90C6-A2581F797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A62723-F679-4D7B-BAB5-FD0ED1F3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2B1B6C-4A42-4496-B1F4-07E91B9B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4ECD9B-54EF-4FB5-B076-DD519D765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3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A7AF-9539-4CBB-92DD-34A2315FB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375D5-7042-409E-9A39-5009520A4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00BEA-D03C-4971-B2B1-ED0021B3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A3770-8804-46D1-A734-F1954F5B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69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4CB191-E156-45FF-A997-464BF8F2E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E06C1-1431-439D-A03F-0EF41341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3CA65-FBCD-4DA1-B084-76D7881E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18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5C0D-6FA1-474E-A2F8-BE8A346B4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EBE0E-4A72-4B9F-8630-52BDCD8AA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E8BE4-EE34-41AC-A58C-20027E765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08603-BE79-4711-A74C-B243DCD9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47E8D-638A-4AF6-BF07-7E64EB76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40E4E-64FD-4E2E-B60B-148734B4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75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CCDF4-A953-499B-919B-B0B9FD06F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5CF8E-6B00-49CA-92F1-CFE513E055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40AF7-4B3B-4990-9A44-5543DD37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55B53-3BAD-44D9-8D09-578A99E6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3B8B80-E816-4827-9FE3-978DED92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9FB3B-42B6-4DB1-8903-1BD50AACC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18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E8EC17-D202-40CC-9797-13EAF6B61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FDDB5-CEBF-4183-A451-6597B7478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06F7F-659E-443A-8B4C-6FFE75F32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F55B-8218-4E55-BF7D-CA139FFB20D1}" type="datetimeFigureOut">
              <a:rPr lang="en-GB" smtClean="0"/>
              <a:t>11/03/2021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548AA-B4AC-4295-A473-4FFB5BFEA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1B262-4365-4918-8ABA-B563258F5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058850B-7F51-4444-8D85-4A7D5AEE1E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354" y="10200"/>
            <a:ext cx="1688646" cy="168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1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43575-E1EF-4D21-A240-BCAEBCF676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Learning Disabilities</a:t>
            </a:r>
          </a:p>
        </p:txBody>
      </p:sp>
    </p:spTree>
    <p:extLst>
      <p:ext uri="{BB962C8B-B14F-4D97-AF65-F5344CB8AC3E}">
        <p14:creationId xmlns:p14="http://schemas.microsoft.com/office/powerpoint/2010/main" val="106739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CB12E-B744-4876-8661-C7CA5F966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Learning Difficulties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695C6-76C2-4AAC-8455-9F789357EE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British Psychological Society (2001):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Significant impairment in adaptive/social functioning and score significantly below the norm on intelligence tests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IQ score &lt;70–75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Onset is before the age of 18 years</a:t>
            </a: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Mild – 85% of people: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Superficially indistinguishable from children with normal IQs, although school performance shows clear learning difficulties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Likely to be able to hold down unskilled jobs, although they may need help with social and financial issues</a:t>
            </a: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Moderate – 10% of people: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Learning difficulties often combined with other neurological deficits, including problems with motor skills such as walking, holding implements, and so on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Usually live independently within families or in group homes; many have obvious brain damage and other pathologies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7CADE-F7C6-494E-9F45-EA9B735E21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Severe:</a:t>
            </a:r>
          </a:p>
          <a:p>
            <a:r>
              <a:rPr lang="en-GB" dirty="0"/>
              <a:t>Usually associated with genetically mediated physical abnormalities and limited sensorimotor control</a:t>
            </a:r>
          </a:p>
          <a:p>
            <a:r>
              <a:rPr lang="en-GB" dirty="0"/>
              <a:t>Most live in institutions, and require constant aid and supervision</a:t>
            </a:r>
          </a:p>
          <a:p>
            <a:r>
              <a:rPr lang="en-GB" dirty="0"/>
              <a:t>As adults, typically lethargic and lack motivation but may communicate at simple and concrete level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Profound:</a:t>
            </a:r>
          </a:p>
          <a:p>
            <a:r>
              <a:rPr lang="en-GB" dirty="0"/>
              <a:t>Require total supervision and nursing care all their lives</a:t>
            </a:r>
          </a:p>
          <a:p>
            <a:r>
              <a:rPr lang="en-GB" dirty="0"/>
              <a:t>Cannot communicate using language and cannot get around on their own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68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98929-F03C-421A-B08A-4388DA65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Causes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A435B-99CA-4B1D-B503-4966600DF2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25% hav</a:t>
            </a:r>
            <a:r>
              <a:rPr lang="en-GB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known cause</a:t>
            </a:r>
            <a:endParaRPr lang="en-GB" sz="19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tabLst>
                <a:tab pos="191135" algn="l"/>
              </a:tabLst>
            </a:pP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G</a:t>
            </a:r>
            <a:r>
              <a:rPr lang="en-US" sz="1900" b="0" u="none" strike="noStrike" spc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enetic conditions:</a:t>
            </a:r>
            <a:r>
              <a:rPr lang="en-GB" sz="1900" u="none" strike="noStrike" spc="0" dirty="0"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 including Down syndrome and Fragile X syndrome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tabLst>
                <a:tab pos="191135" algn="l"/>
              </a:tabLst>
            </a:pP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I</a:t>
            </a:r>
            <a:r>
              <a:rPr lang="en-US" sz="1900" b="0" u="none" strike="noStrike" spc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nfectious diseases:</a:t>
            </a:r>
            <a:r>
              <a:rPr lang="en-GB" sz="1900" u="none" strike="noStrike" spc="0" dirty="0"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 including rubella, parental syphilis and encephalitis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tabLst>
                <a:tab pos="191135" algn="l"/>
              </a:tabLst>
            </a:pPr>
            <a:r>
              <a:rPr lang="en-GB" sz="1900" dirty="0"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E</a:t>
            </a:r>
            <a:r>
              <a:rPr lang="en-GB" sz="1900" u="none" strike="noStrike" spc="0" dirty="0"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nvironmental hazards: including lead paint and exhaust fumes in leaded petrol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tabLst>
                <a:tab pos="191135" algn="l"/>
              </a:tabLst>
            </a:pP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A</a:t>
            </a:r>
            <a:r>
              <a:rPr lang="en-US" sz="1900" b="0" u="none" strike="noStrike" spc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ntenatal events:</a:t>
            </a:r>
            <a:r>
              <a:rPr lang="en-GB" sz="1900" u="none" strike="noStrike" spc="0" dirty="0"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 including parental infections (including rubella) and endocrine disorders such as hypothyroidism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tabLst>
                <a:tab pos="191135" algn="l"/>
              </a:tabLst>
            </a:pPr>
            <a:r>
              <a:rPr lang="en-US" sz="1900" dirty="0">
                <a:solidFill>
                  <a:srgbClr val="000000"/>
                </a:solidFill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P</a:t>
            </a:r>
            <a:r>
              <a:rPr lang="en-US" sz="1900" b="0" u="none" strike="noStrike" spc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erinatal trauma:</a:t>
            </a:r>
            <a:r>
              <a:rPr lang="en-GB" sz="1900" u="none" strike="noStrike" spc="0" dirty="0">
                <a:effectLst/>
                <a:latin typeface="Calibri" panose="020F0502020204030204" pitchFamily="34" charset="0"/>
                <a:ea typeface="Book Antiqua" panose="02040602050305030304" pitchFamily="18" charset="0"/>
                <a:cs typeface="Calibri" panose="020F0502020204030204" pitchFamily="34" charset="0"/>
              </a:rPr>
              <a:t> including asphyxia during birth</a:t>
            </a:r>
          </a:p>
          <a:p>
            <a:pPr>
              <a:spcBef>
                <a:spcPts val="0"/>
              </a:spcBef>
            </a:pP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AC1449-BE50-4006-97D2-7F861DB20A0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52924" y="1905000"/>
            <a:ext cx="4768962" cy="314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6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20AD0-CE11-4026-9A49-DF4A2D078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Down Syndrome – Trisomy-21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85964-A2B4-4A0E-A526-6BCAF686DB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Physical characteristics:</a:t>
            </a:r>
          </a:p>
          <a:p>
            <a:r>
              <a:rPr lang="en-GB" dirty="0"/>
              <a:t>Short and stocky in stature</a:t>
            </a:r>
          </a:p>
          <a:p>
            <a:r>
              <a:rPr lang="en-GB" dirty="0"/>
              <a:t>Typical facial characteristics, including upward-slanting eyes, sparse, fine straight hair and a large furrowed tongue</a:t>
            </a:r>
          </a:p>
          <a:p>
            <a:r>
              <a:rPr lang="en-GB" dirty="0"/>
              <a:t>Less obvious characteristics, including serious heart malformations</a:t>
            </a:r>
          </a:p>
          <a:p>
            <a:r>
              <a:rPr lang="en-GB" dirty="0"/>
              <a:t>Brain tissue similar to that in Alzheimer’s disease</a:t>
            </a:r>
          </a:p>
          <a:p>
            <a:r>
              <a:rPr lang="en-GB" dirty="0"/>
              <a:t>1:500–600 live births.</a:t>
            </a:r>
          </a:p>
          <a:p>
            <a:r>
              <a:rPr lang="en-GB" dirty="0"/>
              <a:t>Detected in about 3% of foetuses that spontaneously abort before 20 weeks’ gestation</a:t>
            </a:r>
          </a:p>
          <a:p>
            <a:r>
              <a:rPr lang="en-GB" dirty="0"/>
              <a:t>Obvious genetic linkage</a:t>
            </a:r>
          </a:p>
          <a:p>
            <a:r>
              <a:rPr lang="en-GB" dirty="0"/>
              <a:t>Risk increases with mother giving birth from age of 32 years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6160C-95DC-4FAE-9C79-99301431A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534077"/>
            <a:ext cx="5181600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Three chromosomes-21:</a:t>
            </a:r>
          </a:p>
          <a:p>
            <a:r>
              <a:rPr lang="en-GB" dirty="0"/>
              <a:t>As female egg cells duplicate, fail to do so properly, and some sex cells receive two chromosomes-21; some receive none</a:t>
            </a:r>
          </a:p>
          <a:p>
            <a:r>
              <a:rPr lang="en-GB" dirty="0"/>
              <a:t>If eggs are fertilized by normal sperm, resultant cells contain either three or one chromosome-21</a:t>
            </a:r>
          </a:p>
          <a:p>
            <a:r>
              <a:rPr lang="en-GB" dirty="0"/>
              <a:t>One chromosome not viable</a:t>
            </a:r>
          </a:p>
          <a:p>
            <a:r>
              <a:rPr lang="en-GB" dirty="0"/>
              <a:t>In trisomy-21, the embryo/foetus remains viable and survives</a:t>
            </a:r>
          </a:p>
        </p:txBody>
      </p:sp>
    </p:spTree>
    <p:extLst>
      <p:ext uri="{BB962C8B-B14F-4D97-AF65-F5344CB8AC3E}">
        <p14:creationId xmlns:p14="http://schemas.microsoft.com/office/powerpoint/2010/main" val="356047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800B0-0504-4583-AEFB-40A25FD0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Social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A5B4C-A767-4057-BE0B-E487060C76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Wolfensberger (1983), </a:t>
            </a:r>
            <a:r>
              <a:rPr lang="en-GB" i="1" dirty="0" err="1"/>
              <a:t>valorization</a:t>
            </a:r>
            <a:r>
              <a:rPr lang="en-GB" i="1" dirty="0"/>
              <a:t>:</a:t>
            </a:r>
          </a:p>
          <a:p>
            <a:endParaRPr lang="en-GB" dirty="0"/>
          </a:p>
          <a:p>
            <a:pPr lvl="1"/>
            <a:r>
              <a:rPr lang="en-GB" i="1" dirty="0"/>
              <a:t>Community presence</a:t>
            </a:r>
            <a:r>
              <a:rPr lang="en-GB" dirty="0"/>
              <a:t>: people with learning difficulties live in the community, in normal houses, not institutions. To avoid ‘pockets’ of disability, housing is distributed through the community.</a:t>
            </a:r>
          </a:p>
          <a:p>
            <a:pPr lvl="1"/>
            <a:endParaRPr lang="en-GB" i="1" dirty="0"/>
          </a:p>
          <a:p>
            <a:pPr lvl="1"/>
            <a:r>
              <a:rPr lang="en-GB" i="1" dirty="0"/>
              <a:t>Choice</a:t>
            </a:r>
            <a:r>
              <a:rPr lang="en-GB" dirty="0"/>
              <a:t>: people have choices with regard to accommodation, care and day-to-day routine, available to the ‘normal’ population</a:t>
            </a:r>
          </a:p>
          <a:p>
            <a:pPr lvl="1"/>
            <a:endParaRPr lang="en-GB" dirty="0"/>
          </a:p>
          <a:p>
            <a:pPr lvl="1"/>
            <a:r>
              <a:rPr lang="en-GB" i="1" dirty="0"/>
              <a:t>Competence</a:t>
            </a:r>
            <a:r>
              <a:rPr lang="en-GB" dirty="0"/>
              <a:t>: the competences of people with learning difficulties are acknowledged and maximized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E3BF2-F728-4033-ACF8-6BB14CD099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endParaRPr lang="en-GB" i="1" dirty="0"/>
          </a:p>
          <a:p>
            <a:pPr lvl="1"/>
            <a:endParaRPr lang="en-GB" i="1" dirty="0"/>
          </a:p>
          <a:p>
            <a:pPr lvl="1"/>
            <a:r>
              <a:rPr lang="en-GB" i="1" dirty="0"/>
              <a:t>Respect</a:t>
            </a:r>
            <a:r>
              <a:rPr lang="en-GB" dirty="0"/>
              <a:t>: people with learning difficulties are afforded the respect due to all people within the population</a:t>
            </a:r>
          </a:p>
          <a:p>
            <a:pPr lvl="1"/>
            <a:endParaRPr lang="en-GB" dirty="0"/>
          </a:p>
          <a:p>
            <a:pPr lvl="1"/>
            <a:r>
              <a:rPr lang="en-GB" i="1" dirty="0"/>
              <a:t>Participation</a:t>
            </a:r>
            <a:r>
              <a:rPr lang="en-GB" dirty="0"/>
              <a:t>: people with learning difficulties have equal rights of participation in society, including access to work, leisure facilities, political activities and sexual relationships, as the rest of the population</a:t>
            </a:r>
          </a:p>
        </p:txBody>
      </p:sp>
    </p:spTree>
    <p:extLst>
      <p:ext uri="{BB962C8B-B14F-4D97-AF65-F5344CB8AC3E}">
        <p14:creationId xmlns:p14="http://schemas.microsoft.com/office/powerpoint/2010/main" val="3568328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B51A-5BA0-47FC-BDBB-621BF677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464" y="282955"/>
            <a:ext cx="10515600" cy="796163"/>
          </a:xfrm>
        </p:spPr>
        <p:txBody>
          <a:bodyPr>
            <a:normAutofit/>
          </a:bodyPr>
          <a:lstStyle/>
          <a:p>
            <a:r>
              <a:rPr lang="en-GB" sz="3300" dirty="0"/>
              <a:t>Portage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D1C0C-C9AD-40A4-AD15-98C792199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728" y="1024128"/>
            <a:ext cx="5181600" cy="5152835"/>
          </a:xfrm>
        </p:spPr>
        <p:txBody>
          <a:bodyPr>
            <a:normAutofit/>
          </a:bodyPr>
          <a:lstStyle/>
          <a:p>
            <a:pPr marL="180975" lvl="1" indent="0">
              <a:buNone/>
            </a:pPr>
            <a:endParaRPr lang="en-GB" dirty="0"/>
          </a:p>
          <a:p>
            <a:pPr marL="180975" lvl="1" indent="0">
              <a:buNone/>
            </a:pPr>
            <a:r>
              <a:rPr lang="en-GB" dirty="0"/>
              <a:t>Training programme for pre-school children:</a:t>
            </a:r>
          </a:p>
          <a:p>
            <a:pPr lvl="2"/>
            <a:r>
              <a:rPr lang="en-GB" dirty="0"/>
              <a:t>Infant stimulation</a:t>
            </a:r>
          </a:p>
          <a:p>
            <a:pPr lvl="2"/>
            <a:r>
              <a:rPr lang="en-GB" dirty="0"/>
              <a:t>Social development</a:t>
            </a:r>
          </a:p>
          <a:p>
            <a:pPr lvl="2"/>
            <a:r>
              <a:rPr lang="en-GB" dirty="0"/>
              <a:t>Communication speech and language</a:t>
            </a:r>
          </a:p>
          <a:p>
            <a:pPr lvl="2"/>
            <a:r>
              <a:rPr lang="en-GB" dirty="0"/>
              <a:t>Self-help</a:t>
            </a:r>
          </a:p>
          <a:p>
            <a:pPr lvl="2"/>
            <a:r>
              <a:rPr lang="en-GB" dirty="0"/>
              <a:t>Cognitive development </a:t>
            </a:r>
          </a:p>
          <a:p>
            <a:pPr lvl="2"/>
            <a:r>
              <a:rPr lang="en-GB" dirty="0"/>
              <a:t>Motor development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Parent works with the child on a planned programme of skills training – weekly visits by health professionals</a:t>
            </a:r>
          </a:p>
          <a:p>
            <a:pPr lvl="1"/>
            <a:r>
              <a:rPr lang="en-GB" dirty="0"/>
              <a:t>Interventions facilitated by cards describing in detail how to teach 580 behaviours</a:t>
            </a:r>
          </a:p>
          <a:p>
            <a:pPr lvl="1"/>
            <a:r>
              <a:rPr lang="en-GB" dirty="0"/>
              <a:t>Each card has a behavioural description of a skill (such as ‘Mary will place 6 pieces in puzzle with verbal prompt’), suggested teaching materials and the type of reinforcement to be used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47C05-5FCE-41ED-93A5-24049C089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5209" y="1253331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Liu et al. (2018):</a:t>
            </a:r>
          </a:p>
          <a:p>
            <a:pPr lvl="1"/>
            <a:r>
              <a:rPr lang="en-GB" dirty="0"/>
              <a:t>Significant gains on measures of gross and fine motor abilities, language and social activity following a Portage programme not found in a no-treatment control group</a:t>
            </a:r>
          </a:p>
        </p:txBody>
      </p:sp>
    </p:spTree>
    <p:extLst>
      <p:ext uri="{BB962C8B-B14F-4D97-AF65-F5344CB8AC3E}">
        <p14:creationId xmlns:p14="http://schemas.microsoft.com/office/powerpoint/2010/main" val="130047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BB9F2-629A-4AB0-9912-43061E48B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179"/>
          </a:xfrm>
        </p:spPr>
        <p:txBody>
          <a:bodyPr>
            <a:normAutofit/>
          </a:bodyPr>
          <a:lstStyle/>
          <a:p>
            <a:r>
              <a:rPr lang="en-GB" sz="3300" dirty="0"/>
              <a:t>Coping with Challenging Behaviour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51C73-7B39-41E6-B07C-5C25CA687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176"/>
            <a:ext cx="5181600" cy="47687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1. Enrich the environment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Golding et al. (2005):</a:t>
            </a:r>
          </a:p>
          <a:p>
            <a:pPr lvl="1"/>
            <a:r>
              <a:rPr lang="en-GB" dirty="0"/>
              <a:t>Improvement in challenging behaviours shown by a group of six men with mild to moderate learning difficulties when moved from an institution to a more enriched environment in a specialized community-based home</a:t>
            </a:r>
          </a:p>
          <a:p>
            <a:pPr lvl="1"/>
            <a:r>
              <a:rPr lang="en-GB" dirty="0"/>
              <a:t>Following relocation, they found a significant increase in participants’ domestic activity skills, a decrease in the occurrence of problem behaviours, and an increase in engagement and staff contact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2. Reduce exposure to the triggers to challenging behaviour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Touchette et al. (1985):</a:t>
            </a:r>
          </a:p>
          <a:p>
            <a:pPr lvl="1"/>
            <a:r>
              <a:rPr lang="en-GB" dirty="0"/>
              <a:t>Outbursts associated with attendance at pre-vocational and community living classes; rescheduling resulted in almost total cessation in frequency of aggression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F9068-CDB1-435D-962D-053FA3719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9304"/>
            <a:ext cx="5181600" cy="48876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i="1" dirty="0"/>
              <a:t>3. Teach or support alternative behaviours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Most challenging behaviour is functional – i.e. occurs in order to achieve a particular outcome. A key intervention involves teaching people how to gain their desired outcome without engaging in challenging behaviour.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Steege et al. (1990):</a:t>
            </a:r>
          </a:p>
          <a:p>
            <a:pPr lvl="1"/>
            <a:r>
              <a:rPr lang="en-GB" dirty="0"/>
              <a:t>Taught two young children with severe multiple disabilities to press micro-switch to activate tape-recorded request for break from self-care activities</a:t>
            </a:r>
          </a:p>
          <a:p>
            <a:pPr lvl="1"/>
            <a:r>
              <a:rPr lang="en-GB" dirty="0"/>
              <a:t>Marked reductions in self-injurious behaviour previously used to stop such activities</a:t>
            </a:r>
          </a:p>
        </p:txBody>
      </p:sp>
    </p:spTree>
    <p:extLst>
      <p:ext uri="{BB962C8B-B14F-4D97-AF65-F5344CB8AC3E}">
        <p14:creationId xmlns:p14="http://schemas.microsoft.com/office/powerpoint/2010/main" val="2438989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834</Words>
  <Application>Microsoft Office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Learning Disabilities</vt:lpstr>
      <vt:lpstr>Learning Difficulties</vt:lpstr>
      <vt:lpstr>Causes</vt:lpstr>
      <vt:lpstr>Down Syndrome – Trisomy-21</vt:lpstr>
      <vt:lpstr>Social Interventions</vt:lpstr>
      <vt:lpstr>Portage</vt:lpstr>
      <vt:lpstr>Coping with Challenging Behaviour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30</cp:revision>
  <dcterms:created xsi:type="dcterms:W3CDTF">2020-10-19T06:48:06Z</dcterms:created>
  <dcterms:modified xsi:type="dcterms:W3CDTF">2021-03-11T17:26:17Z</dcterms:modified>
</cp:coreProperties>
</file>