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5" r:id="rId5"/>
    <p:sldId id="276" r:id="rId6"/>
    <p:sldId id="278" r:id="rId7"/>
    <p:sldId id="281" r:id="rId8"/>
    <p:sldId id="282" r:id="rId9"/>
    <p:sldId id="279" r:id="rId10"/>
    <p:sldId id="263" r:id="rId11"/>
    <p:sldId id="267" r:id="rId12"/>
    <p:sldId id="280" r:id="rId13"/>
    <p:sldId id="274" r:id="rId14"/>
    <p:sldId id="270" r:id="rId15"/>
    <p:sldId id="26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42482E7-B6C2-416D-9DA7-842454E8428B}" v="1" dt="2021-03-03T07:39:30.4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72" d="100"/>
          <a:sy n="72" d="100"/>
        </p:scale>
        <p:origin x="45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Bennett" userId="33a34068dc46463b" providerId="LiveId" clId="{742482E7-B6C2-416D-9DA7-842454E8428B}"/>
    <pc:docChg chg="custSel modSld">
      <pc:chgData name="Paul Bennett" userId="33a34068dc46463b" providerId="LiveId" clId="{742482E7-B6C2-416D-9DA7-842454E8428B}" dt="2021-03-03T07:43:38.082" v="22" actId="1076"/>
      <pc:docMkLst>
        <pc:docMk/>
      </pc:docMkLst>
      <pc:sldChg chg="modSp mod">
        <pc:chgData name="Paul Bennett" userId="33a34068dc46463b" providerId="LiveId" clId="{742482E7-B6C2-416D-9DA7-842454E8428B}" dt="2021-03-02T17:47:10.623" v="2" actId="20577"/>
        <pc:sldMkLst>
          <pc:docMk/>
          <pc:sldMk cId="2496291674" sldId="269"/>
        </pc:sldMkLst>
        <pc:spChg chg="mod">
          <ac:chgData name="Paul Bennett" userId="33a34068dc46463b" providerId="LiveId" clId="{742482E7-B6C2-416D-9DA7-842454E8428B}" dt="2021-03-02T17:47:10.623" v="2" actId="20577"/>
          <ac:spMkLst>
            <pc:docMk/>
            <pc:sldMk cId="2496291674" sldId="269"/>
            <ac:spMk id="4" creationId="{EC586E78-06D2-4B15-9D04-A3AC0A7F96EA}"/>
          </ac:spMkLst>
        </pc:spChg>
      </pc:sldChg>
      <pc:sldChg chg="addSp delSp modSp mod modClrScheme chgLayout">
        <pc:chgData name="Paul Bennett" userId="33a34068dc46463b" providerId="LiveId" clId="{742482E7-B6C2-416D-9DA7-842454E8428B}" dt="2021-03-03T07:43:38.082" v="22" actId="1076"/>
        <pc:sldMkLst>
          <pc:docMk/>
          <pc:sldMk cId="3388146362" sldId="270"/>
        </pc:sldMkLst>
        <pc:spChg chg="mod ord">
          <ac:chgData name="Paul Bennett" userId="33a34068dc46463b" providerId="LiveId" clId="{742482E7-B6C2-416D-9DA7-842454E8428B}" dt="2021-03-03T07:43:29.552" v="20" actId="700"/>
          <ac:spMkLst>
            <pc:docMk/>
            <pc:sldMk cId="3388146362" sldId="270"/>
            <ac:spMk id="2" creationId="{2386EDA4-6CCE-427D-BAC5-E5C7D58793A4}"/>
          </ac:spMkLst>
        </pc:spChg>
        <pc:spChg chg="mod ord">
          <ac:chgData name="Paul Bennett" userId="33a34068dc46463b" providerId="LiveId" clId="{742482E7-B6C2-416D-9DA7-842454E8428B}" dt="2021-03-03T07:43:38.082" v="22" actId="1076"/>
          <ac:spMkLst>
            <pc:docMk/>
            <pc:sldMk cId="3388146362" sldId="270"/>
            <ac:spMk id="3" creationId="{611EBB96-86B8-4F9E-85C3-51DFB3D8B70E}"/>
          </ac:spMkLst>
        </pc:spChg>
        <pc:spChg chg="add del mod ord">
          <ac:chgData name="Paul Bennett" userId="33a34068dc46463b" providerId="LiveId" clId="{742482E7-B6C2-416D-9DA7-842454E8428B}" dt="2021-03-03T07:43:29.552" v="20" actId="700"/>
          <ac:spMkLst>
            <pc:docMk/>
            <pc:sldMk cId="3388146362" sldId="270"/>
            <ac:spMk id="4" creationId="{F30F70BC-4DD9-483D-BE9A-B5A130889BCC}"/>
          </ac:spMkLst>
        </pc:spChg>
        <pc:spChg chg="add del mod">
          <ac:chgData name="Paul Bennett" userId="33a34068dc46463b" providerId="LiveId" clId="{742482E7-B6C2-416D-9DA7-842454E8428B}" dt="2021-03-03T07:42:50.392" v="15" actId="700"/>
          <ac:spMkLst>
            <pc:docMk/>
            <pc:sldMk cId="3388146362" sldId="270"/>
            <ac:spMk id="6" creationId="{8B9C6D31-99F1-4341-B3F9-E18246CBC898}"/>
          </ac:spMkLst>
        </pc:spChg>
        <pc:graphicFrameChg chg="add mod modGraphic">
          <ac:chgData name="Paul Bennett" userId="33a34068dc46463b" providerId="LiveId" clId="{742482E7-B6C2-416D-9DA7-842454E8428B}" dt="2021-03-03T07:43:34.352" v="21" actId="1076"/>
          <ac:graphicFrameMkLst>
            <pc:docMk/>
            <pc:sldMk cId="3388146362" sldId="270"/>
            <ac:graphicFrameMk id="8" creationId="{9D6BBF54-5CB6-4476-BBA3-D1C94756E066}"/>
          </ac:graphicFrameMkLst>
        </pc:graphicFrameChg>
        <pc:picChg chg="del">
          <ac:chgData name="Paul Bennett" userId="33a34068dc46463b" providerId="LiveId" clId="{742482E7-B6C2-416D-9DA7-842454E8428B}" dt="2021-03-03T07:42:20.842" v="12" actId="478"/>
          <ac:picMkLst>
            <pc:docMk/>
            <pc:sldMk cId="3388146362" sldId="270"/>
            <ac:picMk id="5" creationId="{84108D1B-2D1E-4493-BA66-B97E2CD833F7}"/>
          </ac:picMkLst>
        </pc:picChg>
        <pc:picChg chg="del">
          <ac:chgData name="Paul Bennett" userId="33a34068dc46463b" providerId="LiveId" clId="{742482E7-B6C2-416D-9DA7-842454E8428B}" dt="2021-03-03T07:39:20.583" v="8" actId="478"/>
          <ac:picMkLst>
            <pc:docMk/>
            <pc:sldMk cId="3388146362" sldId="270"/>
            <ac:picMk id="7" creationId="{86BA04B8-6810-4B5A-A9D6-FD9EC30D7745}"/>
          </ac:picMkLst>
        </pc:picChg>
      </pc:sldChg>
      <pc:sldChg chg="modSp mod">
        <pc:chgData name="Paul Bennett" userId="33a34068dc46463b" providerId="LiveId" clId="{742482E7-B6C2-416D-9DA7-842454E8428B}" dt="2021-03-03T07:30:08.169" v="7" actId="20577"/>
        <pc:sldMkLst>
          <pc:docMk/>
          <pc:sldMk cId="3963421301" sldId="274"/>
        </pc:sldMkLst>
        <pc:spChg chg="mod">
          <ac:chgData name="Paul Bennett" userId="33a34068dc46463b" providerId="LiveId" clId="{742482E7-B6C2-416D-9DA7-842454E8428B}" dt="2021-03-03T07:30:08.169" v="7" actId="20577"/>
          <ac:spMkLst>
            <pc:docMk/>
            <pc:sldMk cId="3963421301" sldId="274"/>
            <ac:spMk id="3" creationId="{57311727-7094-45BE-9F31-649D30754BAB}"/>
          </ac:spMkLst>
        </pc:spChg>
      </pc:sldChg>
      <pc:sldChg chg="modSp mod">
        <pc:chgData name="Paul Bennett" userId="33a34068dc46463b" providerId="LiveId" clId="{742482E7-B6C2-416D-9DA7-842454E8428B}" dt="2021-03-02T20:24:55.403" v="4" actId="20577"/>
        <pc:sldMkLst>
          <pc:docMk/>
          <pc:sldMk cId="1178610774" sldId="275"/>
        </pc:sldMkLst>
        <pc:spChg chg="mod">
          <ac:chgData name="Paul Bennett" userId="33a34068dc46463b" providerId="LiveId" clId="{742482E7-B6C2-416D-9DA7-842454E8428B}" dt="2021-03-02T20:24:55.403" v="4" actId="20577"/>
          <ac:spMkLst>
            <pc:docMk/>
            <pc:sldMk cId="1178610774" sldId="275"/>
            <ac:spMk id="3" creationId="{028C58D3-93ED-4DB6-BE44-6B36AB423643}"/>
          </ac:spMkLst>
        </pc:spChg>
      </pc:sldChg>
      <pc:sldChg chg="modSp mod">
        <pc:chgData name="Paul Bennett" userId="33a34068dc46463b" providerId="LiveId" clId="{742482E7-B6C2-416D-9DA7-842454E8428B}" dt="2021-03-02T17:37:58.631" v="0" actId="20577"/>
        <pc:sldMkLst>
          <pc:docMk/>
          <pc:sldMk cId="3683527173" sldId="281"/>
        </pc:sldMkLst>
        <pc:spChg chg="mod">
          <ac:chgData name="Paul Bennett" userId="33a34068dc46463b" providerId="LiveId" clId="{742482E7-B6C2-416D-9DA7-842454E8428B}" dt="2021-03-02T17:37:58.631" v="0" actId="20577"/>
          <ac:spMkLst>
            <pc:docMk/>
            <pc:sldMk cId="3683527173" sldId="281"/>
            <ac:spMk id="4" creationId="{755AD5A0-9D28-4BA2-9468-388DD3F109A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FAAF5-D98A-4F31-9DDF-3D4E7923BB48}"/>
              </a:ext>
            </a:extLst>
          </p:cNvPr>
          <p:cNvSpPr>
            <a:spLocks noGrp="1"/>
          </p:cNvSpPr>
          <p:nvPr>
            <p:ph type="ctrTitle"/>
          </p:nvPr>
        </p:nvSpPr>
        <p:spPr>
          <a:xfrm>
            <a:off x="1524000" y="1122363"/>
            <a:ext cx="9144000" cy="2387600"/>
          </a:xfrm>
        </p:spPr>
        <p:txBody>
          <a:bodyPr anchor="b">
            <a:normAutofit/>
          </a:bodyPr>
          <a:lstStyle>
            <a:lvl1pPr algn="ctr">
              <a:defRPr sz="32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84804839-0D67-421F-91E7-20102E4300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CFA5C59-EC03-4C0B-9792-2AEA24200358}"/>
              </a:ext>
            </a:extLst>
          </p:cNvPr>
          <p:cNvSpPr>
            <a:spLocks noGrp="1"/>
          </p:cNvSpPr>
          <p:nvPr>
            <p:ph type="dt" sz="half" idx="10"/>
          </p:nvPr>
        </p:nvSpPr>
        <p:spPr/>
        <p:txBody>
          <a:bodyPr/>
          <a:lstStyle/>
          <a:p>
            <a:fld id="{08D44B78-7478-4FF8-9536-89C17BE4D519}" type="datetimeFigureOut">
              <a:rPr lang="en-GB" smtClean="0"/>
              <a:t>09/03/2021</a:t>
            </a:fld>
            <a:endParaRPr lang="en-GB" dirty="0"/>
          </a:p>
        </p:txBody>
      </p:sp>
      <p:sp>
        <p:nvSpPr>
          <p:cNvPr id="5" name="Footer Placeholder 4">
            <a:extLst>
              <a:ext uri="{FF2B5EF4-FFF2-40B4-BE49-F238E27FC236}">
                <a16:creationId xmlns:a16="http://schemas.microsoft.com/office/drawing/2014/main" id="{80F39D8D-CA42-46FA-B16B-B0BF5AA6A5B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75FB046-40D1-45DC-9DB7-0580231C247E}"/>
              </a:ext>
            </a:extLst>
          </p:cNvPr>
          <p:cNvSpPr>
            <a:spLocks noGrp="1"/>
          </p:cNvSpPr>
          <p:nvPr>
            <p:ph type="sldNum" sz="quarter" idx="12"/>
          </p:nvPr>
        </p:nvSpPr>
        <p:spPr/>
        <p:txBody>
          <a:bodyPr/>
          <a:lstStyle/>
          <a:p>
            <a:fld id="{46D179C8-C530-41BE-AD71-FB8734E256F8}" type="slidenum">
              <a:rPr lang="en-GB" smtClean="0"/>
              <a:t>‹#›</a:t>
            </a:fld>
            <a:endParaRPr lang="en-GB" dirty="0"/>
          </a:p>
        </p:txBody>
      </p:sp>
    </p:spTree>
    <p:extLst>
      <p:ext uri="{BB962C8B-B14F-4D97-AF65-F5344CB8AC3E}">
        <p14:creationId xmlns:p14="http://schemas.microsoft.com/office/powerpoint/2010/main" val="2512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85023-BA2C-41AE-9815-847EEBE9244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65F1F3C-2F0F-4479-925F-D18D781EECA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7018661-7359-4724-81F4-7EB3356957C2}"/>
              </a:ext>
            </a:extLst>
          </p:cNvPr>
          <p:cNvSpPr>
            <a:spLocks noGrp="1"/>
          </p:cNvSpPr>
          <p:nvPr>
            <p:ph type="dt" sz="half" idx="10"/>
          </p:nvPr>
        </p:nvSpPr>
        <p:spPr/>
        <p:txBody>
          <a:bodyPr/>
          <a:lstStyle/>
          <a:p>
            <a:fld id="{08D44B78-7478-4FF8-9536-89C17BE4D519}" type="datetimeFigureOut">
              <a:rPr lang="en-GB" smtClean="0"/>
              <a:t>09/03/2021</a:t>
            </a:fld>
            <a:endParaRPr lang="en-GB" dirty="0"/>
          </a:p>
        </p:txBody>
      </p:sp>
      <p:sp>
        <p:nvSpPr>
          <p:cNvPr id="5" name="Footer Placeholder 4">
            <a:extLst>
              <a:ext uri="{FF2B5EF4-FFF2-40B4-BE49-F238E27FC236}">
                <a16:creationId xmlns:a16="http://schemas.microsoft.com/office/drawing/2014/main" id="{09E0A4FE-6E49-44C9-AD8E-FCD72B7E8E27}"/>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D2C8A64-8D03-446C-8EE4-5A84FADF4A5E}"/>
              </a:ext>
            </a:extLst>
          </p:cNvPr>
          <p:cNvSpPr>
            <a:spLocks noGrp="1"/>
          </p:cNvSpPr>
          <p:nvPr>
            <p:ph type="sldNum" sz="quarter" idx="12"/>
          </p:nvPr>
        </p:nvSpPr>
        <p:spPr/>
        <p:txBody>
          <a:bodyPr/>
          <a:lstStyle/>
          <a:p>
            <a:fld id="{46D179C8-C530-41BE-AD71-FB8734E256F8}" type="slidenum">
              <a:rPr lang="en-GB" smtClean="0"/>
              <a:t>‹#›</a:t>
            </a:fld>
            <a:endParaRPr lang="en-GB" dirty="0"/>
          </a:p>
        </p:txBody>
      </p:sp>
    </p:spTree>
    <p:extLst>
      <p:ext uri="{BB962C8B-B14F-4D97-AF65-F5344CB8AC3E}">
        <p14:creationId xmlns:p14="http://schemas.microsoft.com/office/powerpoint/2010/main" val="1790085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1448C86-0570-4851-B58E-A8B3A29EBD6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C3434F0-B987-4F78-A078-CEB08D265F6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CC1D07-3C8E-47C8-99E3-3C142636B965}"/>
              </a:ext>
            </a:extLst>
          </p:cNvPr>
          <p:cNvSpPr>
            <a:spLocks noGrp="1"/>
          </p:cNvSpPr>
          <p:nvPr>
            <p:ph type="dt" sz="half" idx="10"/>
          </p:nvPr>
        </p:nvSpPr>
        <p:spPr/>
        <p:txBody>
          <a:bodyPr/>
          <a:lstStyle/>
          <a:p>
            <a:fld id="{08D44B78-7478-4FF8-9536-89C17BE4D519}" type="datetimeFigureOut">
              <a:rPr lang="en-GB" smtClean="0"/>
              <a:t>09/03/2021</a:t>
            </a:fld>
            <a:endParaRPr lang="en-GB" dirty="0"/>
          </a:p>
        </p:txBody>
      </p:sp>
      <p:sp>
        <p:nvSpPr>
          <p:cNvPr id="5" name="Footer Placeholder 4">
            <a:extLst>
              <a:ext uri="{FF2B5EF4-FFF2-40B4-BE49-F238E27FC236}">
                <a16:creationId xmlns:a16="http://schemas.microsoft.com/office/drawing/2014/main" id="{7E99384B-8BAC-4B08-A2E1-FBE3DB94F33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6954BBC-6EAC-48D9-BCF9-04817302D060}"/>
              </a:ext>
            </a:extLst>
          </p:cNvPr>
          <p:cNvSpPr>
            <a:spLocks noGrp="1"/>
          </p:cNvSpPr>
          <p:nvPr>
            <p:ph type="sldNum" sz="quarter" idx="12"/>
          </p:nvPr>
        </p:nvSpPr>
        <p:spPr/>
        <p:txBody>
          <a:bodyPr/>
          <a:lstStyle/>
          <a:p>
            <a:fld id="{46D179C8-C530-41BE-AD71-FB8734E256F8}" type="slidenum">
              <a:rPr lang="en-GB" smtClean="0"/>
              <a:t>‹#›</a:t>
            </a:fld>
            <a:endParaRPr lang="en-GB" dirty="0"/>
          </a:p>
        </p:txBody>
      </p:sp>
    </p:spTree>
    <p:extLst>
      <p:ext uri="{BB962C8B-B14F-4D97-AF65-F5344CB8AC3E}">
        <p14:creationId xmlns:p14="http://schemas.microsoft.com/office/powerpoint/2010/main" val="2111922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FE637-1990-4E78-914E-7D7FF685603F}"/>
              </a:ext>
            </a:extLst>
          </p:cNvPr>
          <p:cNvSpPr>
            <a:spLocks noGrp="1"/>
          </p:cNvSpPr>
          <p:nvPr>
            <p:ph type="title"/>
          </p:nvPr>
        </p:nvSpPr>
        <p:spPr/>
        <p:txBody>
          <a:bodyPr>
            <a:normAutofit/>
          </a:bodyPr>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51277E82-0096-49CB-9237-E3CEFA717106}"/>
              </a:ext>
            </a:extLst>
          </p:cNvPr>
          <p:cNvSpPr>
            <a:spLocks noGrp="1"/>
          </p:cNvSpPr>
          <p:nvPr>
            <p:ph idx="1"/>
          </p:nvPr>
        </p:nvSpPr>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C61748C8-8472-4316-81D0-185FD2D7F005}"/>
              </a:ext>
            </a:extLst>
          </p:cNvPr>
          <p:cNvSpPr>
            <a:spLocks noGrp="1"/>
          </p:cNvSpPr>
          <p:nvPr>
            <p:ph type="dt" sz="half" idx="10"/>
          </p:nvPr>
        </p:nvSpPr>
        <p:spPr/>
        <p:txBody>
          <a:bodyPr/>
          <a:lstStyle/>
          <a:p>
            <a:fld id="{08D44B78-7478-4FF8-9536-89C17BE4D519}" type="datetimeFigureOut">
              <a:rPr lang="en-GB" smtClean="0"/>
              <a:t>09/03/2021</a:t>
            </a:fld>
            <a:endParaRPr lang="en-GB" dirty="0"/>
          </a:p>
        </p:txBody>
      </p:sp>
      <p:sp>
        <p:nvSpPr>
          <p:cNvPr id="5" name="Footer Placeholder 4">
            <a:extLst>
              <a:ext uri="{FF2B5EF4-FFF2-40B4-BE49-F238E27FC236}">
                <a16:creationId xmlns:a16="http://schemas.microsoft.com/office/drawing/2014/main" id="{A0D836A4-5DA7-454A-BF13-4394394D658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27E1C5E-2C8D-4F55-8EE3-A73F89C47E74}"/>
              </a:ext>
            </a:extLst>
          </p:cNvPr>
          <p:cNvSpPr>
            <a:spLocks noGrp="1"/>
          </p:cNvSpPr>
          <p:nvPr>
            <p:ph type="sldNum" sz="quarter" idx="12"/>
          </p:nvPr>
        </p:nvSpPr>
        <p:spPr/>
        <p:txBody>
          <a:bodyPr/>
          <a:lstStyle/>
          <a:p>
            <a:fld id="{46D179C8-C530-41BE-AD71-FB8734E256F8}" type="slidenum">
              <a:rPr lang="en-GB" smtClean="0"/>
              <a:t>‹#›</a:t>
            </a:fld>
            <a:endParaRPr lang="en-GB" dirty="0"/>
          </a:p>
        </p:txBody>
      </p:sp>
    </p:spTree>
    <p:extLst>
      <p:ext uri="{BB962C8B-B14F-4D97-AF65-F5344CB8AC3E}">
        <p14:creationId xmlns:p14="http://schemas.microsoft.com/office/powerpoint/2010/main" val="3077563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C0665-DDCD-46FC-8EA0-1CD341E69B7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B50100D-3101-49F9-9F5B-F8F368C98E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F6F638E-BD91-49D5-BE07-AC328A2FF7CE}"/>
              </a:ext>
            </a:extLst>
          </p:cNvPr>
          <p:cNvSpPr>
            <a:spLocks noGrp="1"/>
          </p:cNvSpPr>
          <p:nvPr>
            <p:ph type="dt" sz="half" idx="10"/>
          </p:nvPr>
        </p:nvSpPr>
        <p:spPr/>
        <p:txBody>
          <a:bodyPr/>
          <a:lstStyle/>
          <a:p>
            <a:fld id="{08D44B78-7478-4FF8-9536-89C17BE4D519}" type="datetimeFigureOut">
              <a:rPr lang="en-GB" smtClean="0"/>
              <a:t>09/03/2021</a:t>
            </a:fld>
            <a:endParaRPr lang="en-GB" dirty="0"/>
          </a:p>
        </p:txBody>
      </p:sp>
      <p:sp>
        <p:nvSpPr>
          <p:cNvPr id="5" name="Footer Placeholder 4">
            <a:extLst>
              <a:ext uri="{FF2B5EF4-FFF2-40B4-BE49-F238E27FC236}">
                <a16:creationId xmlns:a16="http://schemas.microsoft.com/office/drawing/2014/main" id="{C21A5F4D-E13E-4C8B-81EA-8563460267E7}"/>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35768D5C-885F-4D1A-BF25-83E35C5C9BFC}"/>
              </a:ext>
            </a:extLst>
          </p:cNvPr>
          <p:cNvSpPr>
            <a:spLocks noGrp="1"/>
          </p:cNvSpPr>
          <p:nvPr>
            <p:ph type="sldNum" sz="quarter" idx="12"/>
          </p:nvPr>
        </p:nvSpPr>
        <p:spPr/>
        <p:txBody>
          <a:bodyPr/>
          <a:lstStyle/>
          <a:p>
            <a:fld id="{46D179C8-C530-41BE-AD71-FB8734E256F8}" type="slidenum">
              <a:rPr lang="en-GB" smtClean="0"/>
              <a:t>‹#›</a:t>
            </a:fld>
            <a:endParaRPr lang="en-GB" dirty="0"/>
          </a:p>
        </p:txBody>
      </p:sp>
    </p:spTree>
    <p:extLst>
      <p:ext uri="{BB962C8B-B14F-4D97-AF65-F5344CB8AC3E}">
        <p14:creationId xmlns:p14="http://schemas.microsoft.com/office/powerpoint/2010/main" val="325274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03B92-794D-413B-9450-E2095554E6CA}"/>
              </a:ext>
            </a:extLst>
          </p:cNvPr>
          <p:cNvSpPr>
            <a:spLocks noGrp="1"/>
          </p:cNvSpPr>
          <p:nvPr>
            <p:ph type="title"/>
          </p:nvPr>
        </p:nvSpPr>
        <p:spPr/>
        <p:txBody>
          <a:bodyPr>
            <a:normAutofit/>
          </a:bodyPr>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18D99841-FEFF-49DA-96D8-0E605D496A4D}"/>
              </a:ext>
            </a:extLst>
          </p:cNvPr>
          <p:cNvSpPr>
            <a:spLocks noGrp="1"/>
          </p:cNvSpPr>
          <p:nvPr>
            <p:ph sz="half" idx="1"/>
          </p:nvPr>
        </p:nvSpPr>
        <p:spPr>
          <a:xfrm>
            <a:off x="838200" y="1825625"/>
            <a:ext cx="5181600" cy="4351338"/>
          </a:xfrm>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3E3152D-2836-4B9D-A290-48A815EBAA8D}"/>
              </a:ext>
            </a:extLst>
          </p:cNvPr>
          <p:cNvSpPr>
            <a:spLocks noGrp="1"/>
          </p:cNvSpPr>
          <p:nvPr>
            <p:ph sz="half" idx="2"/>
          </p:nvPr>
        </p:nvSpPr>
        <p:spPr>
          <a:xfrm>
            <a:off x="6172200" y="1825625"/>
            <a:ext cx="5181600" cy="4351338"/>
          </a:xfrm>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02FCA87A-A901-4ABD-8B0A-FC48542992FD}"/>
              </a:ext>
            </a:extLst>
          </p:cNvPr>
          <p:cNvSpPr>
            <a:spLocks noGrp="1"/>
          </p:cNvSpPr>
          <p:nvPr>
            <p:ph type="dt" sz="half" idx="10"/>
          </p:nvPr>
        </p:nvSpPr>
        <p:spPr/>
        <p:txBody>
          <a:bodyPr/>
          <a:lstStyle/>
          <a:p>
            <a:fld id="{08D44B78-7478-4FF8-9536-89C17BE4D519}" type="datetimeFigureOut">
              <a:rPr lang="en-GB" smtClean="0"/>
              <a:t>09/03/2021</a:t>
            </a:fld>
            <a:endParaRPr lang="en-GB" dirty="0"/>
          </a:p>
        </p:txBody>
      </p:sp>
      <p:sp>
        <p:nvSpPr>
          <p:cNvPr id="6" name="Footer Placeholder 5">
            <a:extLst>
              <a:ext uri="{FF2B5EF4-FFF2-40B4-BE49-F238E27FC236}">
                <a16:creationId xmlns:a16="http://schemas.microsoft.com/office/drawing/2014/main" id="{BB9B0F0C-126B-42D0-ABFB-43FC8BB1ECAD}"/>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9B8D1CD6-5673-496D-A649-F067A51877A8}"/>
              </a:ext>
            </a:extLst>
          </p:cNvPr>
          <p:cNvSpPr>
            <a:spLocks noGrp="1"/>
          </p:cNvSpPr>
          <p:nvPr>
            <p:ph type="sldNum" sz="quarter" idx="12"/>
          </p:nvPr>
        </p:nvSpPr>
        <p:spPr/>
        <p:txBody>
          <a:bodyPr/>
          <a:lstStyle/>
          <a:p>
            <a:fld id="{46D179C8-C530-41BE-AD71-FB8734E256F8}" type="slidenum">
              <a:rPr lang="en-GB" smtClean="0"/>
              <a:t>‹#›</a:t>
            </a:fld>
            <a:endParaRPr lang="en-GB" dirty="0"/>
          </a:p>
        </p:txBody>
      </p:sp>
    </p:spTree>
    <p:extLst>
      <p:ext uri="{BB962C8B-B14F-4D97-AF65-F5344CB8AC3E}">
        <p14:creationId xmlns:p14="http://schemas.microsoft.com/office/powerpoint/2010/main" val="3859238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8197B-3A98-4EB3-8D27-8C5DB94EBFB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D1ED08A-3EEC-4120-9BFE-CA06E84360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741BFA1-5AC2-4B88-9B0E-4DDA99946DC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AB3494A-4238-4479-BD1C-4496116D65C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02ED58-3EED-4DC6-BEA6-1DF45EC18DC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4400E23-6DCF-4C85-A8AA-DEBC07C90B51}"/>
              </a:ext>
            </a:extLst>
          </p:cNvPr>
          <p:cNvSpPr>
            <a:spLocks noGrp="1"/>
          </p:cNvSpPr>
          <p:nvPr>
            <p:ph type="dt" sz="half" idx="10"/>
          </p:nvPr>
        </p:nvSpPr>
        <p:spPr/>
        <p:txBody>
          <a:bodyPr/>
          <a:lstStyle/>
          <a:p>
            <a:fld id="{08D44B78-7478-4FF8-9536-89C17BE4D519}" type="datetimeFigureOut">
              <a:rPr lang="en-GB" smtClean="0"/>
              <a:t>09/03/2021</a:t>
            </a:fld>
            <a:endParaRPr lang="en-GB" dirty="0"/>
          </a:p>
        </p:txBody>
      </p:sp>
      <p:sp>
        <p:nvSpPr>
          <p:cNvPr id="8" name="Footer Placeholder 7">
            <a:extLst>
              <a:ext uri="{FF2B5EF4-FFF2-40B4-BE49-F238E27FC236}">
                <a16:creationId xmlns:a16="http://schemas.microsoft.com/office/drawing/2014/main" id="{68EF14F1-BC95-4065-A437-4FE3E4F33D7C}"/>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A22ED5D1-615E-4EF1-9501-A6363A599F6E}"/>
              </a:ext>
            </a:extLst>
          </p:cNvPr>
          <p:cNvSpPr>
            <a:spLocks noGrp="1"/>
          </p:cNvSpPr>
          <p:nvPr>
            <p:ph type="sldNum" sz="quarter" idx="12"/>
          </p:nvPr>
        </p:nvSpPr>
        <p:spPr/>
        <p:txBody>
          <a:bodyPr/>
          <a:lstStyle/>
          <a:p>
            <a:fld id="{46D179C8-C530-41BE-AD71-FB8734E256F8}" type="slidenum">
              <a:rPr lang="en-GB" smtClean="0"/>
              <a:t>‹#›</a:t>
            </a:fld>
            <a:endParaRPr lang="en-GB" dirty="0"/>
          </a:p>
        </p:txBody>
      </p:sp>
    </p:spTree>
    <p:extLst>
      <p:ext uri="{BB962C8B-B14F-4D97-AF65-F5344CB8AC3E}">
        <p14:creationId xmlns:p14="http://schemas.microsoft.com/office/powerpoint/2010/main" val="2392227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474FE-C51B-451A-9DB5-4069A10BFDB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F45B2B4-5C25-47E2-973C-D61023414A70}"/>
              </a:ext>
            </a:extLst>
          </p:cNvPr>
          <p:cNvSpPr>
            <a:spLocks noGrp="1"/>
          </p:cNvSpPr>
          <p:nvPr>
            <p:ph type="dt" sz="half" idx="10"/>
          </p:nvPr>
        </p:nvSpPr>
        <p:spPr/>
        <p:txBody>
          <a:bodyPr/>
          <a:lstStyle/>
          <a:p>
            <a:fld id="{08D44B78-7478-4FF8-9536-89C17BE4D519}" type="datetimeFigureOut">
              <a:rPr lang="en-GB" smtClean="0"/>
              <a:t>09/03/2021</a:t>
            </a:fld>
            <a:endParaRPr lang="en-GB" dirty="0"/>
          </a:p>
        </p:txBody>
      </p:sp>
      <p:sp>
        <p:nvSpPr>
          <p:cNvPr id="4" name="Footer Placeholder 3">
            <a:extLst>
              <a:ext uri="{FF2B5EF4-FFF2-40B4-BE49-F238E27FC236}">
                <a16:creationId xmlns:a16="http://schemas.microsoft.com/office/drawing/2014/main" id="{539978FE-2857-436E-AF24-D76859CD892C}"/>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CA06BA2D-494A-4592-8CF5-7415B2C4244F}"/>
              </a:ext>
            </a:extLst>
          </p:cNvPr>
          <p:cNvSpPr>
            <a:spLocks noGrp="1"/>
          </p:cNvSpPr>
          <p:nvPr>
            <p:ph type="sldNum" sz="quarter" idx="12"/>
          </p:nvPr>
        </p:nvSpPr>
        <p:spPr/>
        <p:txBody>
          <a:bodyPr/>
          <a:lstStyle/>
          <a:p>
            <a:fld id="{46D179C8-C530-41BE-AD71-FB8734E256F8}" type="slidenum">
              <a:rPr lang="en-GB" smtClean="0"/>
              <a:t>‹#›</a:t>
            </a:fld>
            <a:endParaRPr lang="en-GB" dirty="0"/>
          </a:p>
        </p:txBody>
      </p:sp>
    </p:spTree>
    <p:extLst>
      <p:ext uri="{BB962C8B-B14F-4D97-AF65-F5344CB8AC3E}">
        <p14:creationId xmlns:p14="http://schemas.microsoft.com/office/powerpoint/2010/main" val="1483364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46C59E-E62A-4056-A0AD-1FE1BACD0FFA}"/>
              </a:ext>
            </a:extLst>
          </p:cNvPr>
          <p:cNvSpPr>
            <a:spLocks noGrp="1"/>
          </p:cNvSpPr>
          <p:nvPr>
            <p:ph type="dt" sz="half" idx="10"/>
          </p:nvPr>
        </p:nvSpPr>
        <p:spPr/>
        <p:txBody>
          <a:bodyPr/>
          <a:lstStyle/>
          <a:p>
            <a:fld id="{08D44B78-7478-4FF8-9536-89C17BE4D519}" type="datetimeFigureOut">
              <a:rPr lang="en-GB" smtClean="0"/>
              <a:t>09/03/2021</a:t>
            </a:fld>
            <a:endParaRPr lang="en-GB" dirty="0"/>
          </a:p>
        </p:txBody>
      </p:sp>
      <p:sp>
        <p:nvSpPr>
          <p:cNvPr id="3" name="Footer Placeholder 2">
            <a:extLst>
              <a:ext uri="{FF2B5EF4-FFF2-40B4-BE49-F238E27FC236}">
                <a16:creationId xmlns:a16="http://schemas.microsoft.com/office/drawing/2014/main" id="{5E28584F-4800-4B57-B153-55461ECE6CDE}"/>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F8C5D3EE-F8B4-4D4A-9113-65E3DB8A47D4}"/>
              </a:ext>
            </a:extLst>
          </p:cNvPr>
          <p:cNvSpPr>
            <a:spLocks noGrp="1"/>
          </p:cNvSpPr>
          <p:nvPr>
            <p:ph type="sldNum" sz="quarter" idx="12"/>
          </p:nvPr>
        </p:nvSpPr>
        <p:spPr/>
        <p:txBody>
          <a:bodyPr/>
          <a:lstStyle/>
          <a:p>
            <a:fld id="{46D179C8-C530-41BE-AD71-FB8734E256F8}" type="slidenum">
              <a:rPr lang="en-GB" smtClean="0"/>
              <a:t>‹#›</a:t>
            </a:fld>
            <a:endParaRPr lang="en-GB" dirty="0"/>
          </a:p>
        </p:txBody>
      </p:sp>
    </p:spTree>
    <p:extLst>
      <p:ext uri="{BB962C8B-B14F-4D97-AF65-F5344CB8AC3E}">
        <p14:creationId xmlns:p14="http://schemas.microsoft.com/office/powerpoint/2010/main" val="3138680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5FCCE-C40D-43D6-84E6-DFB471855E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8CD6DBA-FEA1-4C3B-897A-B561507E6E4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FEF19FC-E284-43C2-8C8E-F5D4EBC320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BAA9D3-7F12-4639-86E9-A396EC45FD7E}"/>
              </a:ext>
            </a:extLst>
          </p:cNvPr>
          <p:cNvSpPr>
            <a:spLocks noGrp="1"/>
          </p:cNvSpPr>
          <p:nvPr>
            <p:ph type="dt" sz="half" idx="10"/>
          </p:nvPr>
        </p:nvSpPr>
        <p:spPr/>
        <p:txBody>
          <a:bodyPr/>
          <a:lstStyle/>
          <a:p>
            <a:fld id="{08D44B78-7478-4FF8-9536-89C17BE4D519}" type="datetimeFigureOut">
              <a:rPr lang="en-GB" smtClean="0"/>
              <a:t>09/03/2021</a:t>
            </a:fld>
            <a:endParaRPr lang="en-GB" dirty="0"/>
          </a:p>
        </p:txBody>
      </p:sp>
      <p:sp>
        <p:nvSpPr>
          <p:cNvPr id="6" name="Footer Placeholder 5">
            <a:extLst>
              <a:ext uri="{FF2B5EF4-FFF2-40B4-BE49-F238E27FC236}">
                <a16:creationId xmlns:a16="http://schemas.microsoft.com/office/drawing/2014/main" id="{7940DF14-85B7-44BF-A1F2-B5709018747E}"/>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27818BC2-3C72-420D-92D2-41A82510AF45}"/>
              </a:ext>
            </a:extLst>
          </p:cNvPr>
          <p:cNvSpPr>
            <a:spLocks noGrp="1"/>
          </p:cNvSpPr>
          <p:nvPr>
            <p:ph type="sldNum" sz="quarter" idx="12"/>
          </p:nvPr>
        </p:nvSpPr>
        <p:spPr/>
        <p:txBody>
          <a:bodyPr/>
          <a:lstStyle/>
          <a:p>
            <a:fld id="{46D179C8-C530-41BE-AD71-FB8734E256F8}" type="slidenum">
              <a:rPr lang="en-GB" smtClean="0"/>
              <a:t>‹#›</a:t>
            </a:fld>
            <a:endParaRPr lang="en-GB" dirty="0"/>
          </a:p>
        </p:txBody>
      </p:sp>
    </p:spTree>
    <p:extLst>
      <p:ext uri="{BB962C8B-B14F-4D97-AF65-F5344CB8AC3E}">
        <p14:creationId xmlns:p14="http://schemas.microsoft.com/office/powerpoint/2010/main" val="12953539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CC2FC-C586-44C1-8C2E-CD63788CEB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00D165B-DB1A-4079-9E99-0247889CD49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144549D6-41B2-497A-8DE4-19F889E0F8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3D1DED-94A4-464E-89A1-5B99771602FE}"/>
              </a:ext>
            </a:extLst>
          </p:cNvPr>
          <p:cNvSpPr>
            <a:spLocks noGrp="1"/>
          </p:cNvSpPr>
          <p:nvPr>
            <p:ph type="dt" sz="half" idx="10"/>
          </p:nvPr>
        </p:nvSpPr>
        <p:spPr/>
        <p:txBody>
          <a:bodyPr/>
          <a:lstStyle/>
          <a:p>
            <a:fld id="{08D44B78-7478-4FF8-9536-89C17BE4D519}" type="datetimeFigureOut">
              <a:rPr lang="en-GB" smtClean="0"/>
              <a:t>09/03/2021</a:t>
            </a:fld>
            <a:endParaRPr lang="en-GB" dirty="0"/>
          </a:p>
        </p:txBody>
      </p:sp>
      <p:sp>
        <p:nvSpPr>
          <p:cNvPr id="6" name="Footer Placeholder 5">
            <a:extLst>
              <a:ext uri="{FF2B5EF4-FFF2-40B4-BE49-F238E27FC236}">
                <a16:creationId xmlns:a16="http://schemas.microsoft.com/office/drawing/2014/main" id="{82F827AE-F5EE-4D12-BA23-191B497F6075}"/>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F044E6BE-FEF3-49F9-8443-CB7DF18FFCE8}"/>
              </a:ext>
            </a:extLst>
          </p:cNvPr>
          <p:cNvSpPr>
            <a:spLocks noGrp="1"/>
          </p:cNvSpPr>
          <p:nvPr>
            <p:ph type="sldNum" sz="quarter" idx="12"/>
          </p:nvPr>
        </p:nvSpPr>
        <p:spPr/>
        <p:txBody>
          <a:bodyPr/>
          <a:lstStyle/>
          <a:p>
            <a:fld id="{46D179C8-C530-41BE-AD71-FB8734E256F8}" type="slidenum">
              <a:rPr lang="en-GB" smtClean="0"/>
              <a:t>‹#›</a:t>
            </a:fld>
            <a:endParaRPr lang="en-GB" dirty="0"/>
          </a:p>
        </p:txBody>
      </p:sp>
    </p:spTree>
    <p:extLst>
      <p:ext uri="{BB962C8B-B14F-4D97-AF65-F5344CB8AC3E}">
        <p14:creationId xmlns:p14="http://schemas.microsoft.com/office/powerpoint/2010/main" val="4032654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F5A2F5D-FA76-4620-A638-AD33CE681E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E36DE7D-AAC5-4D96-BC18-9B6F97DB672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006F892-46DD-4BCF-BFF6-9CFCA97159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D44B78-7478-4FF8-9536-89C17BE4D519}" type="datetimeFigureOut">
              <a:rPr lang="en-GB" smtClean="0"/>
              <a:t>09/03/2021</a:t>
            </a:fld>
            <a:endParaRPr lang="en-GB" dirty="0"/>
          </a:p>
        </p:txBody>
      </p:sp>
      <p:sp>
        <p:nvSpPr>
          <p:cNvPr id="5" name="Footer Placeholder 4">
            <a:extLst>
              <a:ext uri="{FF2B5EF4-FFF2-40B4-BE49-F238E27FC236}">
                <a16:creationId xmlns:a16="http://schemas.microsoft.com/office/drawing/2014/main" id="{D0C29D10-B79E-4BB1-8BFB-A5147FB3EA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C5A1F78B-85BF-44DC-85A2-3B8BD9B53F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D179C8-C530-41BE-AD71-FB8734E256F8}" type="slidenum">
              <a:rPr lang="en-GB" smtClean="0"/>
              <a:t>‹#›</a:t>
            </a:fld>
            <a:endParaRPr lang="en-GB" dirty="0"/>
          </a:p>
        </p:txBody>
      </p:sp>
      <p:pic>
        <p:nvPicPr>
          <p:cNvPr id="8" name="Picture 7" descr="Icon&#10;&#10;Description automatically generated">
            <a:extLst>
              <a:ext uri="{FF2B5EF4-FFF2-40B4-BE49-F238E27FC236}">
                <a16:creationId xmlns:a16="http://schemas.microsoft.com/office/drawing/2014/main" id="{04363A89-8202-49C8-BE0B-612703FC8280}"/>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659291" y="9300"/>
            <a:ext cx="1532709" cy="1525304"/>
          </a:xfrm>
          <a:prstGeom prst="rect">
            <a:avLst/>
          </a:prstGeom>
        </p:spPr>
      </p:pic>
    </p:spTree>
    <p:extLst>
      <p:ext uri="{BB962C8B-B14F-4D97-AF65-F5344CB8AC3E}">
        <p14:creationId xmlns:p14="http://schemas.microsoft.com/office/powerpoint/2010/main" val="38359237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7ACAE-CD1E-40A4-94EE-6C843438A012}"/>
              </a:ext>
            </a:extLst>
          </p:cNvPr>
          <p:cNvSpPr>
            <a:spLocks noGrp="1"/>
          </p:cNvSpPr>
          <p:nvPr>
            <p:ph type="ctrTitle"/>
          </p:nvPr>
        </p:nvSpPr>
        <p:spPr/>
        <p:txBody>
          <a:bodyPr>
            <a:normAutofit/>
          </a:bodyPr>
          <a:lstStyle/>
          <a:p>
            <a:r>
              <a:rPr lang="en-GB" sz="4500" dirty="0"/>
              <a:t>Generalized Anxiety Disorder</a:t>
            </a:r>
          </a:p>
        </p:txBody>
      </p:sp>
    </p:spTree>
    <p:extLst>
      <p:ext uri="{BB962C8B-B14F-4D97-AF65-F5344CB8AC3E}">
        <p14:creationId xmlns:p14="http://schemas.microsoft.com/office/powerpoint/2010/main" val="2718571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63400-1425-43D2-A1A2-92118A4C5977}"/>
              </a:ext>
            </a:extLst>
          </p:cNvPr>
          <p:cNvSpPr>
            <a:spLocks noGrp="1"/>
          </p:cNvSpPr>
          <p:nvPr>
            <p:ph type="title"/>
          </p:nvPr>
        </p:nvSpPr>
        <p:spPr/>
        <p:txBody>
          <a:bodyPr>
            <a:normAutofit/>
          </a:bodyPr>
          <a:lstStyle/>
          <a:p>
            <a:r>
              <a:rPr lang="en-GB" sz="3300" dirty="0"/>
              <a:t>Clinical Implications 1</a:t>
            </a:r>
          </a:p>
        </p:txBody>
      </p:sp>
      <p:graphicFrame>
        <p:nvGraphicFramePr>
          <p:cNvPr id="3" name="Table 2">
            <a:extLst>
              <a:ext uri="{FF2B5EF4-FFF2-40B4-BE49-F238E27FC236}">
                <a16:creationId xmlns:a16="http://schemas.microsoft.com/office/drawing/2014/main" id="{B785B8D8-F270-4BFD-8B5F-847FAADBCBC9}"/>
              </a:ext>
            </a:extLst>
          </p:cNvPr>
          <p:cNvGraphicFramePr>
            <a:graphicFrameLocks noGrp="1"/>
          </p:cNvGraphicFramePr>
          <p:nvPr>
            <p:extLst>
              <p:ext uri="{D42A27DB-BD31-4B8C-83A1-F6EECF244321}">
                <p14:modId xmlns:p14="http://schemas.microsoft.com/office/powerpoint/2010/main" val="4127857103"/>
              </p:ext>
            </p:extLst>
          </p:nvPr>
        </p:nvGraphicFramePr>
        <p:xfrm>
          <a:off x="1661373" y="1887062"/>
          <a:ext cx="9692427" cy="4393792"/>
        </p:xfrm>
        <a:graphic>
          <a:graphicData uri="http://schemas.openxmlformats.org/drawingml/2006/table">
            <a:tbl>
              <a:tblPr/>
              <a:tblGrid>
                <a:gridCol w="3230809">
                  <a:extLst>
                    <a:ext uri="{9D8B030D-6E8A-4147-A177-3AD203B41FA5}">
                      <a16:colId xmlns:a16="http://schemas.microsoft.com/office/drawing/2014/main" val="1549249973"/>
                    </a:ext>
                  </a:extLst>
                </a:gridCol>
                <a:gridCol w="3230809">
                  <a:extLst>
                    <a:ext uri="{9D8B030D-6E8A-4147-A177-3AD203B41FA5}">
                      <a16:colId xmlns:a16="http://schemas.microsoft.com/office/drawing/2014/main" val="3261159775"/>
                    </a:ext>
                  </a:extLst>
                </a:gridCol>
                <a:gridCol w="3230809">
                  <a:extLst>
                    <a:ext uri="{9D8B030D-6E8A-4147-A177-3AD203B41FA5}">
                      <a16:colId xmlns:a16="http://schemas.microsoft.com/office/drawing/2014/main" val="2578467372"/>
                    </a:ext>
                  </a:extLst>
                </a:gridCol>
              </a:tblGrid>
              <a:tr h="130757">
                <a:tc>
                  <a:txBody>
                    <a:bodyPr/>
                    <a:lstStyle/>
                    <a:p>
                      <a:pPr algn="l"/>
                      <a:r>
                        <a:rPr lang="en-GB" sz="1600" b="1" dirty="0">
                          <a:effectLst/>
                        </a:rPr>
                        <a:t>Theoretical model</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600" b="1" dirty="0">
                          <a:effectLst/>
                        </a:rPr>
                        <a:t>Theoretical components</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600" b="1" dirty="0">
                          <a:effectLst/>
                        </a:rPr>
                        <a:t>Key intervention components</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1956105754"/>
                  </a:ext>
                </a:extLst>
              </a:tr>
              <a:tr h="75050">
                <a:tc rowSpan="8">
                  <a:txBody>
                    <a:bodyPr/>
                    <a:lstStyle/>
                    <a:p>
                      <a:pPr algn="l"/>
                      <a:r>
                        <a:rPr lang="en-GB" sz="1400" dirty="0">
                          <a:effectLst/>
                        </a:rPr>
                        <a:t>Avoidance model of worry and GAD</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Cognitive avoidance</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Self-monitoring</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3588622368"/>
                  </a:ext>
                </a:extLst>
              </a:tr>
              <a:tr h="130757">
                <a:tc vMerge="1">
                  <a:txBody>
                    <a:bodyPr/>
                    <a:lstStyle/>
                    <a:p>
                      <a:endParaRPr lang="en-GB"/>
                    </a:p>
                  </a:txBody>
                  <a:tcPr/>
                </a:tc>
                <a:tc>
                  <a:txBody>
                    <a:bodyPr/>
                    <a:lstStyle/>
                    <a:p>
                      <a:pPr algn="l"/>
                      <a:r>
                        <a:rPr lang="en-GB" sz="1400" dirty="0">
                          <a:effectLst/>
                        </a:rPr>
                        <a:t>Positive worry beliefs</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Relaxation techniques</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1585731878"/>
                  </a:ext>
                </a:extLst>
              </a:tr>
              <a:tr h="186464">
                <a:tc vMerge="1">
                  <a:txBody>
                    <a:bodyPr/>
                    <a:lstStyle/>
                    <a:p>
                      <a:endParaRPr lang="en-GB"/>
                    </a:p>
                  </a:txBody>
                  <a:tcPr/>
                </a:tc>
                <a:tc>
                  <a:txBody>
                    <a:bodyPr/>
                    <a:lstStyle/>
                    <a:p>
                      <a:pPr algn="l"/>
                      <a:r>
                        <a:rPr lang="en-GB" sz="1400" dirty="0">
                          <a:effectLst/>
                        </a:rPr>
                        <a:t>Ineffective problem solving/emotional processing</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Self-control desensitization</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3913955120"/>
                  </a:ext>
                </a:extLst>
              </a:tr>
              <a:tr h="130757">
                <a:tc vMerge="1">
                  <a:txBody>
                    <a:bodyPr/>
                    <a:lstStyle/>
                    <a:p>
                      <a:endParaRPr lang="en-GB"/>
                    </a:p>
                  </a:txBody>
                  <a:tcPr/>
                </a:tc>
                <a:tc>
                  <a:txBody>
                    <a:bodyPr/>
                    <a:lstStyle/>
                    <a:p>
                      <a:pPr algn="l"/>
                      <a:r>
                        <a:rPr lang="en-GB" sz="1400" dirty="0">
                          <a:effectLst/>
                        </a:rPr>
                        <a:t>Interpersonal issues</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Gradual stimulus control</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123085446"/>
                  </a:ext>
                </a:extLst>
              </a:tr>
              <a:tr h="130757">
                <a:tc vMerge="1">
                  <a:txBody>
                    <a:bodyPr/>
                    <a:lstStyle/>
                    <a:p>
                      <a:endParaRPr lang="en-GB"/>
                    </a:p>
                  </a:txBody>
                  <a:tcPr/>
                </a:tc>
                <a:tc>
                  <a:txBody>
                    <a:bodyPr/>
                    <a:lstStyle/>
                    <a:p>
                      <a:pPr algn="l"/>
                      <a:r>
                        <a:rPr lang="en-GB" sz="1400" dirty="0">
                          <a:effectLst/>
                        </a:rPr>
                        <a:t>Attachment style</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Cognitive restructuring</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369915876"/>
                  </a:ext>
                </a:extLst>
              </a:tr>
              <a:tr h="130757">
                <a:tc vMerge="1">
                  <a:txBody>
                    <a:bodyPr/>
                    <a:lstStyle/>
                    <a:p>
                      <a:endParaRPr lang="en-GB"/>
                    </a:p>
                  </a:txBody>
                  <a:tcPr/>
                </a:tc>
                <a:tc>
                  <a:txBody>
                    <a:bodyPr/>
                    <a:lstStyle/>
                    <a:p>
                      <a:pPr algn="l"/>
                      <a:r>
                        <a:rPr lang="en-GB" sz="1400" dirty="0">
                          <a:effectLst/>
                        </a:rPr>
                        <a:t>Previous trauma</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Worry outcome monitoring</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504482019"/>
                  </a:ext>
                </a:extLst>
              </a:tr>
              <a:tr h="130757">
                <a:tc vMerge="1">
                  <a:txBody>
                    <a:bodyPr/>
                    <a:lstStyle/>
                    <a:p>
                      <a:endParaRPr lang="en-GB"/>
                    </a:p>
                  </a:txBody>
                  <a:tcPr/>
                </a:tc>
                <a:tc>
                  <a:txBody>
                    <a:bodyPr/>
                    <a:lstStyle/>
                    <a:p>
                      <a:endParaRPr lang="en-GB" sz="1400" dirty="0">
                        <a:effectLst/>
                      </a:endParaRP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Present-moment focus</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2077840197"/>
                  </a:ext>
                </a:extLst>
              </a:tr>
              <a:tr h="130757">
                <a:tc vMerge="1">
                  <a:txBody>
                    <a:bodyPr/>
                    <a:lstStyle/>
                    <a:p>
                      <a:endParaRPr lang="en-GB"/>
                    </a:p>
                  </a:txBody>
                  <a:tcPr/>
                </a:tc>
                <a:tc>
                  <a:txBody>
                    <a:bodyPr/>
                    <a:lstStyle/>
                    <a:p>
                      <a:endParaRPr lang="en-GB" sz="1400" dirty="0">
                        <a:effectLst/>
                      </a:endParaRP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Expectancy-free living</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37528756"/>
                  </a:ext>
                </a:extLst>
              </a:tr>
              <a:tr h="130757">
                <a:tc gridSpan="3">
                  <a:txBody>
                    <a:bodyPr/>
                    <a:lstStyle/>
                    <a:p>
                      <a:pPr algn="l"/>
                      <a:br>
                        <a:rPr lang="en-GB" sz="1400" dirty="0">
                          <a:effectLst/>
                        </a:rPr>
                      </a:br>
                      <a:endParaRPr lang="en-GB" sz="1400" dirty="0">
                        <a:effectLst/>
                      </a:endParaRP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53601336"/>
                  </a:ext>
                </a:extLst>
              </a:tr>
              <a:tr h="130757">
                <a:tc rowSpan="5">
                  <a:txBody>
                    <a:bodyPr/>
                    <a:lstStyle/>
                    <a:p>
                      <a:pPr algn="l"/>
                      <a:r>
                        <a:rPr lang="en-GB" sz="1400" dirty="0">
                          <a:effectLst/>
                        </a:rPr>
                        <a:t>Intolerance of uncertainty model</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Intolerance of uncertainty</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Self-monitoring</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3885228124"/>
                  </a:ext>
                </a:extLst>
              </a:tr>
              <a:tr h="186464">
                <a:tc vMerge="1">
                  <a:txBody>
                    <a:bodyPr/>
                    <a:lstStyle/>
                    <a:p>
                      <a:endParaRPr lang="en-GB"/>
                    </a:p>
                  </a:txBody>
                  <a:tcPr/>
                </a:tc>
                <a:tc>
                  <a:txBody>
                    <a:bodyPr/>
                    <a:lstStyle/>
                    <a:p>
                      <a:pPr algn="l"/>
                      <a:r>
                        <a:rPr lang="en-GB" sz="1400" dirty="0">
                          <a:effectLst/>
                        </a:rPr>
                        <a:t>Negative problem orientation</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Intolerance of uncertainty education</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2338599821"/>
                  </a:ext>
                </a:extLst>
              </a:tr>
              <a:tr h="130757">
                <a:tc vMerge="1">
                  <a:txBody>
                    <a:bodyPr/>
                    <a:lstStyle/>
                    <a:p>
                      <a:endParaRPr lang="en-GB"/>
                    </a:p>
                  </a:txBody>
                  <a:tcPr/>
                </a:tc>
                <a:tc>
                  <a:txBody>
                    <a:bodyPr/>
                    <a:lstStyle/>
                    <a:p>
                      <a:pPr algn="l"/>
                      <a:r>
                        <a:rPr lang="en-GB" sz="1400" dirty="0">
                          <a:effectLst/>
                        </a:rPr>
                        <a:t>Cognitive avoidance</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Evaluating worry beliefs</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2278813293"/>
                  </a:ext>
                </a:extLst>
              </a:tr>
              <a:tr h="130757">
                <a:tc vMerge="1">
                  <a:txBody>
                    <a:bodyPr/>
                    <a:lstStyle/>
                    <a:p>
                      <a:endParaRPr lang="en-GB"/>
                    </a:p>
                  </a:txBody>
                  <a:tcPr/>
                </a:tc>
                <a:tc>
                  <a:txBody>
                    <a:bodyPr/>
                    <a:lstStyle/>
                    <a:p>
                      <a:pPr algn="l"/>
                      <a:r>
                        <a:rPr lang="en-GB" sz="1400" dirty="0">
                          <a:effectLst/>
                        </a:rPr>
                        <a:t>Beliefs about worry</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Improving problem orientation</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2633917276"/>
                  </a:ext>
                </a:extLst>
              </a:tr>
              <a:tr h="75050">
                <a:tc vMerge="1">
                  <a:txBody>
                    <a:bodyPr/>
                    <a:lstStyle/>
                    <a:p>
                      <a:endParaRPr lang="en-GB"/>
                    </a:p>
                  </a:txBody>
                  <a:tcPr/>
                </a:tc>
                <a:tc>
                  <a:txBody>
                    <a:bodyPr/>
                    <a:lstStyle/>
                    <a:p>
                      <a:endParaRPr lang="en-GB" sz="1400" dirty="0">
                        <a:effectLst/>
                      </a:endParaRP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Processing core fears</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1064402966"/>
                  </a:ext>
                </a:extLst>
              </a:tr>
              <a:tr h="130757">
                <a:tc gridSpan="3">
                  <a:txBody>
                    <a:bodyPr/>
                    <a:lstStyle/>
                    <a:p>
                      <a:pPr algn="l"/>
                      <a:br>
                        <a:rPr lang="en-GB" sz="1400" dirty="0">
                          <a:effectLst/>
                        </a:rPr>
                      </a:br>
                      <a:endParaRPr lang="en-GB" sz="1400" dirty="0">
                        <a:effectLst/>
                      </a:endParaRP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675760972"/>
                  </a:ext>
                </a:extLst>
              </a:tr>
            </a:tbl>
          </a:graphicData>
        </a:graphic>
      </p:graphicFrame>
      <p:sp>
        <p:nvSpPr>
          <p:cNvPr id="4" name="Rectangle 1">
            <a:extLst>
              <a:ext uri="{FF2B5EF4-FFF2-40B4-BE49-F238E27FC236}">
                <a16:creationId xmlns:a16="http://schemas.microsoft.com/office/drawing/2014/main" id="{157EEF14-7A8D-4B12-9062-29CFEA4A8FB7}"/>
              </a:ext>
            </a:extLst>
          </p:cNvPr>
          <p:cNvSpPr>
            <a:spLocks noChangeArrowheads="1"/>
          </p:cNvSpPr>
          <p:nvPr/>
        </p:nvSpPr>
        <p:spPr bwMode="auto">
          <a:xfrm>
            <a:off x="-17935795" y="1164839"/>
            <a:ext cx="80012113" cy="543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52352" tIns="0" rIns="152352" bIns="12696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737373"/>
                </a:solidFill>
                <a:effectLst/>
                <a:latin typeface="Arial" panose="020B0604020202020204" pitchFamily="34" charset="0"/>
                <a:cs typeface="Arial" panose="020B0604020202020204" pitchFamily="34" charset="0"/>
              </a:rPr>
              <a:t>Table 1. Summary of Treatment Components.</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087803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00394-213C-410C-8EAC-058C7757D172}"/>
              </a:ext>
            </a:extLst>
          </p:cNvPr>
          <p:cNvSpPr>
            <a:spLocks noGrp="1"/>
          </p:cNvSpPr>
          <p:nvPr>
            <p:ph type="title"/>
          </p:nvPr>
        </p:nvSpPr>
        <p:spPr>
          <a:xfrm>
            <a:off x="838200" y="365125"/>
            <a:ext cx="10515600" cy="1325563"/>
          </a:xfrm>
        </p:spPr>
        <p:txBody>
          <a:bodyPr>
            <a:normAutofit/>
          </a:bodyPr>
          <a:lstStyle/>
          <a:p>
            <a:r>
              <a:rPr lang="en-GB" sz="3300" dirty="0"/>
              <a:t>Clinical Implications 2</a:t>
            </a:r>
          </a:p>
        </p:txBody>
      </p:sp>
      <p:graphicFrame>
        <p:nvGraphicFramePr>
          <p:cNvPr id="3" name="Table 2">
            <a:extLst>
              <a:ext uri="{FF2B5EF4-FFF2-40B4-BE49-F238E27FC236}">
                <a16:creationId xmlns:a16="http://schemas.microsoft.com/office/drawing/2014/main" id="{ED70C70B-E826-465B-A814-3969042DF72B}"/>
              </a:ext>
            </a:extLst>
          </p:cNvPr>
          <p:cNvGraphicFramePr>
            <a:graphicFrameLocks noGrp="1"/>
          </p:cNvGraphicFramePr>
          <p:nvPr>
            <p:extLst>
              <p:ext uri="{D42A27DB-BD31-4B8C-83A1-F6EECF244321}">
                <p14:modId xmlns:p14="http://schemas.microsoft.com/office/powerpoint/2010/main" val="4144329394"/>
              </p:ext>
            </p:extLst>
          </p:nvPr>
        </p:nvGraphicFramePr>
        <p:xfrm>
          <a:off x="1600200" y="1825625"/>
          <a:ext cx="8930427" cy="4576672"/>
        </p:xfrm>
        <a:graphic>
          <a:graphicData uri="http://schemas.openxmlformats.org/drawingml/2006/table">
            <a:tbl>
              <a:tblPr/>
              <a:tblGrid>
                <a:gridCol w="2976809">
                  <a:extLst>
                    <a:ext uri="{9D8B030D-6E8A-4147-A177-3AD203B41FA5}">
                      <a16:colId xmlns:a16="http://schemas.microsoft.com/office/drawing/2014/main" val="1925520422"/>
                    </a:ext>
                  </a:extLst>
                </a:gridCol>
                <a:gridCol w="2976809">
                  <a:extLst>
                    <a:ext uri="{9D8B030D-6E8A-4147-A177-3AD203B41FA5}">
                      <a16:colId xmlns:a16="http://schemas.microsoft.com/office/drawing/2014/main" val="881014205"/>
                    </a:ext>
                  </a:extLst>
                </a:gridCol>
                <a:gridCol w="2976809">
                  <a:extLst>
                    <a:ext uri="{9D8B030D-6E8A-4147-A177-3AD203B41FA5}">
                      <a16:colId xmlns:a16="http://schemas.microsoft.com/office/drawing/2014/main" val="4152290280"/>
                    </a:ext>
                  </a:extLst>
                </a:gridCol>
              </a:tblGrid>
              <a:tr h="130757">
                <a:tc rowSpan="5">
                  <a:txBody>
                    <a:bodyPr/>
                    <a:lstStyle/>
                    <a:p>
                      <a:pPr algn="l"/>
                      <a:r>
                        <a:rPr lang="en-GB" sz="1400" dirty="0">
                          <a:effectLst/>
                        </a:rPr>
                        <a:t>Metacognitive therapy</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Positive beliefs about worry</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Case formulation</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1057085951"/>
                  </a:ext>
                </a:extLst>
              </a:tr>
              <a:tr h="75050">
                <a:tc vMerge="1">
                  <a:txBody>
                    <a:bodyPr/>
                    <a:lstStyle/>
                    <a:p>
                      <a:endParaRPr lang="en-GB"/>
                    </a:p>
                  </a:txBody>
                  <a:tcPr/>
                </a:tc>
                <a:tc>
                  <a:txBody>
                    <a:bodyPr/>
                    <a:lstStyle/>
                    <a:p>
                      <a:pPr algn="l"/>
                      <a:r>
                        <a:rPr lang="en-GB" sz="1400" dirty="0">
                          <a:effectLst/>
                        </a:rPr>
                        <a:t>Type 1 worry</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Socialization</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2571956515"/>
                  </a:ext>
                </a:extLst>
              </a:tr>
              <a:tr h="186464">
                <a:tc vMerge="1">
                  <a:txBody>
                    <a:bodyPr/>
                    <a:lstStyle/>
                    <a:p>
                      <a:endParaRPr lang="en-GB"/>
                    </a:p>
                  </a:txBody>
                  <a:tcPr/>
                </a:tc>
                <a:tc>
                  <a:txBody>
                    <a:bodyPr/>
                    <a:lstStyle/>
                    <a:p>
                      <a:pPr algn="l"/>
                      <a:r>
                        <a:rPr lang="en-GB" sz="1400" dirty="0">
                          <a:effectLst/>
                        </a:rPr>
                        <a:t>Negative beliefs about worry</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Discuss uncontrollability of worry</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2922177185"/>
                  </a:ext>
                </a:extLst>
              </a:tr>
              <a:tr h="130757">
                <a:tc vMerge="1">
                  <a:txBody>
                    <a:bodyPr/>
                    <a:lstStyle/>
                    <a:p>
                      <a:endParaRPr lang="en-GB"/>
                    </a:p>
                  </a:txBody>
                  <a:tcPr/>
                </a:tc>
                <a:tc>
                  <a:txBody>
                    <a:bodyPr/>
                    <a:lstStyle/>
                    <a:p>
                      <a:pPr algn="l"/>
                      <a:r>
                        <a:rPr lang="en-GB" sz="1400" dirty="0">
                          <a:effectLst/>
                        </a:rPr>
                        <a:t>Type 2 worry</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Discuss danger of worry</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3915568546"/>
                  </a:ext>
                </a:extLst>
              </a:tr>
              <a:tr h="130757">
                <a:tc vMerge="1">
                  <a:txBody>
                    <a:bodyPr/>
                    <a:lstStyle/>
                    <a:p>
                      <a:endParaRPr lang="en-GB"/>
                    </a:p>
                  </a:txBody>
                  <a:tcPr/>
                </a:tc>
                <a:tc>
                  <a:txBody>
                    <a:bodyPr/>
                    <a:lstStyle/>
                    <a:p>
                      <a:pPr algn="l"/>
                      <a:r>
                        <a:rPr lang="en-GB" sz="1400" dirty="0">
                          <a:effectLst/>
                        </a:rPr>
                        <a:t>Ineffective coping</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Discuss positive worry beliefs</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3398477476"/>
                  </a:ext>
                </a:extLst>
              </a:tr>
              <a:tr h="130757">
                <a:tc gridSpan="3">
                  <a:txBody>
                    <a:bodyPr/>
                    <a:lstStyle/>
                    <a:p>
                      <a:pPr algn="l"/>
                      <a:br>
                        <a:rPr lang="en-GB" sz="1400" dirty="0">
                          <a:effectLst/>
                        </a:rPr>
                      </a:br>
                      <a:endParaRPr lang="en-GB" sz="1400" dirty="0">
                        <a:effectLst/>
                      </a:endParaRP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64783514"/>
                  </a:ext>
                </a:extLst>
              </a:tr>
              <a:tr h="130757">
                <a:tc rowSpan="5">
                  <a:txBody>
                    <a:bodyPr/>
                    <a:lstStyle/>
                    <a:p>
                      <a:pPr algn="l"/>
                      <a:r>
                        <a:rPr lang="en-GB" sz="1400" dirty="0">
                          <a:effectLst/>
                        </a:rPr>
                        <a:t>Emotion dysregulation model</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Emotional hyperarousal</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Relaxation exercises</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3860883911"/>
                  </a:ext>
                </a:extLst>
              </a:tr>
              <a:tr h="130757">
                <a:tc vMerge="1">
                  <a:txBody>
                    <a:bodyPr/>
                    <a:lstStyle/>
                    <a:p>
                      <a:endParaRPr lang="en-GB"/>
                    </a:p>
                  </a:txBody>
                  <a:tcPr/>
                </a:tc>
                <a:tc>
                  <a:txBody>
                    <a:bodyPr/>
                    <a:lstStyle/>
                    <a:p>
                      <a:pPr algn="l"/>
                      <a:r>
                        <a:rPr lang="en-GB" sz="1400" dirty="0">
                          <a:effectLst/>
                        </a:rPr>
                        <a:t>Poor understanding of emotions</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Belief reframing</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1166360005"/>
                  </a:ext>
                </a:extLst>
              </a:tr>
              <a:tr h="186464">
                <a:tc vMerge="1">
                  <a:txBody>
                    <a:bodyPr/>
                    <a:lstStyle/>
                    <a:p>
                      <a:endParaRPr lang="en-GB"/>
                    </a:p>
                  </a:txBody>
                  <a:tcPr/>
                </a:tc>
                <a:tc>
                  <a:txBody>
                    <a:bodyPr/>
                    <a:lstStyle/>
                    <a:p>
                      <a:pPr algn="l"/>
                      <a:r>
                        <a:rPr lang="en-GB" sz="1400" dirty="0">
                          <a:effectLst/>
                        </a:rPr>
                        <a:t>Negative cognitive reactions to emotions</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Emotion education</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2042373332"/>
                  </a:ext>
                </a:extLst>
              </a:tr>
              <a:tr h="242171">
                <a:tc vMerge="1">
                  <a:txBody>
                    <a:bodyPr/>
                    <a:lstStyle/>
                    <a:p>
                      <a:endParaRPr lang="en-GB"/>
                    </a:p>
                  </a:txBody>
                  <a:tcPr/>
                </a:tc>
                <a:tc>
                  <a:txBody>
                    <a:bodyPr/>
                    <a:lstStyle/>
                    <a:p>
                      <a:pPr algn="l"/>
                      <a:r>
                        <a:rPr lang="en-GB" sz="1400" dirty="0">
                          <a:effectLst/>
                        </a:rPr>
                        <a:t>Maladaptive emotion management and regulation</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Emotional skills training</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784709924"/>
                  </a:ext>
                </a:extLst>
              </a:tr>
              <a:tr h="130757">
                <a:tc vMerge="1">
                  <a:txBody>
                    <a:bodyPr/>
                    <a:lstStyle/>
                    <a:p>
                      <a:endParaRPr lang="en-GB"/>
                    </a:p>
                  </a:txBody>
                  <a:tcPr/>
                </a:tc>
                <a:tc>
                  <a:txBody>
                    <a:bodyPr/>
                    <a:lstStyle/>
                    <a:p>
                      <a:endParaRPr lang="en-GB" sz="1400" dirty="0">
                        <a:effectLst/>
                      </a:endParaRP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Experiential exposure exercises</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248262237"/>
                  </a:ext>
                </a:extLst>
              </a:tr>
              <a:tr h="130757">
                <a:tc gridSpan="3">
                  <a:txBody>
                    <a:bodyPr/>
                    <a:lstStyle/>
                    <a:p>
                      <a:pPr algn="l"/>
                      <a:br>
                        <a:rPr lang="en-GB" sz="1400" dirty="0">
                          <a:effectLst/>
                        </a:rPr>
                      </a:br>
                      <a:endParaRPr lang="en-GB" sz="1400" dirty="0">
                        <a:effectLst/>
                      </a:endParaRP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93252824"/>
                  </a:ext>
                </a:extLst>
              </a:tr>
              <a:tr h="130757">
                <a:tc rowSpan="4">
                  <a:txBody>
                    <a:bodyPr/>
                    <a:lstStyle/>
                    <a:p>
                      <a:pPr algn="l"/>
                      <a:r>
                        <a:rPr lang="en-GB" sz="1400" dirty="0">
                          <a:effectLst/>
                        </a:rPr>
                        <a:t>Acceptance-based model of GAD</a:t>
                      </a:r>
                    </a:p>
                  </a:txBody>
                  <a:tcPr marL="9671" marR="9671" marT="9671" marB="9671" anchor="ctr">
                    <a:lnL>
                      <a:noFill/>
                    </a:lnL>
                    <a:lnR>
                      <a:noFill/>
                    </a:lnR>
                    <a:lnT w="4763" cap="flat" cmpd="sng" algn="ctr">
                      <a:solidFill>
                        <a:srgbClr val="EBEBEB"/>
                      </a:solidFill>
                      <a:prstDash val="solid"/>
                      <a:round/>
                      <a:headEnd type="none" w="med" len="med"/>
                      <a:tailEnd type="none" w="med" len="med"/>
                    </a:lnT>
                    <a:lnB>
                      <a:noFill/>
                    </a:lnB>
                  </a:tcPr>
                </a:tc>
                <a:tc>
                  <a:txBody>
                    <a:bodyPr/>
                    <a:lstStyle/>
                    <a:p>
                      <a:pPr algn="l"/>
                      <a:r>
                        <a:rPr lang="en-GB" sz="1400" dirty="0">
                          <a:effectLst/>
                        </a:rPr>
                        <a:t>Internal experiences</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pPr algn="l"/>
                      <a:r>
                        <a:rPr lang="en-GB" sz="1400" dirty="0">
                          <a:effectLst/>
                        </a:rPr>
                        <a:t>Psychoeducation about ABM</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2372921423"/>
                  </a:ext>
                </a:extLst>
              </a:tr>
              <a:tr h="186464">
                <a:tc vMerge="1">
                  <a:txBody>
                    <a:bodyPr/>
                    <a:lstStyle/>
                    <a:p>
                      <a:endParaRPr lang="en-GB"/>
                    </a:p>
                  </a:txBody>
                  <a:tcPr/>
                </a:tc>
                <a:tc>
                  <a:txBody>
                    <a:bodyPr/>
                    <a:lstStyle/>
                    <a:p>
                      <a:r>
                        <a:rPr lang="en-GB" sz="1400" dirty="0"/>
                        <a:t>Problematic relationship with internal experiences</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r>
                        <a:rPr lang="en-GB" sz="1400" dirty="0"/>
                        <a:t>Mindfulness and acceptance exercises</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extLst>
                  <a:ext uri="{0D108BD9-81ED-4DB2-BD59-A6C34878D82A}">
                    <a16:rowId xmlns:a16="http://schemas.microsoft.com/office/drawing/2014/main" val="1911688810"/>
                  </a:ext>
                </a:extLst>
              </a:tr>
              <a:tr h="130757">
                <a:tc vMerge="1">
                  <a:txBody>
                    <a:bodyPr/>
                    <a:lstStyle/>
                    <a:p>
                      <a:endParaRPr lang="en-GB"/>
                    </a:p>
                  </a:txBody>
                  <a:tcPr/>
                </a:tc>
                <a:tc>
                  <a:txBody>
                    <a:bodyPr/>
                    <a:lstStyle/>
                    <a:p>
                      <a:r>
                        <a:rPr lang="en-GB" sz="1400" dirty="0"/>
                        <a:t>Experiential avoidance</a:t>
                      </a:r>
                    </a:p>
                  </a:txBody>
                  <a:tcPr marL="9671" marR="9671" marT="9671" marB="9671" anchor="ctr">
                    <a:lnL>
                      <a:noFill/>
                    </a:lnL>
                    <a:lnR>
                      <a:noFill/>
                    </a:lnR>
                    <a:lnT w="4763" cap="flat" cmpd="sng" algn="ctr">
                      <a:solidFill>
                        <a:srgbClr val="EBEBEB"/>
                      </a:solidFill>
                      <a:prstDash val="solid"/>
                      <a:round/>
                      <a:headEnd type="none" w="med" len="med"/>
                      <a:tailEnd type="none" w="med" len="med"/>
                    </a:lnT>
                    <a:lnB w="4763" cap="flat" cmpd="sng" algn="ctr">
                      <a:solidFill>
                        <a:srgbClr val="EBEBEB"/>
                      </a:solidFill>
                      <a:prstDash val="solid"/>
                      <a:round/>
                      <a:headEnd type="none" w="med" len="med"/>
                      <a:tailEnd type="none" w="med" len="med"/>
                    </a:lnB>
                  </a:tcPr>
                </a:tc>
                <a:tc>
                  <a:txBody>
                    <a:bodyPr/>
                    <a:lstStyle/>
                    <a:p>
                      <a:r>
                        <a:rPr lang="en-GB" sz="1400" dirty="0"/>
                        <a:t>Behavioural change and valued action</a:t>
                      </a:r>
                    </a:p>
                  </a:txBody>
                  <a:tcPr marL="9671" marR="9671" marT="9671" marB="9671" anchor="ctr">
                    <a:lnL>
                      <a:noFill/>
                    </a:lnL>
                    <a:lnR>
                      <a:noFill/>
                    </a:lnR>
                    <a:lnT w="4763" cap="flat" cmpd="sng" algn="ctr">
                      <a:solidFill>
                        <a:srgbClr val="EBEBEB"/>
                      </a:solidFill>
                      <a:prstDash val="solid"/>
                      <a:round/>
                      <a:headEnd type="none" w="med" len="med"/>
                      <a:tailEnd type="none" w="med" len="med"/>
                    </a:lnT>
                    <a:lnB>
                      <a:noFill/>
                    </a:lnB>
                  </a:tcPr>
                </a:tc>
                <a:extLst>
                  <a:ext uri="{0D108BD9-81ED-4DB2-BD59-A6C34878D82A}">
                    <a16:rowId xmlns:a16="http://schemas.microsoft.com/office/drawing/2014/main" val="1168708922"/>
                  </a:ext>
                </a:extLst>
              </a:tr>
              <a:tr h="75050">
                <a:tc vMerge="1">
                  <a:txBody>
                    <a:bodyPr/>
                    <a:lstStyle/>
                    <a:p>
                      <a:endParaRPr lang="en-GB"/>
                    </a:p>
                  </a:txBody>
                  <a:tcPr/>
                </a:tc>
                <a:tc>
                  <a:txBody>
                    <a:bodyPr/>
                    <a:lstStyle/>
                    <a:p>
                      <a:endParaRPr lang="en-GB" sz="1400" dirty="0"/>
                    </a:p>
                  </a:txBody>
                  <a:tcPr marL="9671" marR="9671" marT="9671" marB="9671" anchor="ctr">
                    <a:lnL>
                      <a:noFill/>
                    </a:lnL>
                    <a:lnR>
                      <a:noFill/>
                    </a:lnR>
                    <a:lnT w="4763" cap="flat" cmpd="sng" algn="ctr">
                      <a:solidFill>
                        <a:srgbClr val="EBEBEB"/>
                      </a:solidFill>
                      <a:prstDash val="solid"/>
                      <a:round/>
                      <a:headEnd type="none" w="med" len="med"/>
                      <a:tailEnd type="none" w="med" len="med"/>
                    </a:lnT>
                    <a:lnB>
                      <a:noFill/>
                    </a:lnB>
                  </a:tcPr>
                </a:tc>
                <a:tc>
                  <a:txBody>
                    <a:bodyPr/>
                    <a:lstStyle/>
                    <a:p>
                      <a:endParaRPr lang="en-GB" sz="1400" dirty="0"/>
                    </a:p>
                  </a:txBody>
                  <a:tcPr marL="18569" marR="18569" marT="9285" marB="9285">
                    <a:lnL>
                      <a:noFill/>
                    </a:lnL>
                    <a:lnT>
                      <a:noFill/>
                    </a:lnT>
                  </a:tcPr>
                </a:tc>
                <a:extLst>
                  <a:ext uri="{0D108BD9-81ED-4DB2-BD59-A6C34878D82A}">
                    <a16:rowId xmlns:a16="http://schemas.microsoft.com/office/drawing/2014/main" val="4129774931"/>
                  </a:ext>
                </a:extLst>
              </a:tr>
            </a:tbl>
          </a:graphicData>
        </a:graphic>
      </p:graphicFrame>
    </p:spTree>
    <p:extLst>
      <p:ext uri="{BB962C8B-B14F-4D97-AF65-F5344CB8AC3E}">
        <p14:creationId xmlns:p14="http://schemas.microsoft.com/office/powerpoint/2010/main" val="12005321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EB92B-DF5C-430A-940A-F01FD14F4B88}"/>
              </a:ext>
            </a:extLst>
          </p:cNvPr>
          <p:cNvSpPr>
            <a:spLocks noGrp="1"/>
          </p:cNvSpPr>
          <p:nvPr>
            <p:ph type="title"/>
          </p:nvPr>
        </p:nvSpPr>
        <p:spPr/>
        <p:txBody>
          <a:bodyPr>
            <a:normAutofit/>
          </a:bodyPr>
          <a:lstStyle/>
          <a:p>
            <a:r>
              <a:rPr lang="en-GB" sz="3300" dirty="0"/>
              <a:t>Therapy Outcomes …</a:t>
            </a:r>
          </a:p>
        </p:txBody>
      </p:sp>
      <p:sp>
        <p:nvSpPr>
          <p:cNvPr id="8" name="Content Placeholder 7">
            <a:extLst>
              <a:ext uri="{FF2B5EF4-FFF2-40B4-BE49-F238E27FC236}">
                <a16:creationId xmlns:a16="http://schemas.microsoft.com/office/drawing/2014/main" id="{83A9282E-EF51-42D1-B8A0-7C6ED78D501F}"/>
              </a:ext>
            </a:extLst>
          </p:cNvPr>
          <p:cNvSpPr>
            <a:spLocks noGrp="1"/>
          </p:cNvSpPr>
          <p:nvPr>
            <p:ph sz="half" idx="1"/>
          </p:nvPr>
        </p:nvSpPr>
        <p:spPr/>
        <p:txBody>
          <a:bodyPr>
            <a:noAutofit/>
          </a:bodyPr>
          <a:lstStyle/>
          <a:p>
            <a:pPr marL="0" indent="0">
              <a:buNone/>
            </a:pPr>
            <a:r>
              <a:rPr lang="en-GB" sz="1600" i="1" dirty="0"/>
              <a:t>Nordahl et al. (2018), metacognitive therapy</a:t>
            </a:r>
          </a:p>
          <a:p>
            <a:pPr marL="0" indent="0">
              <a:buNone/>
            </a:pPr>
            <a:endParaRPr lang="en-GB" sz="1600" dirty="0"/>
          </a:p>
          <a:p>
            <a:pPr marL="857250" lvl="1" indent="-400050">
              <a:buFont typeface="+mj-lt"/>
              <a:buAutoNum type="romanLcPeriod"/>
            </a:pPr>
            <a:r>
              <a:rPr lang="en-GB" dirty="0"/>
              <a:t>E</a:t>
            </a:r>
            <a:r>
              <a:rPr lang="en-GB" sz="1600" dirty="0"/>
              <a:t>ducation about the MCT approach and development of case formulation</a:t>
            </a:r>
          </a:p>
          <a:p>
            <a:pPr marL="857250" lvl="1" indent="-400050">
              <a:buFont typeface="+mj-lt"/>
              <a:buAutoNum type="romanLcPeriod"/>
            </a:pPr>
            <a:r>
              <a:rPr lang="en-GB" dirty="0"/>
              <a:t>M</a:t>
            </a:r>
            <a:r>
              <a:rPr lang="en-GB" sz="1600" dirty="0"/>
              <a:t>odifying beliefs about uncontrollability and danger of worry</a:t>
            </a:r>
          </a:p>
          <a:p>
            <a:pPr marL="857250" lvl="1" indent="-400050">
              <a:buFont typeface="+mj-lt"/>
              <a:buAutoNum type="romanLcPeriod"/>
            </a:pPr>
            <a:r>
              <a:rPr lang="en-GB" dirty="0"/>
              <a:t>C</a:t>
            </a:r>
            <a:r>
              <a:rPr lang="en-GB" sz="1600" dirty="0"/>
              <a:t>hallenging positive beliefs about the utility and advantages of worry</a:t>
            </a:r>
          </a:p>
          <a:p>
            <a:pPr marL="857250" lvl="1" indent="-400050">
              <a:buFont typeface="+mj-lt"/>
              <a:buAutoNum type="romanLcPeriod"/>
            </a:pPr>
            <a:r>
              <a:rPr lang="en-GB" dirty="0"/>
              <a:t>I</a:t>
            </a:r>
            <a:r>
              <a:rPr lang="en-GB" sz="1600" dirty="0"/>
              <a:t>mplementation of alternative coping strategies </a:t>
            </a:r>
          </a:p>
          <a:p>
            <a:pPr marL="857250" lvl="1" indent="-400050">
              <a:buFont typeface="+mj-lt"/>
              <a:buAutoNum type="romanLcPeriod"/>
            </a:pPr>
            <a:r>
              <a:rPr lang="en-GB" dirty="0"/>
              <a:t>R</a:t>
            </a:r>
            <a:r>
              <a:rPr lang="en-GB" sz="1600" dirty="0"/>
              <a:t>elapse prevention</a:t>
            </a:r>
          </a:p>
          <a:p>
            <a:pPr marL="457200" lvl="1" indent="0">
              <a:buNone/>
            </a:pPr>
            <a:endParaRPr lang="en-GB" dirty="0"/>
          </a:p>
          <a:p>
            <a:pPr marL="457200" lvl="1" indent="0">
              <a:buNone/>
            </a:pPr>
            <a:r>
              <a:rPr lang="en-GB" sz="1600" i="1" dirty="0"/>
              <a:t>Recovery:</a:t>
            </a:r>
            <a:endParaRPr lang="en-GB" i="1" dirty="0"/>
          </a:p>
          <a:p>
            <a:pPr marL="457200" lvl="1" indent="0">
              <a:buNone/>
            </a:pPr>
            <a:r>
              <a:rPr lang="en-GB" sz="1600" dirty="0"/>
              <a:t>	End of therapy	One year</a:t>
            </a:r>
          </a:p>
          <a:p>
            <a:pPr marL="0" indent="0">
              <a:buNone/>
            </a:pPr>
            <a:r>
              <a:rPr lang="en-GB" sz="1600" dirty="0"/>
              <a:t>MCT:	65%		38% </a:t>
            </a:r>
          </a:p>
          <a:p>
            <a:pPr marL="0" indent="0">
              <a:buNone/>
            </a:pPr>
            <a:r>
              <a:rPr lang="en-GB" sz="1600" dirty="0"/>
              <a:t>CBT:	57%		31%</a:t>
            </a:r>
          </a:p>
        </p:txBody>
      </p:sp>
      <p:sp>
        <p:nvSpPr>
          <p:cNvPr id="9" name="Content Placeholder 8">
            <a:extLst>
              <a:ext uri="{FF2B5EF4-FFF2-40B4-BE49-F238E27FC236}">
                <a16:creationId xmlns:a16="http://schemas.microsoft.com/office/drawing/2014/main" id="{3AD01490-3317-4963-ADA8-78C057A75EDB}"/>
              </a:ext>
            </a:extLst>
          </p:cNvPr>
          <p:cNvSpPr>
            <a:spLocks noGrp="1"/>
          </p:cNvSpPr>
          <p:nvPr>
            <p:ph sz="half" idx="2"/>
          </p:nvPr>
        </p:nvSpPr>
        <p:spPr/>
        <p:txBody>
          <a:bodyPr>
            <a:normAutofit/>
          </a:bodyPr>
          <a:lstStyle/>
          <a:p>
            <a:pPr marL="0" indent="0">
              <a:buNone/>
            </a:pPr>
            <a:r>
              <a:rPr lang="en-GB" sz="1600" i="1" dirty="0"/>
              <a:t>Wong et al. (2016) </a:t>
            </a:r>
          </a:p>
          <a:p>
            <a:pPr marL="0" indent="0">
              <a:buNone/>
            </a:pPr>
            <a:endParaRPr lang="en-GB" sz="1600" dirty="0"/>
          </a:p>
          <a:p>
            <a:r>
              <a:rPr lang="en-GB" sz="1600" dirty="0"/>
              <a:t>CBT = mindfulness</a:t>
            </a:r>
          </a:p>
        </p:txBody>
      </p:sp>
    </p:spTree>
    <p:extLst>
      <p:ext uri="{BB962C8B-B14F-4D97-AF65-F5344CB8AC3E}">
        <p14:creationId xmlns:p14="http://schemas.microsoft.com/office/powerpoint/2010/main" val="2272407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1134D96E-E629-4754-9B71-AD8367188C6C}"/>
              </a:ext>
            </a:extLst>
          </p:cNvPr>
          <p:cNvSpPr>
            <a:spLocks noGrp="1" noChangeArrowheads="1"/>
          </p:cNvSpPr>
          <p:nvPr>
            <p:ph type="title"/>
          </p:nvPr>
        </p:nvSpPr>
        <p:spPr bwMode="auto">
          <a:xfrm>
            <a:off x="839788" y="589326"/>
            <a:ext cx="6597832"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300" b="0" i="0" u="none" strike="noStrike" cap="none" normalizeH="0" baseline="0" dirty="0">
                <a:ln>
                  <a:noFill/>
                </a:ln>
                <a:solidFill>
                  <a:schemeClr val="tx1"/>
                </a:solidFill>
                <a:effectLst/>
              </a:rPr>
              <a:t>Complex versus Simple </a:t>
            </a:r>
            <a:r>
              <a:rPr lang="en-US" altLang="en-US" sz="3300" dirty="0"/>
              <a:t>I</a:t>
            </a:r>
            <a:r>
              <a:rPr kumimoji="0" lang="en-US" altLang="en-US" sz="3300" b="0" i="0" u="none" strike="noStrike" cap="none" normalizeH="0" baseline="0" dirty="0">
                <a:ln>
                  <a:noFill/>
                </a:ln>
                <a:solidFill>
                  <a:schemeClr val="tx1"/>
                </a:solidFill>
                <a:effectLst/>
              </a:rPr>
              <a:t>ntervention…</a:t>
            </a:r>
          </a:p>
        </p:txBody>
      </p:sp>
      <p:sp>
        <p:nvSpPr>
          <p:cNvPr id="5" name="Text Placeholder 4">
            <a:extLst>
              <a:ext uri="{FF2B5EF4-FFF2-40B4-BE49-F238E27FC236}">
                <a16:creationId xmlns:a16="http://schemas.microsoft.com/office/drawing/2014/main" id="{7477CB99-9673-4104-8F50-0A0507919555}"/>
              </a:ext>
            </a:extLst>
          </p:cNvPr>
          <p:cNvSpPr>
            <a:spLocks noGrp="1"/>
          </p:cNvSpPr>
          <p:nvPr>
            <p:ph type="body" idx="1"/>
          </p:nvPr>
        </p:nvSpPr>
        <p:spPr/>
        <p:txBody>
          <a:bodyPr/>
          <a:lstStyle/>
          <a:p>
            <a:r>
              <a:rPr lang="en-GB" dirty="0"/>
              <a:t> </a:t>
            </a:r>
          </a:p>
        </p:txBody>
      </p:sp>
      <p:sp>
        <p:nvSpPr>
          <p:cNvPr id="3" name="Content Placeholder 2">
            <a:extLst>
              <a:ext uri="{FF2B5EF4-FFF2-40B4-BE49-F238E27FC236}">
                <a16:creationId xmlns:a16="http://schemas.microsoft.com/office/drawing/2014/main" id="{57311727-7094-45BE-9F31-649D30754BAB}"/>
              </a:ext>
            </a:extLst>
          </p:cNvPr>
          <p:cNvSpPr>
            <a:spLocks noGrp="1"/>
          </p:cNvSpPr>
          <p:nvPr>
            <p:ph sz="half" idx="2"/>
          </p:nvPr>
        </p:nvSpPr>
        <p:spPr>
          <a:xfrm>
            <a:off x="839788" y="2070100"/>
            <a:ext cx="5157787" cy="4119563"/>
          </a:xfrm>
        </p:spPr>
        <p:txBody>
          <a:bodyPr>
            <a:normAutofit fontScale="32500" lnSpcReduction="20000"/>
          </a:bodyPr>
          <a:lstStyle/>
          <a:p>
            <a:pPr marL="0" indent="0">
              <a:buNone/>
            </a:pPr>
            <a:r>
              <a:rPr lang="en-GB" sz="5600" i="1" dirty="0"/>
              <a:t>Hayes-Skelton et al. (2013)</a:t>
            </a:r>
          </a:p>
          <a:p>
            <a:pPr marL="0" indent="0">
              <a:buNone/>
            </a:pPr>
            <a:endParaRPr lang="en-GB" sz="5600" b="1" dirty="0"/>
          </a:p>
          <a:p>
            <a:r>
              <a:rPr lang="en-GB" sz="5600" dirty="0"/>
              <a:t>16 sessions of either an acceptance-based behaviour therapy (ABBT) or applied relaxation (AR):</a:t>
            </a:r>
          </a:p>
          <a:p>
            <a:pPr marL="0" indent="0">
              <a:buNone/>
            </a:pPr>
            <a:endParaRPr lang="en-GB" sz="5600" dirty="0"/>
          </a:p>
          <a:p>
            <a:pPr lvl="1">
              <a:buFont typeface="Courier New" panose="02070309020205020404" pitchFamily="49" charset="0"/>
              <a:buChar char="o"/>
            </a:pPr>
            <a:r>
              <a:rPr lang="en-GB" sz="5600" dirty="0"/>
              <a:t>ABBT – learned costs of avoidance, mindfulness and acceptance, and then utilized them as the individual ‘pursues valued life directions each week’</a:t>
            </a:r>
          </a:p>
          <a:p>
            <a:pPr lvl="1">
              <a:buFont typeface="Courier New" panose="02070309020205020404" pitchFamily="49" charset="0"/>
              <a:buChar char="o"/>
            </a:pPr>
            <a:r>
              <a:rPr lang="en-GB" sz="5600" dirty="0"/>
              <a:t>AR – whole-body relaxation and application when feeling anxious.</a:t>
            </a:r>
          </a:p>
          <a:p>
            <a:pPr lvl="1"/>
            <a:endParaRPr lang="en-GB" sz="5600" dirty="0"/>
          </a:p>
          <a:p>
            <a:r>
              <a:rPr lang="en-GB" sz="5600" dirty="0">
                <a:solidFill>
                  <a:prstClr val="black"/>
                </a:solidFill>
              </a:rPr>
              <a:t>Significant change over time, but not between conditions.</a:t>
            </a:r>
          </a:p>
          <a:p>
            <a:endParaRPr lang="en-GB" sz="4300" dirty="0"/>
          </a:p>
          <a:p>
            <a:endParaRPr lang="en-GB" dirty="0"/>
          </a:p>
        </p:txBody>
      </p:sp>
      <p:sp>
        <p:nvSpPr>
          <p:cNvPr id="7" name="Content Placeholder 6">
            <a:extLst>
              <a:ext uri="{FF2B5EF4-FFF2-40B4-BE49-F238E27FC236}">
                <a16:creationId xmlns:a16="http://schemas.microsoft.com/office/drawing/2014/main" id="{79BEF0B6-80F3-4BEA-8F55-1932B9F70FBE}"/>
              </a:ext>
            </a:extLst>
          </p:cNvPr>
          <p:cNvSpPr>
            <a:spLocks noGrp="1"/>
          </p:cNvSpPr>
          <p:nvPr>
            <p:ph sz="quarter" idx="4"/>
          </p:nvPr>
        </p:nvSpPr>
        <p:spPr>
          <a:xfrm>
            <a:off x="6172200" y="1892300"/>
            <a:ext cx="5183188" cy="4297363"/>
          </a:xfrm>
        </p:spPr>
        <p:txBody>
          <a:bodyPr>
            <a:normAutofit fontScale="32500" lnSpcReduction="20000"/>
          </a:bodyPr>
          <a:lstStyle/>
          <a:p>
            <a:pPr marL="0" lvl="0" indent="0">
              <a:buNone/>
            </a:pPr>
            <a:endParaRPr lang="en-GB" sz="3700" dirty="0">
              <a:solidFill>
                <a:prstClr val="black"/>
              </a:solidFill>
            </a:endParaRPr>
          </a:p>
          <a:p>
            <a:pPr marL="0" lvl="0" indent="0">
              <a:buNone/>
            </a:pPr>
            <a:r>
              <a:rPr lang="en-GB" sz="3700" dirty="0">
                <a:solidFill>
                  <a:prstClr val="black"/>
                </a:solidFill>
              </a:rPr>
              <a:t>	</a:t>
            </a:r>
            <a:r>
              <a:rPr lang="en-GB" sz="5600" i="1" dirty="0">
                <a:solidFill>
                  <a:prstClr val="black"/>
                </a:solidFill>
              </a:rPr>
              <a:t>Diagnostic change:</a:t>
            </a:r>
          </a:p>
          <a:p>
            <a:pPr marL="0" lvl="0" indent="0">
              <a:buNone/>
            </a:pPr>
            <a:endParaRPr lang="en-GB" sz="5600" dirty="0">
              <a:solidFill>
                <a:prstClr val="black"/>
              </a:solidFill>
            </a:endParaRPr>
          </a:p>
          <a:p>
            <a:pPr marL="0" lvl="0" indent="0">
              <a:buNone/>
            </a:pPr>
            <a:r>
              <a:rPr lang="en-GB" sz="5600" dirty="0">
                <a:solidFill>
                  <a:prstClr val="black"/>
                </a:solidFill>
              </a:rPr>
              <a:t>	ABBT		AR</a:t>
            </a:r>
          </a:p>
          <a:p>
            <a:pPr marL="0" lvl="0" indent="0">
              <a:buNone/>
            </a:pPr>
            <a:r>
              <a:rPr lang="en-GB" sz="5600" dirty="0">
                <a:solidFill>
                  <a:prstClr val="black"/>
                </a:solidFill>
              </a:rPr>
              <a:t>Post-</a:t>
            </a:r>
            <a:r>
              <a:rPr lang="en-GB" sz="5600" dirty="0" err="1">
                <a:solidFill>
                  <a:prstClr val="black"/>
                </a:solidFill>
              </a:rPr>
              <a:t>tx</a:t>
            </a:r>
            <a:r>
              <a:rPr lang="en-GB" sz="5600" dirty="0">
                <a:solidFill>
                  <a:prstClr val="black"/>
                </a:solidFill>
              </a:rPr>
              <a:t>:	80.0% (24/30)	69.7% (23/33)	 </a:t>
            </a:r>
          </a:p>
          <a:p>
            <a:pPr marL="0" lvl="0" indent="0">
              <a:buNone/>
            </a:pPr>
            <a:r>
              <a:rPr lang="en-GB" sz="5600" dirty="0">
                <a:solidFill>
                  <a:prstClr val="black"/>
                </a:solidFill>
              </a:rPr>
              <a:t>6MFU:	72.0% (18/25)	70.0% (21/30)	 </a:t>
            </a:r>
          </a:p>
          <a:p>
            <a:pPr marL="0" lvl="0" indent="0">
              <a:buNone/>
            </a:pPr>
            <a:r>
              <a:rPr lang="en-GB" sz="5600" dirty="0">
                <a:solidFill>
                  <a:prstClr val="black"/>
                </a:solidFill>
              </a:rPr>
              <a:t>	 	 </a:t>
            </a:r>
          </a:p>
          <a:p>
            <a:pPr marL="0" lvl="0" indent="0">
              <a:buNone/>
            </a:pPr>
            <a:r>
              <a:rPr lang="en-GB" sz="5600" dirty="0">
                <a:solidFill>
                  <a:prstClr val="black"/>
                </a:solidFill>
              </a:rPr>
              <a:t>	</a:t>
            </a:r>
            <a:r>
              <a:rPr lang="en-GB" sz="5600" i="1" dirty="0">
                <a:solidFill>
                  <a:prstClr val="black"/>
                </a:solidFill>
              </a:rPr>
              <a:t>Responder status (3 of 4 measures):</a:t>
            </a:r>
            <a:r>
              <a:rPr lang="en-GB" sz="5600" dirty="0">
                <a:solidFill>
                  <a:prstClr val="black"/>
                </a:solidFill>
              </a:rPr>
              <a:t>			</a:t>
            </a:r>
          </a:p>
          <a:p>
            <a:pPr marL="0" lvl="0" indent="0">
              <a:buNone/>
            </a:pPr>
            <a:r>
              <a:rPr lang="en-GB" sz="5600" dirty="0">
                <a:solidFill>
                  <a:prstClr val="black"/>
                </a:solidFill>
              </a:rPr>
              <a:t>Post-</a:t>
            </a:r>
            <a:r>
              <a:rPr lang="en-GB" sz="5600" dirty="0" err="1">
                <a:solidFill>
                  <a:prstClr val="black"/>
                </a:solidFill>
              </a:rPr>
              <a:t>tx</a:t>
            </a:r>
            <a:r>
              <a:rPr lang="en-GB" sz="5600" dirty="0">
                <a:solidFill>
                  <a:prstClr val="black"/>
                </a:solidFill>
              </a:rPr>
              <a:t>:	70.0% (21/30)	78.8% (26/33)	 </a:t>
            </a:r>
          </a:p>
          <a:p>
            <a:pPr marL="0" lvl="0" indent="0">
              <a:buNone/>
            </a:pPr>
            <a:r>
              <a:rPr lang="en-GB" sz="5600" dirty="0">
                <a:solidFill>
                  <a:prstClr val="black"/>
                </a:solidFill>
              </a:rPr>
              <a:t>6MFU:	76.0% (19/25)	71.4% (20/28)	 </a:t>
            </a:r>
          </a:p>
          <a:p>
            <a:pPr marL="0" lvl="0" indent="0">
              <a:buNone/>
            </a:pPr>
            <a:r>
              <a:rPr lang="en-GB" sz="5600" dirty="0">
                <a:solidFill>
                  <a:prstClr val="black"/>
                </a:solidFill>
              </a:rPr>
              <a:t>	 </a:t>
            </a:r>
          </a:p>
          <a:p>
            <a:pPr lvl="0"/>
            <a:endParaRPr lang="en-GB" sz="3700" dirty="0">
              <a:solidFill>
                <a:prstClr val="black"/>
              </a:solidFill>
            </a:endParaRPr>
          </a:p>
          <a:p>
            <a:endParaRPr lang="en-GB" dirty="0"/>
          </a:p>
        </p:txBody>
      </p:sp>
    </p:spTree>
    <p:extLst>
      <p:ext uri="{BB962C8B-B14F-4D97-AF65-F5344CB8AC3E}">
        <p14:creationId xmlns:p14="http://schemas.microsoft.com/office/powerpoint/2010/main" val="39634213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6EDA4-6CCE-427D-BAC5-E5C7D58793A4}"/>
              </a:ext>
            </a:extLst>
          </p:cNvPr>
          <p:cNvSpPr>
            <a:spLocks noGrp="1"/>
          </p:cNvSpPr>
          <p:nvPr>
            <p:ph type="title"/>
          </p:nvPr>
        </p:nvSpPr>
        <p:spPr/>
        <p:txBody>
          <a:bodyPr vert="horz" lIns="91440" tIns="45720" rIns="91440" bIns="45720" rtlCol="0" anchor="ctr">
            <a:normAutofit/>
          </a:bodyPr>
          <a:lstStyle/>
          <a:p>
            <a:r>
              <a:rPr lang="en-US" sz="3300" dirty="0">
                <a:solidFill>
                  <a:srgbClr val="000000"/>
                </a:solidFill>
              </a:rPr>
              <a:t>Complex Cases in Clinical Service …</a:t>
            </a:r>
          </a:p>
        </p:txBody>
      </p:sp>
      <p:sp>
        <p:nvSpPr>
          <p:cNvPr id="3" name="Content Placeholder 2">
            <a:extLst>
              <a:ext uri="{FF2B5EF4-FFF2-40B4-BE49-F238E27FC236}">
                <a16:creationId xmlns:a16="http://schemas.microsoft.com/office/drawing/2014/main" id="{611EBB96-86B8-4F9E-85C3-51DFB3D8B70E}"/>
              </a:ext>
            </a:extLst>
          </p:cNvPr>
          <p:cNvSpPr>
            <a:spLocks noGrp="1"/>
          </p:cNvSpPr>
          <p:nvPr>
            <p:ph sz="half" idx="4294967295"/>
          </p:nvPr>
        </p:nvSpPr>
        <p:spPr>
          <a:xfrm>
            <a:off x="617517" y="1632130"/>
            <a:ext cx="5181600" cy="4351338"/>
          </a:xfrm>
        </p:spPr>
        <p:txBody>
          <a:bodyPr vert="horz" lIns="91440" tIns="45720" rIns="91440" bIns="45720" rtlCol="0" anchor="ctr">
            <a:normAutofit/>
          </a:bodyPr>
          <a:lstStyle/>
          <a:p>
            <a:pPr marL="0" indent="0">
              <a:buNone/>
            </a:pPr>
            <a:r>
              <a:rPr lang="en-US" sz="1800" dirty="0">
                <a:solidFill>
                  <a:srgbClr val="000000"/>
                </a:solidFill>
              </a:rPr>
              <a:t>Shafran et al. (2018):</a:t>
            </a:r>
          </a:p>
          <a:p>
            <a:pPr marL="0" indent="0">
              <a:buNone/>
            </a:pPr>
            <a:endParaRPr lang="en-US" sz="1800" dirty="0">
              <a:solidFill>
                <a:srgbClr val="000000"/>
              </a:solidFill>
            </a:endParaRPr>
          </a:p>
          <a:p>
            <a:r>
              <a:rPr lang="en-US" sz="1800" dirty="0">
                <a:solidFill>
                  <a:srgbClr val="000000"/>
                </a:solidFill>
              </a:rPr>
              <a:t>69 patients with equally severe clinical levels of depression and anxiety seen in a routine clinical service randomly selected to review from pool of 990</a:t>
            </a:r>
          </a:p>
          <a:p>
            <a:r>
              <a:rPr lang="en-US" sz="1800" dirty="0">
                <a:solidFill>
                  <a:srgbClr val="000000"/>
                </a:solidFill>
              </a:rPr>
              <a:t>electronic records reporting therapeutic techniques and scores on a measure of depression and anxiety to categorize therapy as CBT-D or CBT-DA</a:t>
            </a:r>
          </a:p>
          <a:p>
            <a:r>
              <a:rPr lang="en-US" sz="1800" dirty="0">
                <a:solidFill>
                  <a:srgbClr val="000000"/>
                </a:solidFill>
              </a:rPr>
              <a:t>no control – but real-life data.</a:t>
            </a:r>
          </a:p>
          <a:p>
            <a:pPr marL="0"/>
            <a:endParaRPr lang="en-US" sz="1600" dirty="0">
              <a:solidFill>
                <a:srgbClr val="000000"/>
              </a:solidFill>
            </a:endParaRPr>
          </a:p>
          <a:p>
            <a:endParaRPr lang="en-US" sz="1600" dirty="0">
              <a:solidFill>
                <a:srgbClr val="000000"/>
              </a:solidFill>
            </a:endParaRPr>
          </a:p>
        </p:txBody>
      </p:sp>
      <p:graphicFrame>
        <p:nvGraphicFramePr>
          <p:cNvPr id="8" name="Table 10">
            <a:extLst>
              <a:ext uri="{FF2B5EF4-FFF2-40B4-BE49-F238E27FC236}">
                <a16:creationId xmlns:a16="http://schemas.microsoft.com/office/drawing/2014/main" id="{9D6BBF54-5CB6-4476-BBA3-D1C94756E066}"/>
              </a:ext>
            </a:extLst>
          </p:cNvPr>
          <p:cNvGraphicFramePr>
            <a:graphicFrameLocks/>
          </p:cNvGraphicFramePr>
          <p:nvPr>
            <p:extLst>
              <p:ext uri="{D42A27DB-BD31-4B8C-83A1-F6EECF244321}">
                <p14:modId xmlns:p14="http://schemas.microsoft.com/office/powerpoint/2010/main" val="2795254534"/>
              </p:ext>
            </p:extLst>
          </p:nvPr>
        </p:nvGraphicFramePr>
        <p:xfrm>
          <a:off x="6096000" y="1690688"/>
          <a:ext cx="5181600" cy="3916680"/>
        </p:xfrm>
        <a:graphic>
          <a:graphicData uri="http://schemas.openxmlformats.org/drawingml/2006/table">
            <a:tbl>
              <a:tblPr firstRow="1" bandRow="1">
                <a:tableStyleId>{5C22544A-7EE6-4342-B048-85BDC9FD1C3A}</a:tableStyleId>
              </a:tblPr>
              <a:tblGrid>
                <a:gridCol w="2334768">
                  <a:extLst>
                    <a:ext uri="{9D8B030D-6E8A-4147-A177-3AD203B41FA5}">
                      <a16:colId xmlns:a16="http://schemas.microsoft.com/office/drawing/2014/main" val="1050745430"/>
                    </a:ext>
                  </a:extLst>
                </a:gridCol>
                <a:gridCol w="1261872">
                  <a:extLst>
                    <a:ext uri="{9D8B030D-6E8A-4147-A177-3AD203B41FA5}">
                      <a16:colId xmlns:a16="http://schemas.microsoft.com/office/drawing/2014/main" val="2938595029"/>
                    </a:ext>
                  </a:extLst>
                </a:gridCol>
                <a:gridCol w="1584960">
                  <a:extLst>
                    <a:ext uri="{9D8B030D-6E8A-4147-A177-3AD203B41FA5}">
                      <a16:colId xmlns:a16="http://schemas.microsoft.com/office/drawing/2014/main" val="4285534514"/>
                    </a:ext>
                  </a:extLst>
                </a:gridCol>
              </a:tblGrid>
              <a:tr h="370840">
                <a:tc>
                  <a:txBody>
                    <a:bodyPr/>
                    <a:lstStyle/>
                    <a:p>
                      <a:endParaRPr lang="en-GB" sz="1400" b="0" dirty="0">
                        <a:solidFill>
                          <a:schemeClr val="tx1"/>
                        </a:solidFill>
                      </a:endParaRPr>
                    </a:p>
                  </a:txBody>
                  <a:tcP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rPr>
                        <a:t>Depression only</a:t>
                      </a:r>
                    </a:p>
                    <a:p>
                      <a:pPr algn="ctr"/>
                      <a:endParaRPr lang="en-GB" sz="1400" b="0" dirty="0">
                        <a:solidFill>
                          <a:schemeClr val="tx1"/>
                        </a:solidFill>
                      </a:endParaRPr>
                    </a:p>
                  </a:txBody>
                  <a:tcP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rPr>
                        <a:t>Co-morbidity with anxiety</a:t>
                      </a:r>
                    </a:p>
                    <a:p>
                      <a:pPr algn="ctr"/>
                      <a:endParaRPr lang="en-GB" sz="1400" b="0" dirty="0">
                        <a:solidFill>
                          <a:schemeClr val="tx1"/>
                        </a:solidFill>
                      </a:endParaRPr>
                    </a:p>
                  </a:txBody>
                  <a:tcPr>
                    <a:noFill/>
                  </a:tcPr>
                </a:tc>
                <a:extLst>
                  <a:ext uri="{0D108BD9-81ED-4DB2-BD59-A6C34878D82A}">
                    <a16:rowId xmlns:a16="http://schemas.microsoft.com/office/drawing/2014/main" val="1187206834"/>
                  </a:ext>
                </a:extLst>
              </a:tr>
              <a:tr h="370840">
                <a:tc>
                  <a:txBody>
                    <a:bodyPr/>
                    <a:lstStyle/>
                    <a:p>
                      <a:endParaRPr lang="en-GB" sz="1400" dirty="0"/>
                    </a:p>
                  </a:txBody>
                  <a:tcPr>
                    <a:noFill/>
                  </a:tcPr>
                </a:tc>
                <a:tc>
                  <a:txBody>
                    <a:bodyPr/>
                    <a:lstStyle/>
                    <a:p>
                      <a:pPr algn="ctr"/>
                      <a:r>
                        <a:rPr lang="en-GB" sz="1400" dirty="0"/>
                        <a:t>%</a:t>
                      </a:r>
                    </a:p>
                  </a:txBody>
                  <a:tcPr>
                    <a:noFill/>
                  </a:tcPr>
                </a:tc>
                <a:tc>
                  <a:txBody>
                    <a:bodyPr/>
                    <a:lstStyle/>
                    <a:p>
                      <a:pPr algn="ctr"/>
                      <a:r>
                        <a:rPr lang="en-GB" sz="1400" dirty="0"/>
                        <a:t>%</a:t>
                      </a:r>
                    </a:p>
                  </a:txBody>
                  <a:tcPr>
                    <a:noFill/>
                  </a:tcPr>
                </a:tc>
                <a:extLst>
                  <a:ext uri="{0D108BD9-81ED-4DB2-BD59-A6C34878D82A}">
                    <a16:rowId xmlns:a16="http://schemas.microsoft.com/office/drawing/2014/main" val="1618679258"/>
                  </a:ext>
                </a:extLst>
              </a:tr>
              <a:tr h="370840">
                <a:tc>
                  <a:txBody>
                    <a:bodyPr/>
                    <a:lstStyle/>
                    <a:p>
                      <a:r>
                        <a:rPr lang="en-GB" sz="1400" dirty="0"/>
                        <a:t>Reliable improvement  - overall</a:t>
                      </a:r>
                    </a:p>
                  </a:txBody>
                  <a:tcPr>
                    <a:noFill/>
                  </a:tcPr>
                </a:tc>
                <a:tc>
                  <a:txBody>
                    <a:bodyPr/>
                    <a:lstStyle/>
                    <a:p>
                      <a:pPr algn="ctr"/>
                      <a:r>
                        <a:rPr lang="en-GB" sz="1400" dirty="0"/>
                        <a:t>70.00</a:t>
                      </a:r>
                    </a:p>
                  </a:txBody>
                  <a:tcPr>
                    <a:noFill/>
                  </a:tcPr>
                </a:tc>
                <a:tc>
                  <a:txBody>
                    <a:bodyPr/>
                    <a:lstStyle/>
                    <a:p>
                      <a:pPr algn="ctr"/>
                      <a:r>
                        <a:rPr lang="en-GB" sz="1400" dirty="0"/>
                        <a:t>61.54</a:t>
                      </a:r>
                    </a:p>
                  </a:txBody>
                  <a:tcPr>
                    <a:noFill/>
                  </a:tcPr>
                </a:tc>
                <a:extLst>
                  <a:ext uri="{0D108BD9-81ED-4DB2-BD59-A6C34878D82A}">
                    <a16:rowId xmlns:a16="http://schemas.microsoft.com/office/drawing/2014/main" val="2628989599"/>
                  </a:ext>
                </a:extLst>
              </a:tr>
              <a:tr h="370840">
                <a:tc>
                  <a:txBody>
                    <a:bodyPr/>
                    <a:lstStyle/>
                    <a:p>
                      <a:r>
                        <a:rPr lang="en-GB" sz="1400" dirty="0"/>
                        <a:t>Reliable improvement – depression</a:t>
                      </a:r>
                    </a:p>
                  </a:txBody>
                  <a:tcPr>
                    <a:noFill/>
                  </a:tcPr>
                </a:tc>
                <a:tc>
                  <a:txBody>
                    <a:bodyPr/>
                    <a:lstStyle/>
                    <a:p>
                      <a:pPr algn="ctr"/>
                      <a:r>
                        <a:rPr lang="en-GB" sz="1400" dirty="0"/>
                        <a:t>76.67</a:t>
                      </a:r>
                    </a:p>
                  </a:txBody>
                  <a:tcPr>
                    <a:noFill/>
                  </a:tcPr>
                </a:tc>
                <a:tc>
                  <a:txBody>
                    <a:bodyPr/>
                    <a:lstStyle/>
                    <a:p>
                      <a:pPr algn="ctr"/>
                      <a:r>
                        <a:rPr lang="en-GB" sz="1400" dirty="0"/>
                        <a:t>64.10</a:t>
                      </a:r>
                    </a:p>
                  </a:txBody>
                  <a:tcPr>
                    <a:noFill/>
                  </a:tcPr>
                </a:tc>
                <a:extLst>
                  <a:ext uri="{0D108BD9-81ED-4DB2-BD59-A6C34878D82A}">
                    <a16:rowId xmlns:a16="http://schemas.microsoft.com/office/drawing/2014/main" val="4039496758"/>
                  </a:ext>
                </a:extLst>
              </a:tr>
              <a:tr h="370840">
                <a:tc>
                  <a:txBody>
                    <a:bodyPr/>
                    <a:lstStyle/>
                    <a:p>
                      <a:r>
                        <a:rPr lang="en-GB" sz="1400" dirty="0"/>
                        <a:t>Reliable improvement – anxiety</a:t>
                      </a:r>
                    </a:p>
                  </a:txBody>
                  <a:tcPr>
                    <a:noFill/>
                  </a:tcPr>
                </a:tc>
                <a:tc>
                  <a:txBody>
                    <a:bodyPr/>
                    <a:lstStyle/>
                    <a:p>
                      <a:pPr algn="ctr"/>
                      <a:r>
                        <a:rPr lang="en-GB" sz="1400" dirty="0"/>
                        <a:t>76.67</a:t>
                      </a:r>
                    </a:p>
                  </a:txBody>
                  <a:tcPr>
                    <a:noFill/>
                  </a:tcPr>
                </a:tc>
                <a:tc>
                  <a:txBody>
                    <a:bodyPr/>
                    <a:lstStyle/>
                    <a:p>
                      <a:pPr algn="ctr"/>
                      <a:r>
                        <a:rPr lang="en-GB" sz="1400" dirty="0"/>
                        <a:t>76.92</a:t>
                      </a:r>
                    </a:p>
                  </a:txBody>
                  <a:tcPr>
                    <a:noFill/>
                  </a:tcPr>
                </a:tc>
                <a:extLst>
                  <a:ext uri="{0D108BD9-81ED-4DB2-BD59-A6C34878D82A}">
                    <a16:rowId xmlns:a16="http://schemas.microsoft.com/office/drawing/2014/main" val="1046130219"/>
                  </a:ext>
                </a:extLst>
              </a:tr>
              <a:tr h="370840">
                <a:tc>
                  <a:txBody>
                    <a:bodyPr/>
                    <a:lstStyle/>
                    <a:p>
                      <a:r>
                        <a:rPr lang="en-GB" sz="1400" dirty="0"/>
                        <a:t>Reliable recovery – overall</a:t>
                      </a:r>
                    </a:p>
                  </a:txBody>
                  <a:tcPr>
                    <a:noFill/>
                  </a:tcPr>
                </a:tc>
                <a:tc>
                  <a:txBody>
                    <a:bodyPr/>
                    <a:lstStyle/>
                    <a:p>
                      <a:pPr algn="ctr"/>
                      <a:r>
                        <a:rPr lang="en-GB" sz="1400" dirty="0"/>
                        <a:t>60.00</a:t>
                      </a:r>
                    </a:p>
                  </a:txBody>
                  <a:tcPr>
                    <a:noFill/>
                  </a:tcPr>
                </a:tc>
                <a:tc>
                  <a:txBody>
                    <a:bodyPr/>
                    <a:lstStyle/>
                    <a:p>
                      <a:pPr algn="ctr"/>
                      <a:r>
                        <a:rPr lang="en-GB" sz="1400" dirty="0"/>
                        <a:t>41.03</a:t>
                      </a:r>
                    </a:p>
                  </a:txBody>
                  <a:tcPr>
                    <a:noFill/>
                  </a:tcPr>
                </a:tc>
                <a:extLst>
                  <a:ext uri="{0D108BD9-81ED-4DB2-BD59-A6C34878D82A}">
                    <a16:rowId xmlns:a16="http://schemas.microsoft.com/office/drawing/2014/main" val="971145015"/>
                  </a:ext>
                </a:extLst>
              </a:tr>
              <a:tr h="370840">
                <a:tc>
                  <a:txBody>
                    <a:bodyPr/>
                    <a:lstStyle/>
                    <a:p>
                      <a:r>
                        <a:rPr lang="en-GB" sz="1400" dirty="0"/>
                        <a:t>Reliable recovery – depression</a:t>
                      </a:r>
                    </a:p>
                  </a:txBody>
                  <a:tcPr>
                    <a:noFill/>
                  </a:tcPr>
                </a:tc>
                <a:tc>
                  <a:txBody>
                    <a:bodyPr/>
                    <a:lstStyle/>
                    <a:p>
                      <a:pPr algn="ctr"/>
                      <a:r>
                        <a:rPr lang="en-GB" sz="1400" dirty="0"/>
                        <a:t>63.33</a:t>
                      </a:r>
                    </a:p>
                  </a:txBody>
                  <a:tcPr>
                    <a:noFill/>
                  </a:tcPr>
                </a:tc>
                <a:tc>
                  <a:txBody>
                    <a:bodyPr/>
                    <a:lstStyle/>
                    <a:p>
                      <a:pPr algn="ctr"/>
                      <a:r>
                        <a:rPr lang="en-GB" sz="1400" dirty="0"/>
                        <a:t>53.85</a:t>
                      </a:r>
                    </a:p>
                  </a:txBody>
                  <a:tcPr>
                    <a:noFill/>
                  </a:tcPr>
                </a:tc>
                <a:extLst>
                  <a:ext uri="{0D108BD9-81ED-4DB2-BD59-A6C34878D82A}">
                    <a16:rowId xmlns:a16="http://schemas.microsoft.com/office/drawing/2014/main" val="3226837085"/>
                  </a:ext>
                </a:extLst>
              </a:tr>
              <a:tr h="370840">
                <a:tc>
                  <a:txBody>
                    <a:bodyPr/>
                    <a:lstStyle/>
                    <a:p>
                      <a:r>
                        <a:rPr lang="en-GB" sz="1400" dirty="0"/>
                        <a:t>Reliable recovery – anxiety</a:t>
                      </a:r>
                    </a:p>
                  </a:txBody>
                  <a:tcPr>
                    <a:noFill/>
                  </a:tcPr>
                </a:tc>
                <a:tc>
                  <a:txBody>
                    <a:bodyPr/>
                    <a:lstStyle/>
                    <a:p>
                      <a:pPr algn="ctr"/>
                      <a:r>
                        <a:rPr lang="en-GB" sz="1400" dirty="0"/>
                        <a:t>70.00</a:t>
                      </a:r>
                    </a:p>
                  </a:txBody>
                  <a:tcPr>
                    <a:noFill/>
                  </a:tcPr>
                </a:tc>
                <a:tc>
                  <a:txBody>
                    <a:bodyPr/>
                    <a:lstStyle/>
                    <a:p>
                      <a:pPr algn="ctr"/>
                      <a:r>
                        <a:rPr lang="en-GB" sz="1400" dirty="0"/>
                        <a:t>46.15</a:t>
                      </a:r>
                    </a:p>
                  </a:txBody>
                  <a:tcPr>
                    <a:noFill/>
                  </a:tcPr>
                </a:tc>
                <a:extLst>
                  <a:ext uri="{0D108BD9-81ED-4DB2-BD59-A6C34878D82A}">
                    <a16:rowId xmlns:a16="http://schemas.microsoft.com/office/drawing/2014/main" val="3281055965"/>
                  </a:ext>
                </a:extLst>
              </a:tr>
            </a:tbl>
          </a:graphicData>
        </a:graphic>
      </p:graphicFrame>
    </p:spTree>
    <p:extLst>
      <p:ext uri="{BB962C8B-B14F-4D97-AF65-F5344CB8AC3E}">
        <p14:creationId xmlns:p14="http://schemas.microsoft.com/office/powerpoint/2010/main" val="33881463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DCF88ED-353E-45AC-ABAB-89037CE147B0}"/>
              </a:ext>
            </a:extLst>
          </p:cNvPr>
          <p:cNvSpPr>
            <a:spLocks noGrp="1"/>
          </p:cNvSpPr>
          <p:nvPr>
            <p:ph type="title"/>
          </p:nvPr>
        </p:nvSpPr>
        <p:spPr>
          <a:xfrm>
            <a:off x="433495" y="3433763"/>
            <a:ext cx="3197013" cy="2743200"/>
          </a:xfrm>
        </p:spPr>
        <p:txBody>
          <a:bodyPr anchor="t">
            <a:normAutofit/>
          </a:bodyPr>
          <a:lstStyle/>
          <a:p>
            <a:pPr algn="ctr"/>
            <a:r>
              <a:rPr lang="en-GB" sz="3300" dirty="0"/>
              <a:t>Summary of Intervention Research …</a:t>
            </a:r>
          </a:p>
        </p:txBody>
      </p:sp>
      <p:sp>
        <p:nvSpPr>
          <p:cNvPr id="4" name="Content Placeholder 3">
            <a:extLst>
              <a:ext uri="{FF2B5EF4-FFF2-40B4-BE49-F238E27FC236}">
                <a16:creationId xmlns:a16="http://schemas.microsoft.com/office/drawing/2014/main" id="{EC586E78-06D2-4B15-9D04-A3AC0A7F96EA}"/>
              </a:ext>
            </a:extLst>
          </p:cNvPr>
          <p:cNvSpPr>
            <a:spLocks noGrp="1"/>
          </p:cNvSpPr>
          <p:nvPr>
            <p:ph idx="1"/>
          </p:nvPr>
        </p:nvSpPr>
        <p:spPr>
          <a:xfrm>
            <a:off x="4064000" y="643467"/>
            <a:ext cx="7289799" cy="5533496"/>
          </a:xfrm>
        </p:spPr>
        <p:txBody>
          <a:bodyPr anchor="ctr">
            <a:normAutofit lnSpcReduction="10000"/>
          </a:bodyPr>
          <a:lstStyle/>
          <a:p>
            <a:pPr marL="0" indent="0">
              <a:buNone/>
            </a:pPr>
            <a:r>
              <a:rPr lang="en-US" i="1" dirty="0" err="1"/>
              <a:t>Hunot</a:t>
            </a:r>
            <a:r>
              <a:rPr lang="en-US" i="1" dirty="0"/>
              <a:t> et al. </a:t>
            </a:r>
            <a:r>
              <a:rPr lang="en-US" i="1"/>
              <a:t>(2007), </a:t>
            </a:r>
            <a:r>
              <a:rPr lang="en-US" i="1" dirty="0"/>
              <a:t>meta-analysis of eight trials</a:t>
            </a:r>
          </a:p>
          <a:p>
            <a:endParaRPr lang="en-US" dirty="0"/>
          </a:p>
          <a:p>
            <a:pPr lvl="2"/>
            <a:r>
              <a:rPr lang="en-US" dirty="0"/>
              <a:t>Clinically significant improvement:</a:t>
            </a:r>
          </a:p>
          <a:p>
            <a:pPr lvl="2"/>
            <a:endParaRPr lang="en-US" dirty="0"/>
          </a:p>
          <a:p>
            <a:pPr lvl="3">
              <a:buFont typeface="Courier New" panose="02070309020205020404" pitchFamily="49" charset="0"/>
              <a:buChar char="o"/>
            </a:pPr>
            <a:r>
              <a:rPr lang="en-US" dirty="0"/>
              <a:t>46% who received CBT of some form</a:t>
            </a:r>
          </a:p>
          <a:p>
            <a:pPr lvl="3">
              <a:buFont typeface="Courier New" panose="02070309020205020404" pitchFamily="49" charset="0"/>
              <a:buChar char="o"/>
            </a:pPr>
            <a:r>
              <a:rPr lang="en-US" dirty="0"/>
              <a:t>14% in treatment as usual comparison groups. </a:t>
            </a:r>
          </a:p>
          <a:p>
            <a:pPr marL="1371600" lvl="3" indent="0">
              <a:buNone/>
            </a:pPr>
            <a:endParaRPr lang="en-US" dirty="0"/>
          </a:p>
          <a:p>
            <a:pPr marL="0" lvl="0" indent="0">
              <a:spcBef>
                <a:spcPts val="0"/>
              </a:spcBef>
              <a:buNone/>
            </a:pPr>
            <a:r>
              <a:rPr lang="en-GB" i="1" dirty="0"/>
              <a:t>NHS evidence (NICE 2012)</a:t>
            </a:r>
          </a:p>
          <a:p>
            <a:pPr marL="0" lvl="0" indent="0">
              <a:spcBef>
                <a:spcPts val="0"/>
              </a:spcBef>
              <a:buNone/>
            </a:pPr>
            <a:endParaRPr lang="en-GB" i="1" dirty="0"/>
          </a:p>
          <a:p>
            <a:pPr marL="0" lvl="0" indent="0">
              <a:spcBef>
                <a:spcPts val="0"/>
              </a:spcBef>
              <a:buNone/>
            </a:pPr>
            <a:r>
              <a:rPr lang="en-GB" dirty="0"/>
              <a:t>Diagnosed GAD that has not improved after Step 1 interventions:</a:t>
            </a:r>
          </a:p>
          <a:p>
            <a:pPr marL="0" lvl="0" indent="0">
              <a:spcBef>
                <a:spcPts val="0"/>
              </a:spcBef>
              <a:buNone/>
            </a:pPr>
            <a:endParaRPr lang="en-GB" dirty="0"/>
          </a:p>
          <a:p>
            <a:pPr marL="1200150" lvl="2" indent="-285750">
              <a:spcBef>
                <a:spcPts val="0"/>
              </a:spcBef>
            </a:pPr>
            <a:r>
              <a:rPr lang="en-GB" dirty="0"/>
              <a:t>internet-based cognitive behavioural therapy (CBT) may be effective for treating GAD whether support is given by clinicians or non-clinicians.</a:t>
            </a:r>
          </a:p>
          <a:p>
            <a:pPr marL="0" lvl="0" indent="0" algn="ctr">
              <a:spcBef>
                <a:spcPts val="0"/>
              </a:spcBef>
              <a:buNone/>
            </a:pPr>
            <a:endParaRPr lang="en-GB" dirty="0"/>
          </a:p>
          <a:p>
            <a:pPr marL="9525" lvl="0" indent="0">
              <a:spcBef>
                <a:spcPts val="0"/>
              </a:spcBef>
              <a:buNone/>
            </a:pPr>
            <a:r>
              <a:rPr lang="en-GB" dirty="0"/>
              <a:t>GAD with marked functional impairment or that has not improved after step 2 interventions:</a:t>
            </a:r>
          </a:p>
          <a:p>
            <a:pPr marL="0" lvl="0" indent="0">
              <a:spcBef>
                <a:spcPts val="0"/>
              </a:spcBef>
              <a:buNone/>
            </a:pPr>
            <a:endParaRPr lang="en-GB" dirty="0"/>
          </a:p>
          <a:p>
            <a:pPr marL="1200150" lvl="2" indent="-285750">
              <a:spcBef>
                <a:spcPts val="0"/>
              </a:spcBef>
            </a:pPr>
            <a:r>
              <a:rPr lang="en-GB" dirty="0"/>
              <a:t>meta-cognitive therapy and intolerance of uncertainty therapy may be effective methods of CBT in GAD.</a:t>
            </a:r>
          </a:p>
          <a:p>
            <a:pPr marL="0" lvl="0" indent="0">
              <a:spcBef>
                <a:spcPts val="0"/>
              </a:spcBef>
              <a:buNone/>
            </a:pPr>
            <a:r>
              <a:rPr lang="en-GB" dirty="0"/>
              <a:t> </a:t>
            </a:r>
          </a:p>
          <a:p>
            <a:pPr marL="0" lvl="0" indent="0">
              <a:spcBef>
                <a:spcPts val="0"/>
              </a:spcBef>
              <a:buNone/>
            </a:pPr>
            <a:r>
              <a:rPr lang="en-GB" dirty="0"/>
              <a:t>Complex, treatment-refractory GAD and very marked functional impairment or high risk of self-harm:</a:t>
            </a:r>
          </a:p>
          <a:p>
            <a:pPr marL="0" lvl="0" indent="0">
              <a:spcBef>
                <a:spcPts val="0"/>
              </a:spcBef>
              <a:buNone/>
            </a:pPr>
            <a:r>
              <a:rPr lang="en-GB" dirty="0"/>
              <a:t> </a:t>
            </a:r>
          </a:p>
          <a:p>
            <a:pPr lvl="2">
              <a:spcBef>
                <a:spcPts val="0"/>
              </a:spcBef>
            </a:pPr>
            <a:r>
              <a:rPr lang="en-GB" dirty="0"/>
              <a:t>collaborative care with patient’s choice of drug treatment, CBT, or both drug treatment and CBT, may be effective in treating GAD.</a:t>
            </a:r>
          </a:p>
          <a:p>
            <a:endParaRPr lang="en-GB" sz="1000" dirty="0"/>
          </a:p>
          <a:p>
            <a:endParaRPr lang="en-GB" sz="1000" dirty="0"/>
          </a:p>
        </p:txBody>
      </p:sp>
    </p:spTree>
    <p:extLst>
      <p:ext uri="{BB962C8B-B14F-4D97-AF65-F5344CB8AC3E}">
        <p14:creationId xmlns:p14="http://schemas.microsoft.com/office/powerpoint/2010/main" val="2496291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ACE83-0F09-47FC-A1AF-8B16D4C2D70D}"/>
              </a:ext>
            </a:extLst>
          </p:cNvPr>
          <p:cNvSpPr>
            <a:spLocks noGrp="1"/>
          </p:cNvSpPr>
          <p:nvPr>
            <p:ph type="title"/>
          </p:nvPr>
        </p:nvSpPr>
        <p:spPr/>
        <p:txBody>
          <a:bodyPr>
            <a:normAutofit/>
          </a:bodyPr>
          <a:lstStyle/>
          <a:p>
            <a:r>
              <a:rPr lang="en-GB" sz="3300" dirty="0"/>
              <a:t>DSM-5</a:t>
            </a:r>
          </a:p>
        </p:txBody>
      </p:sp>
      <p:sp>
        <p:nvSpPr>
          <p:cNvPr id="3" name="Content Placeholder 2">
            <a:extLst>
              <a:ext uri="{FF2B5EF4-FFF2-40B4-BE49-F238E27FC236}">
                <a16:creationId xmlns:a16="http://schemas.microsoft.com/office/drawing/2014/main" id="{567413A4-91C2-4DB9-B8C4-63858C7D7625}"/>
              </a:ext>
            </a:extLst>
          </p:cNvPr>
          <p:cNvSpPr>
            <a:spLocks noGrp="1"/>
          </p:cNvSpPr>
          <p:nvPr>
            <p:ph idx="1"/>
          </p:nvPr>
        </p:nvSpPr>
        <p:spPr/>
        <p:txBody>
          <a:bodyPr>
            <a:normAutofit lnSpcReduction="10000"/>
          </a:bodyPr>
          <a:lstStyle/>
          <a:p>
            <a:r>
              <a:rPr lang="en-GB" sz="1800" dirty="0"/>
              <a:t>Excessive anxiety and worry (apprehensive expectation), occurring more days than not for at least six months, about a number of events or activities (such as work or a school performance).</a:t>
            </a:r>
          </a:p>
          <a:p>
            <a:pPr marL="0" indent="0">
              <a:buNone/>
            </a:pPr>
            <a:endParaRPr lang="en-GB" sz="1800" dirty="0"/>
          </a:p>
          <a:p>
            <a:r>
              <a:rPr lang="en-GB" sz="1800" dirty="0"/>
              <a:t>The individual finds it difficult to control the worry.</a:t>
            </a:r>
          </a:p>
          <a:p>
            <a:endParaRPr lang="en-GB" sz="1800" dirty="0"/>
          </a:p>
          <a:p>
            <a:r>
              <a:rPr lang="en-GB" sz="1800" dirty="0"/>
              <a:t>The anxiety and worry are associated with three (or more) of the following six symptoms (with at least some symptoms having been present for more days than not for the past six months):</a:t>
            </a:r>
          </a:p>
          <a:p>
            <a:endParaRPr lang="en-GB" sz="1800" dirty="0"/>
          </a:p>
          <a:p>
            <a:pPr marL="914400" lvl="2" indent="0">
              <a:buNone/>
            </a:pPr>
            <a:r>
              <a:rPr lang="en-GB" sz="1800" dirty="0"/>
              <a:t>1. restlessness, feeling keyed up or on edge</a:t>
            </a:r>
          </a:p>
          <a:p>
            <a:pPr marL="914400" lvl="2" indent="0">
              <a:buNone/>
            </a:pPr>
            <a:r>
              <a:rPr lang="en-GB" sz="1800" dirty="0"/>
              <a:t>2. being easily fatigued</a:t>
            </a:r>
          </a:p>
          <a:p>
            <a:pPr marL="914400" lvl="2" indent="0">
              <a:buNone/>
            </a:pPr>
            <a:r>
              <a:rPr lang="en-GB" sz="1800" dirty="0"/>
              <a:t>3. difficulty concentrating or mind going blank</a:t>
            </a:r>
          </a:p>
          <a:p>
            <a:pPr marL="914400" lvl="2" indent="0">
              <a:buNone/>
            </a:pPr>
            <a:r>
              <a:rPr lang="en-GB" sz="1800" dirty="0"/>
              <a:t>4. irritability</a:t>
            </a:r>
          </a:p>
          <a:p>
            <a:pPr marL="914400" lvl="2" indent="0">
              <a:buNone/>
            </a:pPr>
            <a:r>
              <a:rPr lang="en-GB" sz="1800" dirty="0"/>
              <a:t>5. muscle tension</a:t>
            </a:r>
          </a:p>
          <a:p>
            <a:pPr marL="914400" lvl="2" indent="0">
              <a:buNone/>
            </a:pPr>
            <a:r>
              <a:rPr lang="en-GB" sz="1800" dirty="0"/>
              <a:t>6. sleep disturbance (difficulty falling or staying asleep, or restless, unsatisfying sleep).</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622504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9EB35-6E52-4D63-A5E0-2BD257B4190A}"/>
              </a:ext>
            </a:extLst>
          </p:cNvPr>
          <p:cNvSpPr>
            <a:spLocks noGrp="1"/>
          </p:cNvSpPr>
          <p:nvPr>
            <p:ph type="title"/>
          </p:nvPr>
        </p:nvSpPr>
        <p:spPr/>
        <p:txBody>
          <a:bodyPr>
            <a:normAutofit/>
          </a:bodyPr>
          <a:lstStyle/>
          <a:p>
            <a:r>
              <a:rPr lang="en-GB" sz="3300" dirty="0"/>
              <a:t>The Experience …</a:t>
            </a:r>
          </a:p>
        </p:txBody>
      </p:sp>
      <p:sp>
        <p:nvSpPr>
          <p:cNvPr id="4" name="Content Placeholder 3">
            <a:extLst>
              <a:ext uri="{FF2B5EF4-FFF2-40B4-BE49-F238E27FC236}">
                <a16:creationId xmlns:a16="http://schemas.microsoft.com/office/drawing/2014/main" id="{9A43E51E-79B3-4AA0-9A9D-0101C63CD985}"/>
              </a:ext>
            </a:extLst>
          </p:cNvPr>
          <p:cNvSpPr>
            <a:spLocks noGrp="1"/>
          </p:cNvSpPr>
          <p:nvPr>
            <p:ph sz="half" idx="1"/>
          </p:nvPr>
        </p:nvSpPr>
        <p:spPr/>
        <p:txBody>
          <a:bodyPr>
            <a:normAutofit lnSpcReduction="10000"/>
          </a:bodyPr>
          <a:lstStyle/>
          <a:p>
            <a:r>
              <a:rPr lang="en-GB" sz="1800" dirty="0"/>
              <a:t>Persistent worrying or anxiety about a number of areas that are out of proportion to the impact of the events</a:t>
            </a:r>
          </a:p>
          <a:p>
            <a:endParaRPr lang="en-GB" sz="1800" dirty="0"/>
          </a:p>
          <a:p>
            <a:r>
              <a:rPr lang="en-GB" sz="1800" dirty="0"/>
              <a:t>Overthinking plans and solutions to all possible worst-case outcomes</a:t>
            </a:r>
          </a:p>
          <a:p>
            <a:endParaRPr lang="en-GB" sz="1800" dirty="0"/>
          </a:p>
          <a:p>
            <a:r>
              <a:rPr lang="en-GB" sz="1800" dirty="0"/>
              <a:t>Perceiving situations and events as threatening, even when they aren’t</a:t>
            </a:r>
          </a:p>
          <a:p>
            <a:endParaRPr lang="en-GB" sz="1800" dirty="0"/>
          </a:p>
          <a:p>
            <a:r>
              <a:rPr lang="en-GB" sz="1800" dirty="0"/>
              <a:t>Difficulty handling uncertainty</a:t>
            </a:r>
          </a:p>
          <a:p>
            <a:endParaRPr lang="en-GB" sz="1800" dirty="0"/>
          </a:p>
          <a:p>
            <a:r>
              <a:rPr lang="en-GB" sz="1800" dirty="0"/>
              <a:t>Indecisiveness and fear of making the wrong decision</a:t>
            </a:r>
          </a:p>
          <a:p>
            <a:endParaRPr lang="en-GB" sz="1800" dirty="0"/>
          </a:p>
          <a:p>
            <a:endParaRPr lang="en-GB" dirty="0"/>
          </a:p>
          <a:p>
            <a:endParaRPr lang="en-US" dirty="0"/>
          </a:p>
          <a:p>
            <a:endParaRPr lang="en-US" dirty="0"/>
          </a:p>
          <a:p>
            <a:endParaRPr lang="en-GB" dirty="0"/>
          </a:p>
        </p:txBody>
      </p:sp>
      <p:sp>
        <p:nvSpPr>
          <p:cNvPr id="5" name="Content Placeholder 4">
            <a:extLst>
              <a:ext uri="{FF2B5EF4-FFF2-40B4-BE49-F238E27FC236}">
                <a16:creationId xmlns:a16="http://schemas.microsoft.com/office/drawing/2014/main" id="{8D2442F1-0978-41B4-A37B-C566063DA735}"/>
              </a:ext>
            </a:extLst>
          </p:cNvPr>
          <p:cNvSpPr>
            <a:spLocks noGrp="1"/>
          </p:cNvSpPr>
          <p:nvPr>
            <p:ph sz="half" idx="2"/>
          </p:nvPr>
        </p:nvSpPr>
        <p:spPr/>
        <p:txBody>
          <a:bodyPr>
            <a:normAutofit lnSpcReduction="10000"/>
          </a:bodyPr>
          <a:lstStyle/>
          <a:p>
            <a:r>
              <a:rPr lang="en-GB" sz="1800" dirty="0"/>
              <a:t>Inability to set aside or let go of a worry</a:t>
            </a:r>
          </a:p>
          <a:p>
            <a:endParaRPr lang="en-GB" sz="1800" dirty="0"/>
          </a:p>
          <a:p>
            <a:r>
              <a:rPr lang="en-GB" sz="1800" dirty="0"/>
              <a:t>Inability to relax, feeling restless, and feeling keyed up or on edge</a:t>
            </a:r>
          </a:p>
          <a:p>
            <a:endParaRPr lang="en-GB" sz="1800" dirty="0"/>
          </a:p>
          <a:p>
            <a:r>
              <a:rPr lang="en-GB" sz="1800" dirty="0"/>
              <a:t>Difficulty concentrating, or the feeling that your mind ‘goes blank’</a:t>
            </a:r>
          </a:p>
          <a:p>
            <a:endParaRPr lang="en-GB" dirty="0"/>
          </a:p>
        </p:txBody>
      </p:sp>
    </p:spTree>
    <p:extLst>
      <p:ext uri="{BB962C8B-B14F-4D97-AF65-F5344CB8AC3E}">
        <p14:creationId xmlns:p14="http://schemas.microsoft.com/office/powerpoint/2010/main" val="21444049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2A80E-FDC4-42E2-A830-F8578A733195}"/>
              </a:ext>
            </a:extLst>
          </p:cNvPr>
          <p:cNvSpPr>
            <a:spLocks noGrp="1"/>
          </p:cNvSpPr>
          <p:nvPr>
            <p:ph type="title"/>
          </p:nvPr>
        </p:nvSpPr>
        <p:spPr>
          <a:xfrm>
            <a:off x="643467" y="321734"/>
            <a:ext cx="10905066" cy="1135737"/>
          </a:xfrm>
        </p:spPr>
        <p:txBody>
          <a:bodyPr>
            <a:normAutofit/>
          </a:bodyPr>
          <a:lstStyle/>
          <a:p>
            <a:r>
              <a:rPr lang="en-GB" sz="3300" dirty="0"/>
              <a:t>Epidemiology and Background Factors</a:t>
            </a:r>
          </a:p>
        </p:txBody>
      </p:sp>
      <p:sp>
        <p:nvSpPr>
          <p:cNvPr id="3" name="Content Placeholder 2">
            <a:extLst>
              <a:ext uri="{FF2B5EF4-FFF2-40B4-BE49-F238E27FC236}">
                <a16:creationId xmlns:a16="http://schemas.microsoft.com/office/drawing/2014/main" id="{028C58D3-93ED-4DB6-BE44-6B36AB423643}"/>
              </a:ext>
            </a:extLst>
          </p:cNvPr>
          <p:cNvSpPr>
            <a:spLocks noGrp="1"/>
          </p:cNvSpPr>
          <p:nvPr>
            <p:ph idx="1"/>
          </p:nvPr>
        </p:nvSpPr>
        <p:spPr>
          <a:xfrm>
            <a:off x="643467" y="1782981"/>
            <a:ext cx="10905066" cy="4393982"/>
          </a:xfrm>
        </p:spPr>
        <p:txBody>
          <a:bodyPr>
            <a:normAutofit fontScale="92500" lnSpcReduction="10000"/>
          </a:bodyPr>
          <a:lstStyle/>
          <a:p>
            <a:pPr marL="0" indent="0">
              <a:buNone/>
            </a:pPr>
            <a:r>
              <a:rPr lang="en-US" sz="1800" i="1" dirty="0"/>
              <a:t>Adult stresses</a:t>
            </a:r>
          </a:p>
          <a:p>
            <a:endParaRPr lang="en-US" sz="1800" dirty="0"/>
          </a:p>
          <a:p>
            <a:pPr lvl="1"/>
            <a:r>
              <a:rPr lang="en-US" sz="1800" dirty="0"/>
              <a:t>Regier et al. (1998), prevalence levels in the USA rose from 2.5% in 1975 to 4% by the early 1990s</a:t>
            </a:r>
          </a:p>
          <a:p>
            <a:pPr marL="457200" lvl="1" indent="0">
              <a:buNone/>
            </a:pPr>
            <a:endParaRPr lang="en-GB" sz="1800" dirty="0"/>
          </a:p>
          <a:p>
            <a:pPr lvl="1"/>
            <a:r>
              <a:rPr lang="en-US" sz="1800" dirty="0"/>
              <a:t>Melchior et al. (2007), prevalence relatively high among people in:</a:t>
            </a:r>
          </a:p>
          <a:p>
            <a:pPr lvl="2"/>
            <a:r>
              <a:rPr lang="en-US" sz="1800" dirty="0"/>
              <a:t>low socio-economic groups</a:t>
            </a:r>
          </a:p>
          <a:p>
            <a:pPr lvl="2"/>
            <a:r>
              <a:rPr lang="en-US" sz="1800" dirty="0"/>
              <a:t>ethnic minorities</a:t>
            </a:r>
          </a:p>
          <a:p>
            <a:pPr lvl="2"/>
            <a:r>
              <a:rPr lang="en-US" sz="1800" dirty="0"/>
              <a:t>urban populations</a:t>
            </a:r>
          </a:p>
          <a:p>
            <a:pPr lvl="2"/>
            <a:r>
              <a:rPr lang="en-US" sz="1800" dirty="0"/>
              <a:t>people living in countries subject to war and political oppression</a:t>
            </a:r>
          </a:p>
          <a:p>
            <a:pPr lvl="2"/>
            <a:r>
              <a:rPr lang="en-US" sz="1800" dirty="0"/>
              <a:t>those experiencing chronic work stress </a:t>
            </a:r>
          </a:p>
          <a:p>
            <a:pPr marL="0" indent="0">
              <a:buNone/>
            </a:pPr>
            <a:endParaRPr lang="en-US" sz="1800" dirty="0"/>
          </a:p>
          <a:p>
            <a:pPr marL="0" indent="0">
              <a:buNone/>
            </a:pPr>
            <a:r>
              <a:rPr lang="en-US" sz="1800" i="1" dirty="0"/>
              <a:t>Childhood stresses</a:t>
            </a:r>
          </a:p>
          <a:p>
            <a:endParaRPr lang="en-US" sz="1800" dirty="0"/>
          </a:p>
          <a:p>
            <a:pPr lvl="1"/>
            <a:r>
              <a:rPr lang="en-US" sz="1800" dirty="0"/>
              <a:t>Wilhelm et al. (2004), association between childhood separation anxiety and adult GAD </a:t>
            </a:r>
          </a:p>
          <a:p>
            <a:pPr lvl="1"/>
            <a:r>
              <a:rPr lang="en-US" sz="1800" dirty="0"/>
              <a:t>Hawker et al. (2011), bullying at school</a:t>
            </a:r>
          </a:p>
          <a:p>
            <a:endParaRPr lang="en-US" sz="1400" dirty="0"/>
          </a:p>
          <a:p>
            <a:endParaRPr lang="en-US" sz="1400" dirty="0"/>
          </a:p>
          <a:p>
            <a:endParaRPr lang="en-GB" sz="1400" dirty="0"/>
          </a:p>
        </p:txBody>
      </p:sp>
    </p:spTree>
    <p:extLst>
      <p:ext uri="{BB962C8B-B14F-4D97-AF65-F5344CB8AC3E}">
        <p14:creationId xmlns:p14="http://schemas.microsoft.com/office/powerpoint/2010/main" val="1178610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826237C-F8E6-4153-B883-BBF904B6A2B7}"/>
              </a:ext>
            </a:extLst>
          </p:cNvPr>
          <p:cNvSpPr>
            <a:spLocks noGrp="1"/>
          </p:cNvSpPr>
          <p:nvPr>
            <p:ph type="title"/>
          </p:nvPr>
        </p:nvSpPr>
        <p:spPr/>
        <p:txBody>
          <a:bodyPr vert="horz" lIns="91440" tIns="45720" rIns="91440" bIns="45720" rtlCol="0" anchor="t">
            <a:normAutofit/>
          </a:bodyPr>
          <a:lstStyle/>
          <a:p>
            <a:br>
              <a:rPr lang="en-US" sz="3300" dirty="0"/>
            </a:br>
            <a:r>
              <a:rPr lang="en-US" sz="3300" dirty="0"/>
              <a:t>Wells’ S-REF model of GAD</a:t>
            </a:r>
          </a:p>
        </p:txBody>
      </p:sp>
      <p:sp>
        <p:nvSpPr>
          <p:cNvPr id="8" name="Content Placeholder 7">
            <a:extLst>
              <a:ext uri="{FF2B5EF4-FFF2-40B4-BE49-F238E27FC236}">
                <a16:creationId xmlns:a16="http://schemas.microsoft.com/office/drawing/2014/main" id="{71B6ECAC-82EF-45AF-B66A-8280638A0117}"/>
              </a:ext>
            </a:extLst>
          </p:cNvPr>
          <p:cNvSpPr>
            <a:spLocks noGrp="1"/>
          </p:cNvSpPr>
          <p:nvPr>
            <p:ph sz="half" idx="1"/>
          </p:nvPr>
        </p:nvSpPr>
        <p:spPr>
          <a:xfrm>
            <a:off x="725557" y="1208690"/>
            <a:ext cx="5370443" cy="4968273"/>
          </a:xfrm>
        </p:spPr>
        <p:txBody>
          <a:bodyPr/>
          <a:lstStyle/>
          <a:p>
            <a:endParaRPr lang="en-GB" sz="1600" dirty="0"/>
          </a:p>
          <a:p>
            <a:endParaRPr lang="en-GB" sz="1600" dirty="0"/>
          </a:p>
          <a:p>
            <a:pPr marL="0" indent="0" algn="ctr">
              <a:buNone/>
            </a:pPr>
            <a:r>
              <a:rPr lang="en-GB" sz="1800" b="1" dirty="0"/>
              <a:t>Type 1 </a:t>
            </a:r>
            <a:r>
              <a:rPr lang="en-GB" sz="1800" dirty="0"/>
              <a:t>worries are the typical worries that most of us experience, albeit at an amplified level: worries related to work, social, health and other issues.</a:t>
            </a:r>
          </a:p>
          <a:p>
            <a:pPr marL="0" indent="0" algn="ctr">
              <a:buNone/>
            </a:pPr>
            <a:endParaRPr lang="en-GB" sz="1800" dirty="0"/>
          </a:p>
          <a:p>
            <a:pPr marL="0" indent="0" algn="ctr">
              <a:buNone/>
            </a:pPr>
            <a:r>
              <a:rPr lang="en-GB" sz="1800" b="1" dirty="0"/>
              <a:t>Type 2 </a:t>
            </a:r>
            <a:r>
              <a:rPr lang="en-GB" sz="1800" dirty="0"/>
              <a:t>worry, or ‘meta-worry’, involves the negative appraisal of one’s own worries: ‘Worrying will drive me mad …’, ‘I worry about my worries taking me over …’</a:t>
            </a:r>
          </a:p>
          <a:p>
            <a:pPr marL="0" indent="0" algn="ctr">
              <a:buNone/>
            </a:pPr>
            <a:r>
              <a:rPr lang="en-GB" sz="1800" dirty="0"/>
              <a:t>vs.</a:t>
            </a:r>
          </a:p>
          <a:p>
            <a:pPr marL="0" indent="0" algn="ctr">
              <a:buNone/>
            </a:pPr>
            <a:r>
              <a:rPr lang="en-GB" sz="1800" dirty="0"/>
              <a:t>‘worry is a good thing … I need to worry …’</a:t>
            </a:r>
          </a:p>
        </p:txBody>
      </p:sp>
    </p:spTree>
    <p:extLst>
      <p:ext uri="{BB962C8B-B14F-4D97-AF65-F5344CB8AC3E}">
        <p14:creationId xmlns:p14="http://schemas.microsoft.com/office/powerpoint/2010/main" val="921814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28E30-E664-4BD5-945C-59C6F9831709}"/>
              </a:ext>
            </a:extLst>
          </p:cNvPr>
          <p:cNvSpPr>
            <a:spLocks noGrp="1"/>
          </p:cNvSpPr>
          <p:nvPr>
            <p:ph type="title"/>
          </p:nvPr>
        </p:nvSpPr>
        <p:spPr/>
        <p:txBody>
          <a:bodyPr/>
          <a:lstStyle/>
          <a:p>
            <a:r>
              <a:rPr lang="en-GB" dirty="0"/>
              <a:t>People with GAD…</a:t>
            </a:r>
          </a:p>
        </p:txBody>
      </p:sp>
      <p:sp>
        <p:nvSpPr>
          <p:cNvPr id="3" name="Content Placeholder 2">
            <a:extLst>
              <a:ext uri="{FF2B5EF4-FFF2-40B4-BE49-F238E27FC236}">
                <a16:creationId xmlns:a16="http://schemas.microsoft.com/office/drawing/2014/main" id="{41942474-07A4-47B9-87A9-A50476BF6254}"/>
              </a:ext>
            </a:extLst>
          </p:cNvPr>
          <p:cNvSpPr>
            <a:spLocks noGrp="1"/>
          </p:cNvSpPr>
          <p:nvPr>
            <p:ph sz="half" idx="1"/>
          </p:nvPr>
        </p:nvSpPr>
        <p:spPr/>
        <p:txBody>
          <a:bodyPr/>
          <a:lstStyle/>
          <a:p>
            <a:pPr marL="0" indent="0">
              <a:buNone/>
            </a:pPr>
            <a:r>
              <a:rPr lang="en-GB" sz="1800" dirty="0"/>
              <a:t>Individuals with GAD have the same positive beliefs about worries as: </a:t>
            </a:r>
          </a:p>
          <a:p>
            <a:endParaRPr lang="en-GB" sz="1800" dirty="0"/>
          </a:p>
          <a:p>
            <a:pPr lvl="1"/>
            <a:r>
              <a:rPr lang="en-GB" sz="1800" dirty="0"/>
              <a:t>non-worried, anxious individuals (Davis and </a:t>
            </a:r>
            <a:r>
              <a:rPr lang="en-GB" sz="1800" dirty="0" err="1"/>
              <a:t>Valentiner</a:t>
            </a:r>
            <a:r>
              <a:rPr lang="en-GB" sz="1800" dirty="0"/>
              <a:t> 2000)</a:t>
            </a:r>
          </a:p>
          <a:p>
            <a:pPr lvl="1"/>
            <a:endParaRPr lang="en-GB" sz="1800" dirty="0"/>
          </a:p>
          <a:p>
            <a:pPr lvl="1"/>
            <a:r>
              <a:rPr lang="en-GB" sz="1800" dirty="0"/>
              <a:t>high worriers without GAD (</a:t>
            </a:r>
            <a:r>
              <a:rPr lang="en-GB" sz="1800" dirty="0" err="1"/>
              <a:t>Ruscio</a:t>
            </a:r>
            <a:r>
              <a:rPr lang="en-GB" sz="1800" dirty="0"/>
              <a:t> and Borkovec 2004)</a:t>
            </a:r>
          </a:p>
          <a:p>
            <a:pPr lvl="1"/>
            <a:endParaRPr lang="en-GB" sz="1800" dirty="0"/>
          </a:p>
          <a:p>
            <a:pPr lvl="1"/>
            <a:r>
              <a:rPr lang="en-GB" sz="1800" dirty="0"/>
              <a:t>people with OCD (Cartwright-Hatton and Wells 1997) and panic disorder (Wells and Carter 2001).</a:t>
            </a:r>
          </a:p>
          <a:p>
            <a:pPr lvl="1"/>
            <a:endParaRPr lang="en-US" dirty="0"/>
          </a:p>
          <a:p>
            <a:endParaRPr lang="en-GB" dirty="0"/>
          </a:p>
        </p:txBody>
      </p:sp>
      <p:sp>
        <p:nvSpPr>
          <p:cNvPr id="4" name="Content Placeholder 3">
            <a:extLst>
              <a:ext uri="{FF2B5EF4-FFF2-40B4-BE49-F238E27FC236}">
                <a16:creationId xmlns:a16="http://schemas.microsoft.com/office/drawing/2014/main" id="{2A287248-2643-46A8-985B-6729AE41990B}"/>
              </a:ext>
            </a:extLst>
          </p:cNvPr>
          <p:cNvSpPr>
            <a:spLocks noGrp="1"/>
          </p:cNvSpPr>
          <p:nvPr>
            <p:ph sz="half" idx="2"/>
          </p:nvPr>
        </p:nvSpPr>
        <p:spPr/>
        <p:txBody>
          <a:bodyPr/>
          <a:lstStyle/>
          <a:p>
            <a:pPr marL="0" indent="0">
              <a:buNone/>
            </a:pPr>
            <a:r>
              <a:rPr lang="en-GB" sz="1800" dirty="0"/>
              <a:t>However, they …</a:t>
            </a:r>
          </a:p>
          <a:p>
            <a:endParaRPr lang="en-GB" sz="1800" dirty="0"/>
          </a:p>
          <a:p>
            <a:r>
              <a:rPr lang="en-GB" sz="1800" dirty="0"/>
              <a:t>report more negative beliefs about worry and do not engage in meta-worry (e.g. Wells and Carter 2001)</a:t>
            </a:r>
          </a:p>
          <a:p>
            <a:pPr marL="0" indent="0">
              <a:buNone/>
            </a:pPr>
            <a:endParaRPr lang="en-GB" sz="1800" dirty="0"/>
          </a:p>
          <a:p>
            <a:r>
              <a:rPr lang="en-GB" sz="1800" dirty="0"/>
              <a:t>report more negative beliefs about worry and engage in more type 2 worries than</a:t>
            </a:r>
          </a:p>
          <a:p>
            <a:pPr lvl="1">
              <a:buFont typeface="Courier New" panose="02070309020205020404" pitchFamily="49" charset="0"/>
              <a:buChar char="o"/>
            </a:pPr>
            <a:r>
              <a:rPr lang="en-GB" sz="1800" dirty="0"/>
              <a:t>people with no anxiety diagnosis (e.g. Wells 2005)</a:t>
            </a:r>
          </a:p>
          <a:p>
            <a:pPr lvl="1">
              <a:buFont typeface="Courier New" panose="02070309020205020404" pitchFamily="49" charset="0"/>
              <a:buChar char="o"/>
            </a:pPr>
            <a:r>
              <a:rPr lang="en-GB" sz="1800" dirty="0"/>
              <a:t>people with subclinical anxiety (e.g. Wells 2005)</a:t>
            </a:r>
          </a:p>
          <a:p>
            <a:pPr lvl="1">
              <a:buFont typeface="Courier New" panose="02070309020205020404" pitchFamily="49" charset="0"/>
              <a:buChar char="o"/>
            </a:pPr>
            <a:r>
              <a:rPr lang="en-GB" sz="1800" dirty="0"/>
              <a:t>people with social anxiety disorder (Wells and Carter 2001).</a:t>
            </a:r>
          </a:p>
          <a:p>
            <a:endParaRPr lang="en-GB" dirty="0"/>
          </a:p>
        </p:txBody>
      </p:sp>
    </p:spTree>
    <p:extLst>
      <p:ext uri="{BB962C8B-B14F-4D97-AF65-F5344CB8AC3E}">
        <p14:creationId xmlns:p14="http://schemas.microsoft.com/office/powerpoint/2010/main" val="2571561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55AD5A0-9D28-4BA2-9468-388DD3F109AB}"/>
              </a:ext>
            </a:extLst>
          </p:cNvPr>
          <p:cNvSpPr>
            <a:spLocks noGrp="1"/>
          </p:cNvSpPr>
          <p:nvPr>
            <p:ph type="title"/>
          </p:nvPr>
        </p:nvSpPr>
        <p:spPr/>
        <p:txBody>
          <a:bodyPr>
            <a:normAutofit/>
          </a:bodyPr>
          <a:lstStyle/>
          <a:p>
            <a:r>
              <a:rPr lang="en-GB" sz="3200" dirty="0"/>
              <a:t>Simplified Flow Chart of </a:t>
            </a:r>
            <a:r>
              <a:rPr lang="en-GB" sz="3200" dirty="0" err="1"/>
              <a:t>Borkovek’s</a:t>
            </a:r>
            <a:r>
              <a:rPr lang="en-GB" sz="3200" dirty="0"/>
              <a:t> Model of GAD</a:t>
            </a:r>
          </a:p>
        </p:txBody>
      </p:sp>
      <p:sp>
        <p:nvSpPr>
          <p:cNvPr id="5" name="TextBox 4">
            <a:extLst>
              <a:ext uri="{FF2B5EF4-FFF2-40B4-BE49-F238E27FC236}">
                <a16:creationId xmlns:a16="http://schemas.microsoft.com/office/drawing/2014/main" id="{042C0ED2-45AA-4D5E-B485-31419C44B8C3}"/>
              </a:ext>
            </a:extLst>
          </p:cNvPr>
          <p:cNvSpPr txBox="1"/>
          <p:nvPr/>
        </p:nvSpPr>
        <p:spPr>
          <a:xfrm>
            <a:off x="426720" y="3137118"/>
            <a:ext cx="2366010" cy="369332"/>
          </a:xfrm>
          <a:prstGeom prst="rect">
            <a:avLst/>
          </a:prstGeom>
          <a:noFill/>
          <a:ln>
            <a:noFill/>
          </a:ln>
        </p:spPr>
        <p:txBody>
          <a:bodyPr wrap="square" rtlCol="0">
            <a:spAutoFit/>
          </a:bodyPr>
          <a:lstStyle/>
          <a:p>
            <a:pPr algn="ctr"/>
            <a:r>
              <a:rPr lang="en-GB" dirty="0"/>
              <a:t>Perception of threat</a:t>
            </a:r>
          </a:p>
        </p:txBody>
      </p:sp>
      <p:sp>
        <p:nvSpPr>
          <p:cNvPr id="8" name="TextBox 7">
            <a:extLst>
              <a:ext uri="{FF2B5EF4-FFF2-40B4-BE49-F238E27FC236}">
                <a16:creationId xmlns:a16="http://schemas.microsoft.com/office/drawing/2014/main" id="{19F89E66-A119-41B2-BCAF-449BCF0817D8}"/>
              </a:ext>
            </a:extLst>
          </p:cNvPr>
          <p:cNvSpPr txBox="1"/>
          <p:nvPr/>
        </p:nvSpPr>
        <p:spPr>
          <a:xfrm>
            <a:off x="3691890" y="2998619"/>
            <a:ext cx="3458576" cy="646331"/>
          </a:xfrm>
          <a:prstGeom prst="rect">
            <a:avLst/>
          </a:prstGeom>
          <a:noFill/>
        </p:spPr>
        <p:txBody>
          <a:bodyPr wrap="none" rtlCol="0">
            <a:spAutoFit/>
          </a:bodyPr>
          <a:lstStyle/>
          <a:p>
            <a:r>
              <a:rPr lang="en-GB" dirty="0"/>
              <a:t>Worry: verbal-linguistic rumination</a:t>
            </a:r>
          </a:p>
          <a:p>
            <a:r>
              <a:rPr lang="en-GB" dirty="0"/>
              <a:t>periodic images</a:t>
            </a:r>
          </a:p>
        </p:txBody>
      </p:sp>
      <p:sp>
        <p:nvSpPr>
          <p:cNvPr id="10" name="TextBox 9">
            <a:extLst>
              <a:ext uri="{FF2B5EF4-FFF2-40B4-BE49-F238E27FC236}">
                <a16:creationId xmlns:a16="http://schemas.microsoft.com/office/drawing/2014/main" id="{F2B98D49-DC43-4E30-9954-40D05FC89C78}"/>
              </a:ext>
            </a:extLst>
          </p:cNvPr>
          <p:cNvSpPr txBox="1"/>
          <p:nvPr/>
        </p:nvSpPr>
        <p:spPr>
          <a:xfrm>
            <a:off x="4103370" y="5053905"/>
            <a:ext cx="2180340" cy="646331"/>
          </a:xfrm>
          <a:prstGeom prst="rect">
            <a:avLst/>
          </a:prstGeom>
          <a:noFill/>
        </p:spPr>
        <p:txBody>
          <a:bodyPr wrap="none" rtlCol="0">
            <a:spAutoFit/>
          </a:bodyPr>
          <a:lstStyle/>
          <a:p>
            <a:r>
              <a:rPr lang="en-GB" dirty="0"/>
              <a:t>Positive worry beliefs</a:t>
            </a:r>
          </a:p>
          <a:p>
            <a:r>
              <a:rPr lang="en-GB" dirty="0"/>
              <a:t>– reinforce worry</a:t>
            </a:r>
          </a:p>
        </p:txBody>
      </p:sp>
      <p:cxnSp>
        <p:nvCxnSpPr>
          <p:cNvPr id="12" name="Straight Arrow Connector 11">
            <a:extLst>
              <a:ext uri="{FF2B5EF4-FFF2-40B4-BE49-F238E27FC236}">
                <a16:creationId xmlns:a16="http://schemas.microsoft.com/office/drawing/2014/main" id="{B229542C-3FF9-45E6-AB06-630F005D017B}"/>
              </a:ext>
            </a:extLst>
          </p:cNvPr>
          <p:cNvCxnSpPr>
            <a:cxnSpLocks/>
          </p:cNvCxnSpPr>
          <p:nvPr/>
        </p:nvCxnSpPr>
        <p:spPr>
          <a:xfrm flipV="1">
            <a:off x="4686300" y="3848844"/>
            <a:ext cx="0" cy="8603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C132340-B343-4F96-A3BE-B5AC6DA9E41A}"/>
              </a:ext>
            </a:extLst>
          </p:cNvPr>
          <p:cNvCxnSpPr>
            <a:cxnSpLocks/>
          </p:cNvCxnSpPr>
          <p:nvPr/>
        </p:nvCxnSpPr>
        <p:spPr>
          <a:xfrm>
            <a:off x="5546908" y="3848844"/>
            <a:ext cx="0" cy="7688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1F0D4355-A452-4114-9F91-B7EFA3B36B0E}"/>
              </a:ext>
            </a:extLst>
          </p:cNvPr>
          <p:cNvSpPr txBox="1"/>
          <p:nvPr/>
        </p:nvSpPr>
        <p:spPr>
          <a:xfrm>
            <a:off x="7372435" y="2159987"/>
            <a:ext cx="4477380" cy="369332"/>
          </a:xfrm>
          <a:prstGeom prst="rect">
            <a:avLst/>
          </a:prstGeom>
          <a:noFill/>
        </p:spPr>
        <p:txBody>
          <a:bodyPr wrap="none" rtlCol="0">
            <a:spAutoFit/>
          </a:bodyPr>
          <a:lstStyle/>
          <a:p>
            <a:r>
              <a:rPr lang="en-GB" dirty="0"/>
              <a:t>Ineffective problem solving – increased threat</a:t>
            </a:r>
          </a:p>
        </p:txBody>
      </p:sp>
      <p:sp>
        <p:nvSpPr>
          <p:cNvPr id="19" name="TextBox 18">
            <a:extLst>
              <a:ext uri="{FF2B5EF4-FFF2-40B4-BE49-F238E27FC236}">
                <a16:creationId xmlns:a16="http://schemas.microsoft.com/office/drawing/2014/main" id="{0E33E2EA-DD22-4513-B81F-27C69CF92035}"/>
              </a:ext>
            </a:extLst>
          </p:cNvPr>
          <p:cNvSpPr txBox="1"/>
          <p:nvPr/>
        </p:nvSpPr>
        <p:spPr>
          <a:xfrm>
            <a:off x="7475219" y="4144016"/>
            <a:ext cx="4157998" cy="369332"/>
          </a:xfrm>
          <a:prstGeom prst="rect">
            <a:avLst/>
          </a:prstGeom>
          <a:noFill/>
        </p:spPr>
        <p:txBody>
          <a:bodyPr wrap="none" rtlCol="0">
            <a:spAutoFit/>
          </a:bodyPr>
          <a:lstStyle/>
          <a:p>
            <a:r>
              <a:rPr lang="en-GB" dirty="0"/>
              <a:t>Effective problem solving – reduced threat</a:t>
            </a:r>
          </a:p>
        </p:txBody>
      </p:sp>
      <p:cxnSp>
        <p:nvCxnSpPr>
          <p:cNvPr id="31" name="Straight Arrow Connector 30">
            <a:extLst>
              <a:ext uri="{FF2B5EF4-FFF2-40B4-BE49-F238E27FC236}">
                <a16:creationId xmlns:a16="http://schemas.microsoft.com/office/drawing/2014/main" id="{8D175DA0-F855-4E2B-93B2-78F53F4F0C39}"/>
              </a:ext>
            </a:extLst>
          </p:cNvPr>
          <p:cNvCxnSpPr>
            <a:stCxn id="5" idx="3"/>
          </p:cNvCxnSpPr>
          <p:nvPr/>
        </p:nvCxnSpPr>
        <p:spPr>
          <a:xfrm>
            <a:off x="2792730" y="3321784"/>
            <a:ext cx="65913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55C412BA-43EE-4F40-BBB6-AD9C219D0B94}"/>
              </a:ext>
            </a:extLst>
          </p:cNvPr>
          <p:cNvCxnSpPr/>
          <p:nvPr/>
        </p:nvCxnSpPr>
        <p:spPr>
          <a:xfrm flipV="1">
            <a:off x="7150466" y="2640330"/>
            <a:ext cx="530494" cy="3582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DA952496-56C7-488D-A9FE-8B90487A6FC6}"/>
              </a:ext>
            </a:extLst>
          </p:cNvPr>
          <p:cNvCxnSpPr>
            <a:cxnSpLocks/>
            <a:stCxn id="8" idx="3"/>
          </p:cNvCxnSpPr>
          <p:nvPr/>
        </p:nvCxnSpPr>
        <p:spPr>
          <a:xfrm>
            <a:off x="7150466" y="3321785"/>
            <a:ext cx="265247" cy="6101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3527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80B86-5068-4D4B-B52F-9272D2E649B9}"/>
              </a:ext>
            </a:extLst>
          </p:cNvPr>
          <p:cNvSpPr>
            <a:spLocks noGrp="1"/>
          </p:cNvSpPr>
          <p:nvPr>
            <p:ph type="title"/>
          </p:nvPr>
        </p:nvSpPr>
        <p:spPr/>
        <p:txBody>
          <a:bodyPr>
            <a:normAutofit/>
          </a:bodyPr>
          <a:lstStyle/>
          <a:p>
            <a:r>
              <a:rPr lang="en-GB" sz="3300" dirty="0"/>
              <a:t>Dugas’ Model: Intolerance of Uncertainty</a:t>
            </a:r>
          </a:p>
        </p:txBody>
      </p:sp>
      <p:sp>
        <p:nvSpPr>
          <p:cNvPr id="3" name="TextBox 2">
            <a:extLst>
              <a:ext uri="{FF2B5EF4-FFF2-40B4-BE49-F238E27FC236}">
                <a16:creationId xmlns:a16="http://schemas.microsoft.com/office/drawing/2014/main" id="{589646BF-94E9-4794-8AEE-AF5735277AC6}"/>
              </a:ext>
            </a:extLst>
          </p:cNvPr>
          <p:cNvSpPr txBox="1"/>
          <p:nvPr/>
        </p:nvSpPr>
        <p:spPr>
          <a:xfrm>
            <a:off x="4514850" y="2388870"/>
            <a:ext cx="1999073" cy="369332"/>
          </a:xfrm>
          <a:prstGeom prst="rect">
            <a:avLst/>
          </a:prstGeom>
          <a:noFill/>
        </p:spPr>
        <p:txBody>
          <a:bodyPr wrap="none" rtlCol="0">
            <a:spAutoFit/>
          </a:bodyPr>
          <a:lstStyle/>
          <a:p>
            <a:r>
              <a:rPr lang="en-GB" dirty="0"/>
              <a:t>Trigger: What if??? </a:t>
            </a:r>
          </a:p>
        </p:txBody>
      </p:sp>
      <p:sp>
        <p:nvSpPr>
          <p:cNvPr id="4" name="TextBox 3">
            <a:extLst>
              <a:ext uri="{FF2B5EF4-FFF2-40B4-BE49-F238E27FC236}">
                <a16:creationId xmlns:a16="http://schemas.microsoft.com/office/drawing/2014/main" id="{A00864CB-DAA9-43EF-A9FD-3B600D2EF35C}"/>
              </a:ext>
            </a:extLst>
          </p:cNvPr>
          <p:cNvSpPr txBox="1"/>
          <p:nvPr/>
        </p:nvSpPr>
        <p:spPr>
          <a:xfrm>
            <a:off x="3598670" y="3577590"/>
            <a:ext cx="3914790" cy="646331"/>
          </a:xfrm>
          <a:prstGeom prst="rect">
            <a:avLst/>
          </a:prstGeom>
          <a:noFill/>
        </p:spPr>
        <p:txBody>
          <a:bodyPr wrap="none" rtlCol="0">
            <a:spAutoFit/>
          </a:bodyPr>
          <a:lstStyle/>
          <a:p>
            <a:pPr algn="ctr"/>
            <a:r>
              <a:rPr lang="en-GB" dirty="0"/>
              <a:t>Worry!</a:t>
            </a:r>
          </a:p>
          <a:p>
            <a:r>
              <a:rPr lang="en-GB" dirty="0"/>
              <a:t>Positive beliefs about worry drive worry</a:t>
            </a:r>
          </a:p>
        </p:txBody>
      </p:sp>
      <p:sp>
        <p:nvSpPr>
          <p:cNvPr id="5" name="TextBox 4">
            <a:extLst>
              <a:ext uri="{FF2B5EF4-FFF2-40B4-BE49-F238E27FC236}">
                <a16:creationId xmlns:a16="http://schemas.microsoft.com/office/drawing/2014/main" id="{674C6EAC-8970-4451-9AB6-59E2AAFC5A94}"/>
              </a:ext>
            </a:extLst>
          </p:cNvPr>
          <p:cNvSpPr txBox="1"/>
          <p:nvPr/>
        </p:nvSpPr>
        <p:spPr>
          <a:xfrm>
            <a:off x="5113540" y="5043309"/>
            <a:ext cx="885050" cy="369332"/>
          </a:xfrm>
          <a:prstGeom prst="rect">
            <a:avLst/>
          </a:prstGeom>
          <a:noFill/>
        </p:spPr>
        <p:txBody>
          <a:bodyPr wrap="none" rtlCol="0">
            <a:spAutoFit/>
          </a:bodyPr>
          <a:lstStyle/>
          <a:p>
            <a:r>
              <a:rPr lang="en-GB" dirty="0"/>
              <a:t>Anxiety</a:t>
            </a:r>
          </a:p>
        </p:txBody>
      </p:sp>
      <p:sp>
        <p:nvSpPr>
          <p:cNvPr id="6" name="TextBox 5">
            <a:extLst>
              <a:ext uri="{FF2B5EF4-FFF2-40B4-BE49-F238E27FC236}">
                <a16:creationId xmlns:a16="http://schemas.microsoft.com/office/drawing/2014/main" id="{93CD3ABB-B600-46D6-A72E-5CC934CFE59D}"/>
              </a:ext>
            </a:extLst>
          </p:cNvPr>
          <p:cNvSpPr txBox="1"/>
          <p:nvPr/>
        </p:nvSpPr>
        <p:spPr>
          <a:xfrm>
            <a:off x="8321040" y="5043309"/>
            <a:ext cx="2064796" cy="369332"/>
          </a:xfrm>
          <a:prstGeom prst="rect">
            <a:avLst/>
          </a:prstGeom>
          <a:noFill/>
        </p:spPr>
        <p:txBody>
          <a:bodyPr wrap="none" rtlCol="0">
            <a:spAutoFit/>
          </a:bodyPr>
          <a:lstStyle/>
          <a:p>
            <a:r>
              <a:rPr lang="en-GB" dirty="0"/>
              <a:t>Cognitive avoidance</a:t>
            </a:r>
          </a:p>
        </p:txBody>
      </p:sp>
      <p:sp>
        <p:nvSpPr>
          <p:cNvPr id="7" name="TextBox 6">
            <a:extLst>
              <a:ext uri="{FF2B5EF4-FFF2-40B4-BE49-F238E27FC236}">
                <a16:creationId xmlns:a16="http://schemas.microsoft.com/office/drawing/2014/main" id="{1602FFAE-DE33-4106-8BB5-018BFF024EDD}"/>
              </a:ext>
            </a:extLst>
          </p:cNvPr>
          <p:cNvSpPr txBox="1"/>
          <p:nvPr/>
        </p:nvSpPr>
        <p:spPr>
          <a:xfrm>
            <a:off x="1120140" y="5043309"/>
            <a:ext cx="2956066" cy="369332"/>
          </a:xfrm>
          <a:prstGeom prst="rect">
            <a:avLst/>
          </a:prstGeom>
          <a:noFill/>
        </p:spPr>
        <p:txBody>
          <a:bodyPr wrap="none" rtlCol="0">
            <a:spAutoFit/>
          </a:bodyPr>
          <a:lstStyle/>
          <a:p>
            <a:r>
              <a:rPr lang="en-GB" dirty="0"/>
              <a:t>Negative problem orientation</a:t>
            </a:r>
          </a:p>
        </p:txBody>
      </p:sp>
      <p:cxnSp>
        <p:nvCxnSpPr>
          <p:cNvPr id="9" name="Straight Connector 8">
            <a:extLst>
              <a:ext uri="{FF2B5EF4-FFF2-40B4-BE49-F238E27FC236}">
                <a16:creationId xmlns:a16="http://schemas.microsoft.com/office/drawing/2014/main" id="{2DEAC5D3-0F75-4D6A-9E2D-339E79A65E9C}"/>
              </a:ext>
            </a:extLst>
          </p:cNvPr>
          <p:cNvCxnSpPr>
            <a:cxnSpLocks/>
          </p:cNvCxnSpPr>
          <p:nvPr/>
        </p:nvCxnSpPr>
        <p:spPr>
          <a:xfrm flipV="1">
            <a:off x="1897380" y="2480310"/>
            <a:ext cx="0" cy="22288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3FD0446-A40C-4D03-9637-8554D40D588B}"/>
              </a:ext>
            </a:extLst>
          </p:cNvPr>
          <p:cNvCxnSpPr/>
          <p:nvPr/>
        </p:nvCxnSpPr>
        <p:spPr>
          <a:xfrm flipV="1">
            <a:off x="9452610" y="2480310"/>
            <a:ext cx="0" cy="21374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BE32951-4E9F-4DBF-AFF6-C434FD78B686}"/>
              </a:ext>
            </a:extLst>
          </p:cNvPr>
          <p:cNvCxnSpPr/>
          <p:nvPr/>
        </p:nvCxnSpPr>
        <p:spPr>
          <a:xfrm flipH="1">
            <a:off x="6949440" y="2480310"/>
            <a:ext cx="25031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2C2086BF-2D0D-42FA-A866-92E4435F15D7}"/>
              </a:ext>
            </a:extLst>
          </p:cNvPr>
          <p:cNvCxnSpPr>
            <a:cxnSpLocks/>
          </p:cNvCxnSpPr>
          <p:nvPr/>
        </p:nvCxnSpPr>
        <p:spPr>
          <a:xfrm>
            <a:off x="1897380" y="2480310"/>
            <a:ext cx="22745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3BC6013-48A3-4369-B13E-5EBE38660DC8}"/>
              </a:ext>
            </a:extLst>
          </p:cNvPr>
          <p:cNvCxnSpPr/>
          <p:nvPr/>
        </p:nvCxnSpPr>
        <p:spPr>
          <a:xfrm>
            <a:off x="5543550" y="3040380"/>
            <a:ext cx="0" cy="3886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B55E3C2-0A32-48BA-A720-9BDFF769FEC4}"/>
              </a:ext>
            </a:extLst>
          </p:cNvPr>
          <p:cNvCxnSpPr/>
          <p:nvPr/>
        </p:nvCxnSpPr>
        <p:spPr>
          <a:xfrm>
            <a:off x="5543550" y="4480560"/>
            <a:ext cx="0" cy="4457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2784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332E9-FEA5-4A69-9B6A-530BCC5BA808}"/>
              </a:ext>
            </a:extLst>
          </p:cNvPr>
          <p:cNvSpPr>
            <a:spLocks noGrp="1"/>
          </p:cNvSpPr>
          <p:nvPr>
            <p:ph type="title"/>
          </p:nvPr>
        </p:nvSpPr>
        <p:spPr/>
        <p:txBody>
          <a:bodyPr>
            <a:normAutofit/>
          </a:bodyPr>
          <a:lstStyle/>
          <a:p>
            <a:r>
              <a:rPr lang="en-GB" sz="3300" dirty="0"/>
              <a:t>Intolerance of Uncertainty …</a:t>
            </a:r>
          </a:p>
        </p:txBody>
      </p:sp>
      <p:sp>
        <p:nvSpPr>
          <p:cNvPr id="3" name="Content Placeholder 2">
            <a:extLst>
              <a:ext uri="{FF2B5EF4-FFF2-40B4-BE49-F238E27FC236}">
                <a16:creationId xmlns:a16="http://schemas.microsoft.com/office/drawing/2014/main" id="{A887999C-A03B-4A17-B60A-5EDA4AB5A3BA}"/>
              </a:ext>
            </a:extLst>
          </p:cNvPr>
          <p:cNvSpPr>
            <a:spLocks noGrp="1"/>
          </p:cNvSpPr>
          <p:nvPr>
            <p:ph sz="half" idx="1"/>
          </p:nvPr>
        </p:nvSpPr>
        <p:spPr/>
        <p:txBody>
          <a:bodyPr>
            <a:normAutofit/>
          </a:bodyPr>
          <a:lstStyle/>
          <a:p>
            <a:pPr marL="0" indent="0">
              <a:buNone/>
            </a:pPr>
            <a:r>
              <a:rPr lang="fr-FR" sz="1800" i="1" dirty="0"/>
              <a:t>Dugas et al. (2005) and Dugas et al. (2007)</a:t>
            </a:r>
          </a:p>
          <a:p>
            <a:pPr marL="0" indent="0">
              <a:buNone/>
            </a:pPr>
            <a:endParaRPr lang="fr-FR" sz="1800" dirty="0"/>
          </a:p>
          <a:p>
            <a:pPr marL="0" indent="0">
              <a:buNone/>
            </a:pPr>
            <a:r>
              <a:rPr lang="en-GB" sz="1800" dirty="0"/>
              <a:t>Explored specificity of four central features of their GAD model:</a:t>
            </a:r>
          </a:p>
          <a:p>
            <a:pPr marL="0" indent="0">
              <a:buNone/>
            </a:pPr>
            <a:endParaRPr lang="en-GB" sz="1800" dirty="0"/>
          </a:p>
          <a:p>
            <a:pPr marL="342900" indent="-342900">
              <a:buFont typeface="+mj-lt"/>
              <a:buAutoNum type="arabicPeriod"/>
            </a:pPr>
            <a:r>
              <a:rPr lang="en-GB" sz="1800" dirty="0"/>
              <a:t>intolerance of uncertainty</a:t>
            </a:r>
          </a:p>
          <a:p>
            <a:pPr marL="342900" indent="-342900">
              <a:buFont typeface="+mj-lt"/>
              <a:buAutoNum type="arabicPeriod"/>
            </a:pPr>
            <a:r>
              <a:rPr lang="en-GB" sz="1800" dirty="0"/>
              <a:t>cognitive avoidance</a:t>
            </a:r>
          </a:p>
          <a:p>
            <a:pPr marL="342900" indent="-342900">
              <a:buFont typeface="+mj-lt"/>
              <a:buAutoNum type="arabicPeriod"/>
            </a:pPr>
            <a:r>
              <a:rPr lang="en-GB" sz="1800" dirty="0"/>
              <a:t>negative problem orientation</a:t>
            </a:r>
          </a:p>
          <a:p>
            <a:pPr marL="342900" indent="-342900">
              <a:buFont typeface="+mj-lt"/>
              <a:buAutoNum type="arabicPeriod"/>
            </a:pPr>
            <a:r>
              <a:rPr lang="en-GB" sz="1800" dirty="0"/>
              <a:t>positive beliefs about worry.</a:t>
            </a:r>
          </a:p>
          <a:p>
            <a:endParaRPr lang="en-GB" dirty="0"/>
          </a:p>
        </p:txBody>
      </p:sp>
      <p:sp>
        <p:nvSpPr>
          <p:cNvPr id="7" name="Content Placeholder 6">
            <a:extLst>
              <a:ext uri="{FF2B5EF4-FFF2-40B4-BE49-F238E27FC236}">
                <a16:creationId xmlns:a16="http://schemas.microsoft.com/office/drawing/2014/main" id="{D97C3DB4-46CC-4E05-87DD-0DDA8463D9A9}"/>
              </a:ext>
            </a:extLst>
          </p:cNvPr>
          <p:cNvSpPr>
            <a:spLocks noGrp="1"/>
          </p:cNvSpPr>
          <p:nvPr>
            <p:ph sz="half" idx="2"/>
          </p:nvPr>
        </p:nvSpPr>
        <p:spPr/>
        <p:txBody>
          <a:bodyPr/>
          <a:lstStyle/>
          <a:p>
            <a:endParaRPr lang="en-GB" dirty="0"/>
          </a:p>
          <a:p>
            <a:endParaRPr lang="en-GB" dirty="0"/>
          </a:p>
          <a:p>
            <a:r>
              <a:rPr lang="en-GB" sz="1800" dirty="0"/>
              <a:t>Intolerance of uncertainty discriminated between GAD and other anxiety diagnoses.</a:t>
            </a:r>
          </a:p>
          <a:p>
            <a:pPr marL="0" indent="0">
              <a:buNone/>
            </a:pPr>
            <a:endParaRPr lang="en-GB" sz="1800" dirty="0"/>
          </a:p>
          <a:p>
            <a:r>
              <a:rPr lang="en-GB" sz="1800" dirty="0"/>
              <a:t>Intolerance of uncertainty and negative problem orientation predicted symptom severity in people with GAD.</a:t>
            </a:r>
          </a:p>
          <a:p>
            <a:endParaRPr lang="en-GB" dirty="0"/>
          </a:p>
          <a:p>
            <a:endParaRPr lang="en-GB" dirty="0"/>
          </a:p>
        </p:txBody>
      </p:sp>
    </p:spTree>
    <p:extLst>
      <p:ext uri="{BB962C8B-B14F-4D97-AF65-F5344CB8AC3E}">
        <p14:creationId xmlns:p14="http://schemas.microsoft.com/office/powerpoint/2010/main" val="7467214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259</TotalTime>
  <Words>1356</Words>
  <Application>Microsoft Office PowerPoint</Application>
  <PresentationFormat>Widescreen</PresentationFormat>
  <Paragraphs>254</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Courier New</vt:lpstr>
      <vt:lpstr>Office Theme</vt:lpstr>
      <vt:lpstr>Generalized Anxiety Disorder</vt:lpstr>
      <vt:lpstr>DSM-5</vt:lpstr>
      <vt:lpstr>The Experience …</vt:lpstr>
      <vt:lpstr>Epidemiology and Background Factors</vt:lpstr>
      <vt:lpstr> Wells’ S-REF model of GAD</vt:lpstr>
      <vt:lpstr>People with GAD…</vt:lpstr>
      <vt:lpstr>Simplified Flow Chart of Borkovek’s Model of GAD</vt:lpstr>
      <vt:lpstr>Dugas’ Model: Intolerance of Uncertainty</vt:lpstr>
      <vt:lpstr>Intolerance of Uncertainty …</vt:lpstr>
      <vt:lpstr>Clinical Implications 1</vt:lpstr>
      <vt:lpstr>Clinical Implications 2</vt:lpstr>
      <vt:lpstr>Therapy Outcomes …</vt:lpstr>
      <vt:lpstr> Complex versus Simple Intervention…</vt:lpstr>
      <vt:lpstr>Complex Cases in Clinical Service …</vt:lpstr>
      <vt:lpstr>Summary of Intervention Research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Generalised Anxiety Disorder</dc:title>
  <dc:creator>Paul Bennett</dc:creator>
  <cp:lastModifiedBy>Heathcock, Clara</cp:lastModifiedBy>
  <cp:revision>24</cp:revision>
  <dcterms:created xsi:type="dcterms:W3CDTF">2020-10-14T08:59:34Z</dcterms:created>
  <dcterms:modified xsi:type="dcterms:W3CDTF">2021-03-09T16:27:40Z</dcterms:modified>
</cp:coreProperties>
</file>