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58" r:id="rId5"/>
    <p:sldId id="262" r:id="rId6"/>
    <p:sldId id="263" r:id="rId7"/>
    <p:sldId id="264" r:id="rId8"/>
    <p:sldId id="268"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D158AF-265F-4485-B520-DFE4F579BBFB}" v="1" dt="2021-03-02T17:07:08.7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2" d="100"/>
          <a:sy n="72" d="100"/>
        </p:scale>
        <p:origin x="4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73D158AF-265F-4485-B520-DFE4F579BBFB}"/>
    <pc:docChg chg="delSld modSld">
      <pc:chgData name="Paul Bennett" userId="33a34068dc46463b" providerId="LiveId" clId="{73D158AF-265F-4485-B520-DFE4F579BBFB}" dt="2021-03-03T07:24:51.996" v="6" actId="20577"/>
      <pc:docMkLst>
        <pc:docMk/>
      </pc:docMkLst>
      <pc:sldChg chg="del">
        <pc:chgData name="Paul Bennett" userId="33a34068dc46463b" providerId="LiveId" clId="{73D158AF-265F-4485-B520-DFE4F579BBFB}" dt="2021-03-02T17:06:55.005" v="0" actId="2696"/>
        <pc:sldMkLst>
          <pc:docMk/>
          <pc:sldMk cId="2928437750" sldId="257"/>
        </pc:sldMkLst>
      </pc:sldChg>
      <pc:sldChg chg="modSp mod">
        <pc:chgData name="Paul Bennett" userId="33a34068dc46463b" providerId="LiveId" clId="{73D158AF-265F-4485-B520-DFE4F579BBFB}" dt="2021-03-02T17:07:41.927" v="1" actId="20577"/>
        <pc:sldMkLst>
          <pc:docMk/>
          <pc:sldMk cId="492751182" sldId="266"/>
        </pc:sldMkLst>
        <pc:spChg chg="mod">
          <ac:chgData name="Paul Bennett" userId="33a34068dc46463b" providerId="LiveId" clId="{73D158AF-265F-4485-B520-DFE4F579BBFB}" dt="2021-03-02T17:07:41.927" v="1" actId="20577"/>
          <ac:spMkLst>
            <pc:docMk/>
            <pc:sldMk cId="492751182" sldId="266"/>
            <ac:spMk id="3" creationId="{315ADAF9-F8C1-402D-8FFD-54F03E5BFAEC}"/>
          </ac:spMkLst>
        </pc:spChg>
      </pc:sldChg>
      <pc:sldChg chg="modSp mod">
        <pc:chgData name="Paul Bennett" userId="33a34068dc46463b" providerId="LiveId" clId="{73D158AF-265F-4485-B520-DFE4F579BBFB}" dt="2021-03-03T07:24:51.996" v="6" actId="20577"/>
        <pc:sldMkLst>
          <pc:docMk/>
          <pc:sldMk cId="2969671308" sldId="268"/>
        </pc:sldMkLst>
        <pc:graphicFrameChg chg="modGraphic">
          <ac:chgData name="Paul Bennett" userId="33a34068dc46463b" providerId="LiveId" clId="{73D158AF-265F-4485-B520-DFE4F579BBFB}" dt="2021-03-03T07:24:51.996" v="6" actId="20577"/>
          <ac:graphicFrameMkLst>
            <pc:docMk/>
            <pc:sldMk cId="2969671308" sldId="268"/>
            <ac:graphicFrameMk id="5" creationId="{D01E5FCC-2A33-43BA-A592-136BADBACCC2}"/>
          </ac:graphicFrameMkLst>
        </pc:graphicFrameChg>
      </pc:sldChg>
    </pc:docChg>
  </pc:docChgLst>
  <pc:docChgLst>
    <pc:chgData name="Bennett P.D." userId="64626ddf-f80a-42b2-9a46-b4a8fd2b9674" providerId="ADAL" clId="{35DF91AB-166D-4C57-8DC7-412A4DCDB7DE}"/>
    <pc:docChg chg="undo custSel addSld modSld">
      <pc:chgData name="Bennett P.D." userId="64626ddf-f80a-42b2-9a46-b4a8fd2b9674" providerId="ADAL" clId="{35DF91AB-166D-4C57-8DC7-412A4DCDB7DE}" dt="2020-09-29T07:26:06.889" v="1934" actId="20577"/>
      <pc:docMkLst>
        <pc:docMk/>
      </pc:docMkLst>
      <pc:sldChg chg="modSp mod">
        <pc:chgData name="Bennett P.D." userId="64626ddf-f80a-42b2-9a46-b4a8fd2b9674" providerId="ADAL" clId="{35DF91AB-166D-4C57-8DC7-412A4DCDB7DE}" dt="2020-09-28T18:59:43.078" v="1218" actId="20577"/>
        <pc:sldMkLst>
          <pc:docMk/>
          <pc:sldMk cId="1819860536" sldId="256"/>
        </pc:sldMkLst>
        <pc:spChg chg="mod">
          <ac:chgData name="Bennett P.D." userId="64626ddf-f80a-42b2-9a46-b4a8fd2b9674" providerId="ADAL" clId="{35DF91AB-166D-4C57-8DC7-412A4DCDB7DE}" dt="2020-09-28T18:59:43.078" v="1218" actId="20577"/>
          <ac:spMkLst>
            <pc:docMk/>
            <pc:sldMk cId="1819860536" sldId="256"/>
            <ac:spMk id="2" creationId="{EDA121EB-4E3F-4289-A3CA-3F52A92A635E}"/>
          </ac:spMkLst>
        </pc:spChg>
      </pc:sldChg>
      <pc:sldChg chg="modSp mod">
        <pc:chgData name="Bennett P.D." userId="64626ddf-f80a-42b2-9a46-b4a8fd2b9674" providerId="ADAL" clId="{35DF91AB-166D-4C57-8DC7-412A4DCDB7DE}" dt="2020-09-29T06:58:51.643" v="1237" actId="20577"/>
        <pc:sldMkLst>
          <pc:docMk/>
          <pc:sldMk cId="4036848203" sldId="262"/>
        </pc:sldMkLst>
        <pc:spChg chg="mod">
          <ac:chgData name="Bennett P.D." userId="64626ddf-f80a-42b2-9a46-b4a8fd2b9674" providerId="ADAL" clId="{35DF91AB-166D-4C57-8DC7-412A4DCDB7DE}" dt="2020-09-28T19:01:15.507" v="1222" actId="20577"/>
          <ac:spMkLst>
            <pc:docMk/>
            <pc:sldMk cId="4036848203" sldId="262"/>
            <ac:spMk id="2" creationId="{B7BFDADF-797B-4E4D-857E-7897604EBC3B}"/>
          </ac:spMkLst>
        </pc:spChg>
        <pc:spChg chg="mod">
          <ac:chgData name="Bennett P.D." userId="64626ddf-f80a-42b2-9a46-b4a8fd2b9674" providerId="ADAL" clId="{35DF91AB-166D-4C57-8DC7-412A4DCDB7DE}" dt="2020-09-29T06:58:51.643" v="1237" actId="20577"/>
          <ac:spMkLst>
            <pc:docMk/>
            <pc:sldMk cId="4036848203" sldId="262"/>
            <ac:spMk id="5" creationId="{45A2C07A-52DB-4053-A2E1-F559341064F8}"/>
          </ac:spMkLst>
        </pc:spChg>
      </pc:sldChg>
      <pc:sldChg chg="modSp mod">
        <pc:chgData name="Bennett P.D." userId="64626ddf-f80a-42b2-9a46-b4a8fd2b9674" providerId="ADAL" clId="{35DF91AB-166D-4C57-8DC7-412A4DCDB7DE}" dt="2020-09-29T07:01:42.663" v="1253" actId="20577"/>
        <pc:sldMkLst>
          <pc:docMk/>
          <pc:sldMk cId="620369964" sldId="263"/>
        </pc:sldMkLst>
        <pc:spChg chg="mod">
          <ac:chgData name="Bennett P.D." userId="64626ddf-f80a-42b2-9a46-b4a8fd2b9674" providerId="ADAL" clId="{35DF91AB-166D-4C57-8DC7-412A4DCDB7DE}" dt="2020-09-29T07:01:42.663" v="1253" actId="20577"/>
          <ac:spMkLst>
            <pc:docMk/>
            <pc:sldMk cId="620369964" sldId="263"/>
            <ac:spMk id="3" creationId="{F2018A70-DF2B-4DE2-8387-BC2ACB3DB46F}"/>
          </ac:spMkLst>
        </pc:spChg>
      </pc:sldChg>
      <pc:sldChg chg="modSp mod">
        <pc:chgData name="Bennett P.D." userId="64626ddf-f80a-42b2-9a46-b4a8fd2b9674" providerId="ADAL" clId="{35DF91AB-166D-4C57-8DC7-412A4DCDB7DE}" dt="2020-09-28T19:02:04.135" v="1223" actId="20577"/>
        <pc:sldMkLst>
          <pc:docMk/>
          <pc:sldMk cId="3269564379" sldId="264"/>
        </pc:sldMkLst>
        <pc:spChg chg="mod">
          <ac:chgData name="Bennett P.D." userId="64626ddf-f80a-42b2-9a46-b4a8fd2b9674" providerId="ADAL" clId="{35DF91AB-166D-4C57-8DC7-412A4DCDB7DE}" dt="2020-09-28T19:02:04.135" v="1223" actId="20577"/>
          <ac:spMkLst>
            <pc:docMk/>
            <pc:sldMk cId="3269564379" sldId="264"/>
            <ac:spMk id="3" creationId="{24A8DA07-6A17-4980-AB52-F4A6F8779EFE}"/>
          </ac:spMkLst>
        </pc:spChg>
      </pc:sldChg>
      <pc:sldChg chg="modSp mod">
        <pc:chgData name="Bennett P.D." userId="64626ddf-f80a-42b2-9a46-b4a8fd2b9674" providerId="ADAL" clId="{35DF91AB-166D-4C57-8DC7-412A4DCDB7DE}" dt="2020-09-29T07:00:59.693" v="1241" actId="20577"/>
        <pc:sldMkLst>
          <pc:docMk/>
          <pc:sldMk cId="1864100766" sldId="265"/>
        </pc:sldMkLst>
        <pc:spChg chg="mod">
          <ac:chgData name="Bennett P.D." userId="64626ddf-f80a-42b2-9a46-b4a8fd2b9674" providerId="ADAL" clId="{35DF91AB-166D-4C57-8DC7-412A4DCDB7DE}" dt="2020-09-29T07:00:59.693" v="1241" actId="20577"/>
          <ac:spMkLst>
            <pc:docMk/>
            <pc:sldMk cId="1864100766" sldId="265"/>
            <ac:spMk id="3" creationId="{08749EC7-9116-4EC5-B7CD-E4FFBDF4027B}"/>
          </ac:spMkLst>
        </pc:spChg>
      </pc:sldChg>
      <pc:sldChg chg="modSp mod">
        <pc:chgData name="Bennett P.D." userId="64626ddf-f80a-42b2-9a46-b4a8fd2b9674" providerId="ADAL" clId="{35DF91AB-166D-4C57-8DC7-412A4DCDB7DE}" dt="2020-09-29T06:57:51.979" v="1230" actId="20577"/>
        <pc:sldMkLst>
          <pc:docMk/>
          <pc:sldMk cId="492751182" sldId="266"/>
        </pc:sldMkLst>
        <pc:spChg chg="mod">
          <ac:chgData name="Bennett P.D." userId="64626ddf-f80a-42b2-9a46-b4a8fd2b9674" providerId="ADAL" clId="{35DF91AB-166D-4C57-8DC7-412A4DCDB7DE}" dt="2020-09-29T06:57:51.979" v="1230" actId="20577"/>
          <ac:spMkLst>
            <pc:docMk/>
            <pc:sldMk cId="492751182" sldId="266"/>
            <ac:spMk id="3" creationId="{315ADAF9-F8C1-402D-8FFD-54F03E5BFAEC}"/>
          </ac:spMkLst>
        </pc:spChg>
      </pc:sldChg>
      <pc:sldChg chg="addSp delSp modSp new mod modClrScheme chgLayout">
        <pc:chgData name="Bennett P.D." userId="64626ddf-f80a-42b2-9a46-b4a8fd2b9674" providerId="ADAL" clId="{35DF91AB-166D-4C57-8DC7-412A4DCDB7DE}" dt="2020-09-29T07:26:06.889" v="1934" actId="20577"/>
        <pc:sldMkLst>
          <pc:docMk/>
          <pc:sldMk cId="1953051727" sldId="267"/>
        </pc:sldMkLst>
        <pc:spChg chg="del mod ord">
          <ac:chgData name="Bennett P.D." userId="64626ddf-f80a-42b2-9a46-b4a8fd2b9674" providerId="ADAL" clId="{35DF91AB-166D-4C57-8DC7-412A4DCDB7DE}" dt="2020-09-29T07:23:29.653" v="1790" actId="700"/>
          <ac:spMkLst>
            <pc:docMk/>
            <pc:sldMk cId="1953051727" sldId="267"/>
            <ac:spMk id="2" creationId="{945C1A71-762A-4D29-B258-480C1D90F80D}"/>
          </ac:spMkLst>
        </pc:spChg>
        <pc:spChg chg="mod ord">
          <ac:chgData name="Bennett P.D." userId="64626ddf-f80a-42b2-9a46-b4a8fd2b9674" providerId="ADAL" clId="{35DF91AB-166D-4C57-8DC7-412A4DCDB7DE}" dt="2020-09-29T07:26:06.889" v="1934" actId="20577"/>
          <ac:spMkLst>
            <pc:docMk/>
            <pc:sldMk cId="1953051727" sldId="267"/>
            <ac:spMk id="3" creationId="{B349CA15-790D-4F24-A420-12C32719BB11}"/>
          </ac:spMkLst>
        </pc:spChg>
        <pc:spChg chg="add mod ord">
          <ac:chgData name="Bennett P.D." userId="64626ddf-f80a-42b2-9a46-b4a8fd2b9674" providerId="ADAL" clId="{35DF91AB-166D-4C57-8DC7-412A4DCDB7DE}" dt="2020-09-29T07:24:42.342" v="1813" actId="20578"/>
          <ac:spMkLst>
            <pc:docMk/>
            <pc:sldMk cId="1953051727" sldId="267"/>
            <ac:spMk id="4" creationId="{5C9089ED-0551-4C64-9446-B2A92E7909EE}"/>
          </ac:spMkLst>
        </pc:spChg>
        <pc:spChg chg="add mod ord">
          <ac:chgData name="Bennett P.D." userId="64626ddf-f80a-42b2-9a46-b4a8fd2b9674" providerId="ADAL" clId="{35DF91AB-166D-4C57-8DC7-412A4DCDB7DE}" dt="2020-09-29T07:24:52.252" v="1818" actId="20578"/>
          <ac:spMkLst>
            <pc:docMk/>
            <pc:sldMk cId="1953051727" sldId="267"/>
            <ac:spMk id="5" creationId="{EB03E845-442D-41A8-A559-CF3CC0FF25E1}"/>
          </ac:spMkLst>
        </pc:spChg>
        <pc:spChg chg="add mod ord">
          <ac:chgData name="Bennett P.D." userId="64626ddf-f80a-42b2-9a46-b4a8fd2b9674" providerId="ADAL" clId="{35DF91AB-166D-4C57-8DC7-412A4DCDB7DE}" dt="2020-09-29T07:24:52.252" v="1818" actId="20578"/>
          <ac:spMkLst>
            <pc:docMk/>
            <pc:sldMk cId="1953051727" sldId="267"/>
            <ac:spMk id="6" creationId="{645EF9CA-C466-406A-AF47-FF7F35B102EF}"/>
          </ac:spMkLst>
        </pc:spChg>
        <pc:spChg chg="add mod ord">
          <ac:chgData name="Bennett P.D." userId="64626ddf-f80a-42b2-9a46-b4a8fd2b9674" providerId="ADAL" clId="{35DF91AB-166D-4C57-8DC7-412A4DCDB7DE}" dt="2020-09-29T07:26:00.635" v="1929" actId="5793"/>
          <ac:spMkLst>
            <pc:docMk/>
            <pc:sldMk cId="1953051727" sldId="267"/>
            <ac:spMk id="7" creationId="{A6C3C699-761D-41C8-AAC1-616F170C528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F3018-2421-499F-8DC9-3A8F0AFFD0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2CE641A-13C4-487D-B720-7E8E786657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E3DDAC5-8C1E-44EE-8A55-65F42888B8C7}"/>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F42D7ECA-B5B5-46D5-8D46-CE6A87604B7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BB9400F-E44C-4C99-A63E-D8926ECF8D28}"/>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3744022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F94CE-75B7-4F22-82AF-5F6B4DFF44A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9616D1-4C82-413F-ABED-7C54CA72AC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658E3D-224C-43CE-96D0-4D3C379A2500}"/>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E27EC350-2094-4737-863E-4DE7880DE6F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D226C8B-DAB5-414B-A592-EA735DD2B208}"/>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1354954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235559-65ED-4A54-87DA-A6C5DDC912A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C75D64F-7573-43F7-AB82-6648875C2B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2399A2-463D-48AE-BDAE-4A40FCABD69E}"/>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09594A9D-2C31-4C40-A628-37835068072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B2C1B38-6DB6-4CFD-A017-2B57B6022EBC}"/>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3868503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BE58D-5ADB-4C44-AFAA-1B02679F7AF8}"/>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22B1B7B-0592-4C5E-A120-01221E468C85}"/>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0C78AA12-871A-4684-B3DE-FDF1C92E64B0}"/>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944A9C41-5F89-48BD-BEEE-181D1EE31D5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2C8B0B0-DEBF-42F5-9FF7-4AA7B6DB80F0}"/>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211438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190C9-F62D-420D-949A-B78F3871D8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5756A0F-2B78-449D-8DC4-A1776EE1A5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8F12BCB-AACE-4CCD-AC0F-43CB15FEA894}"/>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2801DA3A-BD0D-458A-8C93-074B394DFF6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46202AF-8382-4421-9C1D-1DB5F0D1A474}"/>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2268252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A9C4D-AD0C-4AAC-AA3B-9C96019887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C522E8-D160-4718-8C92-DEA0452C6B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F76F7FD-42F4-4C60-B91D-D52F9AB5D34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F5A17EE-44B5-457D-B651-EA60ACF3B2BE}"/>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6" name="Footer Placeholder 5">
            <a:extLst>
              <a:ext uri="{FF2B5EF4-FFF2-40B4-BE49-F238E27FC236}">
                <a16:creationId xmlns:a16="http://schemas.microsoft.com/office/drawing/2014/main" id="{CACE775C-A45B-4D76-80D2-C07DFCA8A70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F7921C4-F6D9-4D2D-9AF8-E259BC42AC55}"/>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2737548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4C50C-CC7A-4456-ACE9-54F9D70A707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BCC2BA3-84EB-42C2-9BD7-D21B640F1F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2C3B4B-2FB0-49BF-AE1E-5903C1CB3B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1D7ADE9-CDF7-43A4-9C67-E38A484648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5C18C6-66BF-42EC-96E5-DD8EDFDB28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8989F9-EDF7-43F5-9040-4ADE1C1319F2}"/>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8" name="Footer Placeholder 7">
            <a:extLst>
              <a:ext uri="{FF2B5EF4-FFF2-40B4-BE49-F238E27FC236}">
                <a16:creationId xmlns:a16="http://schemas.microsoft.com/office/drawing/2014/main" id="{C4ABDC22-E125-4ADE-BA61-671F88B9C0FB}"/>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EEA81AA1-4671-4DC0-8B48-28314F663537}"/>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2393298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B6111-B546-43E9-99B4-D3AE668DA16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B72EC0A-F1A5-47B2-B7F1-C897C3491406}"/>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4" name="Footer Placeholder 3">
            <a:extLst>
              <a:ext uri="{FF2B5EF4-FFF2-40B4-BE49-F238E27FC236}">
                <a16:creationId xmlns:a16="http://schemas.microsoft.com/office/drawing/2014/main" id="{D48B8792-1777-4B73-B553-B48EE80FFF0A}"/>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D0D4B61B-CEEF-4708-BC8C-9E26D9E46049}"/>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3518401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12E206-07CB-41F8-BA61-FF8CC696D30B}"/>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3" name="Footer Placeholder 2">
            <a:extLst>
              <a:ext uri="{FF2B5EF4-FFF2-40B4-BE49-F238E27FC236}">
                <a16:creationId xmlns:a16="http://schemas.microsoft.com/office/drawing/2014/main" id="{B067BC29-790C-4708-B15C-3580A8262B0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B909980D-3AEE-4877-B63F-1878F24970FC}"/>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533782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6213A-D3FA-4B08-AA6F-C103E8FA1C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F732FD-6262-44F9-AE57-C8720578C6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D8CFF5A-D8EB-44B6-BE18-805BD85626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AFF579-A914-44DE-82D8-BF8C5485CD58}"/>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6" name="Footer Placeholder 5">
            <a:extLst>
              <a:ext uri="{FF2B5EF4-FFF2-40B4-BE49-F238E27FC236}">
                <a16:creationId xmlns:a16="http://schemas.microsoft.com/office/drawing/2014/main" id="{1B5055B6-934F-4E1A-B32E-21986C5D5A51}"/>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8E196BE-0EA8-4E7C-AB0D-65C13FF69791}"/>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1996279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3D80B-B4A9-433D-BFCA-3C8421114D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7DBE79F-1FD6-45A2-BF0B-176706F892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493EE7EF-BF52-40B4-AA26-7C4D1AA631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46DB94-E407-4AD3-A6E8-0375842FCB66}"/>
              </a:ext>
            </a:extLst>
          </p:cNvPr>
          <p:cNvSpPr>
            <a:spLocks noGrp="1"/>
          </p:cNvSpPr>
          <p:nvPr>
            <p:ph type="dt" sz="half" idx="10"/>
          </p:nvPr>
        </p:nvSpPr>
        <p:spPr/>
        <p:txBody>
          <a:bodyPr/>
          <a:lstStyle/>
          <a:p>
            <a:fld id="{4AF399DB-AA98-4B15-837B-39D161FB491D}" type="datetimeFigureOut">
              <a:rPr lang="en-GB" smtClean="0"/>
              <a:t>09/03/2021</a:t>
            </a:fld>
            <a:endParaRPr lang="en-GB" dirty="0"/>
          </a:p>
        </p:txBody>
      </p:sp>
      <p:sp>
        <p:nvSpPr>
          <p:cNvPr id="6" name="Footer Placeholder 5">
            <a:extLst>
              <a:ext uri="{FF2B5EF4-FFF2-40B4-BE49-F238E27FC236}">
                <a16:creationId xmlns:a16="http://schemas.microsoft.com/office/drawing/2014/main" id="{EE619650-13F2-47EB-B0B4-59E71D09D4E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4DFD84D-5096-4ADA-8422-9F5271DEC9DF}"/>
              </a:ext>
            </a:extLst>
          </p:cNvPr>
          <p:cNvSpPr>
            <a:spLocks noGrp="1"/>
          </p:cNvSpPr>
          <p:nvPr>
            <p:ph type="sldNum" sz="quarter" idx="12"/>
          </p:nvPr>
        </p:nvSpPr>
        <p:spPr/>
        <p:txBody>
          <a:bodyPr/>
          <a:lstStyle/>
          <a:p>
            <a:fld id="{54C9FAFF-5EFB-4D6D-A2A3-84EEF0D2A043}" type="slidenum">
              <a:rPr lang="en-GB" smtClean="0"/>
              <a:t>‹#›</a:t>
            </a:fld>
            <a:endParaRPr lang="en-GB" dirty="0"/>
          </a:p>
        </p:txBody>
      </p:sp>
    </p:spTree>
    <p:extLst>
      <p:ext uri="{BB962C8B-B14F-4D97-AF65-F5344CB8AC3E}">
        <p14:creationId xmlns:p14="http://schemas.microsoft.com/office/powerpoint/2010/main" val="2222402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7E1E20-682A-4D3B-B8B5-CE58E5F326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A5C3A4-8D3C-4AB9-AF5A-2670A9F443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4C85D7-E4F4-4AF1-916B-227FFE0B58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F399DB-AA98-4B15-837B-39D161FB491D}" type="datetimeFigureOut">
              <a:rPr lang="en-GB" smtClean="0"/>
              <a:t>09/03/2021</a:t>
            </a:fld>
            <a:endParaRPr lang="en-GB" dirty="0"/>
          </a:p>
        </p:txBody>
      </p:sp>
      <p:sp>
        <p:nvSpPr>
          <p:cNvPr id="5" name="Footer Placeholder 4">
            <a:extLst>
              <a:ext uri="{FF2B5EF4-FFF2-40B4-BE49-F238E27FC236}">
                <a16:creationId xmlns:a16="http://schemas.microsoft.com/office/drawing/2014/main" id="{0A142277-7E18-4A79-A64D-814F8E199B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0E114C65-4618-4FB6-A9F7-963DA9F7C8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C9FAFF-5EFB-4D6D-A2A3-84EEF0D2A043}" type="slidenum">
              <a:rPr lang="en-GB" smtClean="0"/>
              <a:t>‹#›</a:t>
            </a:fld>
            <a:endParaRPr lang="en-GB" dirty="0"/>
          </a:p>
        </p:txBody>
      </p:sp>
      <p:pic>
        <p:nvPicPr>
          <p:cNvPr id="10" name="Picture 9" descr="Icon&#10;&#10;Description automatically generated">
            <a:extLst>
              <a:ext uri="{FF2B5EF4-FFF2-40B4-BE49-F238E27FC236}">
                <a16:creationId xmlns:a16="http://schemas.microsoft.com/office/drawing/2014/main" id="{51C36DB3-BAD0-4909-AD8C-053D5A85BCD5}"/>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69992" y="635"/>
            <a:ext cx="1522008" cy="1514656"/>
          </a:xfrm>
          <a:prstGeom prst="rect">
            <a:avLst/>
          </a:prstGeom>
        </p:spPr>
      </p:pic>
    </p:spTree>
    <p:extLst>
      <p:ext uri="{BB962C8B-B14F-4D97-AF65-F5344CB8AC3E}">
        <p14:creationId xmlns:p14="http://schemas.microsoft.com/office/powerpoint/2010/main" val="4079895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121EB-4E3F-4289-A3CA-3F52A92A635E}"/>
              </a:ext>
            </a:extLst>
          </p:cNvPr>
          <p:cNvSpPr>
            <a:spLocks noGrp="1"/>
          </p:cNvSpPr>
          <p:nvPr>
            <p:ph type="ctrTitle"/>
          </p:nvPr>
        </p:nvSpPr>
        <p:spPr/>
        <p:txBody>
          <a:bodyPr>
            <a:normAutofit/>
          </a:bodyPr>
          <a:lstStyle/>
          <a:p>
            <a:r>
              <a:rPr lang="en-GB" sz="4500" dirty="0"/>
              <a:t>Biological Explanations and Treatments</a:t>
            </a:r>
          </a:p>
        </p:txBody>
      </p:sp>
      <p:sp>
        <p:nvSpPr>
          <p:cNvPr id="3" name="Subtitle 2">
            <a:extLst>
              <a:ext uri="{FF2B5EF4-FFF2-40B4-BE49-F238E27FC236}">
                <a16:creationId xmlns:a16="http://schemas.microsoft.com/office/drawing/2014/main" id="{3ECA75CD-0355-479C-9DA3-AF82D22D6C0A}"/>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819860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F6B10-D718-432E-8412-9E6B9C26CCF1}"/>
              </a:ext>
            </a:extLst>
          </p:cNvPr>
          <p:cNvSpPr>
            <a:spLocks noGrp="1"/>
          </p:cNvSpPr>
          <p:nvPr>
            <p:ph type="title"/>
          </p:nvPr>
        </p:nvSpPr>
        <p:spPr/>
        <p:txBody>
          <a:bodyPr>
            <a:normAutofit/>
          </a:bodyPr>
          <a:lstStyle/>
          <a:p>
            <a:r>
              <a:rPr lang="en-GB" sz="3300" dirty="0"/>
              <a:t>Physical Treatments</a:t>
            </a:r>
          </a:p>
        </p:txBody>
      </p:sp>
      <p:sp>
        <p:nvSpPr>
          <p:cNvPr id="3" name="Content Placeholder 2">
            <a:extLst>
              <a:ext uri="{FF2B5EF4-FFF2-40B4-BE49-F238E27FC236}">
                <a16:creationId xmlns:a16="http://schemas.microsoft.com/office/drawing/2014/main" id="{315ADAF9-F8C1-402D-8FFD-54F03E5BFAEC}"/>
              </a:ext>
            </a:extLst>
          </p:cNvPr>
          <p:cNvSpPr>
            <a:spLocks noGrp="1"/>
          </p:cNvSpPr>
          <p:nvPr>
            <p:ph idx="1"/>
          </p:nvPr>
        </p:nvSpPr>
        <p:spPr/>
        <p:txBody>
          <a:bodyPr>
            <a:normAutofit lnSpcReduction="10000"/>
          </a:bodyPr>
          <a:lstStyle/>
          <a:p>
            <a:pPr marL="0" indent="0">
              <a:buNone/>
            </a:pPr>
            <a:r>
              <a:rPr lang="en-GB" i="1" dirty="0"/>
              <a:t>Electroconvulsive therapy (ECT)</a:t>
            </a:r>
          </a:p>
          <a:p>
            <a:pPr lvl="2"/>
            <a:endParaRPr lang="en-GB" dirty="0"/>
          </a:p>
          <a:p>
            <a:pPr lvl="2"/>
            <a:r>
              <a:rPr lang="en-GB" dirty="0"/>
              <a:t>Epileptic convulsion induced by electric current applied to electrodes on the temples for half a second or less, used to treat severe depression and schizophrenia.</a:t>
            </a:r>
          </a:p>
          <a:p>
            <a:pPr lvl="3">
              <a:buFont typeface="Courier New" panose="02070309020205020404" pitchFamily="49" charset="0"/>
              <a:buChar char="o"/>
            </a:pPr>
            <a:r>
              <a:rPr lang="en-GB" dirty="0"/>
              <a:t>Was given ‘straight’ but patient deaths, experiences of trauma, and injuries led to use of muscle relaxants and then anaesthetic (to remove the trauma of being </a:t>
            </a:r>
            <a:r>
              <a:rPr lang="en-GB" i="1" dirty="0"/>
              <a:t>awake</a:t>
            </a:r>
            <a:r>
              <a:rPr lang="en-GB" dirty="0"/>
              <a:t> and unable to breathe/move).</a:t>
            </a:r>
          </a:p>
          <a:p>
            <a:pPr lvl="3">
              <a:buFont typeface="Courier New" panose="02070309020205020404" pitchFamily="49" charset="0"/>
              <a:buChar char="o"/>
            </a:pPr>
            <a:r>
              <a:rPr lang="en-GB" dirty="0"/>
              <a:t>Now typically electrode used only on non-dominant temple, to reduce risk of longer-term side-effects.</a:t>
            </a:r>
          </a:p>
          <a:p>
            <a:pPr marL="914400" lvl="2" indent="0">
              <a:buNone/>
            </a:pPr>
            <a:endParaRPr lang="en-GB" dirty="0"/>
          </a:p>
          <a:p>
            <a:pPr marL="914400" lvl="2" indent="0">
              <a:buNone/>
            </a:pPr>
            <a:r>
              <a:rPr lang="en-GB" i="1" dirty="0"/>
              <a:t>Key issues in ECT</a:t>
            </a:r>
          </a:p>
          <a:p>
            <a:pPr lvl="3"/>
            <a:r>
              <a:rPr lang="en-GB" dirty="0"/>
              <a:t>Moral outrage: inhumane.</a:t>
            </a:r>
          </a:p>
          <a:p>
            <a:pPr lvl="3"/>
            <a:r>
              <a:rPr lang="en-GB" dirty="0"/>
              <a:t>Significant memory loss associated with its use. Typically person receiving it confused in immediate aftermath. Longer-term significant memory problems, lasting months. </a:t>
            </a:r>
            <a:r>
              <a:rPr lang="en-GB" sz="1600" dirty="0" err="1"/>
              <a:t>Kronsell</a:t>
            </a:r>
            <a:r>
              <a:rPr lang="en-GB" sz="1600" dirty="0"/>
              <a:t> et al. (2019) found</a:t>
            </a:r>
          </a:p>
          <a:p>
            <a:pPr lvl="6">
              <a:buFont typeface="Courier New" panose="02070309020205020404" pitchFamily="49" charset="0"/>
              <a:buChar char="o"/>
            </a:pPr>
            <a:r>
              <a:rPr lang="en-GB" sz="1600" dirty="0"/>
              <a:t>high-dosage ECT, 44% experienced significant memory loss</a:t>
            </a:r>
          </a:p>
          <a:p>
            <a:pPr lvl="6">
              <a:buFont typeface="Courier New" panose="02070309020205020404" pitchFamily="49" charset="0"/>
              <a:buChar char="o"/>
            </a:pPr>
            <a:r>
              <a:rPr lang="en-GB" sz="1600" dirty="0"/>
              <a:t>low-dosage ECT, 25% experienced significant memory loss.</a:t>
            </a:r>
          </a:p>
          <a:p>
            <a:pPr lvl="3"/>
            <a:endParaRPr lang="en-GB" dirty="0"/>
          </a:p>
          <a:p>
            <a:pPr lvl="3"/>
            <a:r>
              <a:rPr lang="en-GB" dirty="0"/>
              <a:t>NICE guidelines: ECT no longer recommended for treatment of schizophrenia and only for severe refractory depression.</a:t>
            </a:r>
          </a:p>
        </p:txBody>
      </p:sp>
    </p:spTree>
    <p:extLst>
      <p:ext uri="{BB962C8B-B14F-4D97-AF65-F5344CB8AC3E}">
        <p14:creationId xmlns:p14="http://schemas.microsoft.com/office/powerpoint/2010/main" val="492751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C9089ED-0551-4C64-9446-B2A92E7909EE}"/>
              </a:ext>
            </a:extLst>
          </p:cNvPr>
          <p:cNvSpPr>
            <a:spLocks noGrp="1"/>
          </p:cNvSpPr>
          <p:nvPr>
            <p:ph type="title"/>
          </p:nvPr>
        </p:nvSpPr>
        <p:spPr/>
        <p:txBody>
          <a:bodyPr/>
          <a:lstStyle/>
          <a:p>
            <a:r>
              <a:rPr lang="en-GB" sz="3300" dirty="0"/>
              <a:t>Psychosurgery</a:t>
            </a:r>
            <a:br>
              <a:rPr lang="en-GB" dirty="0"/>
            </a:br>
            <a:endParaRPr lang="en-GB" dirty="0"/>
          </a:p>
        </p:txBody>
      </p:sp>
      <p:sp>
        <p:nvSpPr>
          <p:cNvPr id="3" name="Content Placeholder 2">
            <a:extLst>
              <a:ext uri="{FF2B5EF4-FFF2-40B4-BE49-F238E27FC236}">
                <a16:creationId xmlns:a16="http://schemas.microsoft.com/office/drawing/2014/main" id="{B349CA15-790D-4F24-A420-12C32719BB11}"/>
              </a:ext>
            </a:extLst>
          </p:cNvPr>
          <p:cNvSpPr>
            <a:spLocks noGrp="1"/>
          </p:cNvSpPr>
          <p:nvPr>
            <p:ph sz="half" idx="2"/>
          </p:nvPr>
        </p:nvSpPr>
        <p:spPr>
          <a:xfrm>
            <a:off x="641006" y="1829214"/>
            <a:ext cx="5157787" cy="3684588"/>
          </a:xfrm>
        </p:spPr>
        <p:txBody>
          <a:bodyPr>
            <a:normAutofit/>
          </a:bodyPr>
          <a:lstStyle/>
          <a:p>
            <a:pPr marL="0" indent="0">
              <a:buNone/>
            </a:pPr>
            <a:r>
              <a:rPr lang="en-GB" sz="1700" dirty="0"/>
              <a:t>Severing of links between frontal lobes and rest of brain:</a:t>
            </a:r>
          </a:p>
          <a:p>
            <a:pPr lvl="1"/>
            <a:r>
              <a:rPr lang="en-GB" sz="1700" dirty="0" err="1"/>
              <a:t>subcaudate</a:t>
            </a:r>
            <a:r>
              <a:rPr lang="en-GB" sz="1700" dirty="0"/>
              <a:t> tractotomy – placing small radioactive rods into the subcaudate brain area </a:t>
            </a:r>
          </a:p>
          <a:p>
            <a:pPr lvl="1"/>
            <a:r>
              <a:rPr lang="en-GB" sz="1700" dirty="0"/>
              <a:t>stereotactic cingulotomy – heating electrodes in the cingulate bundle.</a:t>
            </a:r>
          </a:p>
          <a:p>
            <a:pPr lvl="1"/>
            <a:endParaRPr lang="en-GB" sz="1700" dirty="0"/>
          </a:p>
          <a:p>
            <a:pPr marL="0" indent="0">
              <a:buNone/>
            </a:pPr>
            <a:r>
              <a:rPr lang="en-GB" sz="1700" dirty="0"/>
              <a:t>  Malizia (2000):</a:t>
            </a:r>
          </a:p>
          <a:p>
            <a:pPr lvl="2"/>
            <a:r>
              <a:rPr lang="en-GB" sz="1700" dirty="0"/>
              <a:t>50% of severe depression some benefit</a:t>
            </a:r>
          </a:p>
          <a:p>
            <a:pPr lvl="2"/>
            <a:r>
              <a:rPr lang="en-GB" sz="1700" dirty="0"/>
              <a:t>20% of schizophrenia some benefit.</a:t>
            </a:r>
          </a:p>
          <a:p>
            <a:pPr lvl="2"/>
            <a:endParaRPr lang="en-GB" dirty="0"/>
          </a:p>
        </p:txBody>
      </p:sp>
      <p:sp>
        <p:nvSpPr>
          <p:cNvPr id="7" name="Content Placeholder 6">
            <a:extLst>
              <a:ext uri="{FF2B5EF4-FFF2-40B4-BE49-F238E27FC236}">
                <a16:creationId xmlns:a16="http://schemas.microsoft.com/office/drawing/2014/main" id="{A6C3C699-761D-41C8-AAC1-616F170C5282}"/>
              </a:ext>
            </a:extLst>
          </p:cNvPr>
          <p:cNvSpPr>
            <a:spLocks noGrp="1"/>
          </p:cNvSpPr>
          <p:nvPr>
            <p:ph sz="quarter" idx="4"/>
          </p:nvPr>
        </p:nvSpPr>
        <p:spPr>
          <a:xfrm>
            <a:off x="6096000" y="1829214"/>
            <a:ext cx="5183188" cy="3684588"/>
          </a:xfrm>
        </p:spPr>
        <p:txBody>
          <a:bodyPr>
            <a:normAutofit/>
          </a:bodyPr>
          <a:lstStyle/>
          <a:p>
            <a:pPr marL="914400" lvl="2" indent="0">
              <a:buNone/>
            </a:pPr>
            <a:r>
              <a:rPr lang="en-GB" sz="1700" i="1" dirty="0"/>
              <a:t>But:</a:t>
            </a:r>
          </a:p>
          <a:p>
            <a:pPr lvl="2"/>
            <a:endParaRPr lang="en-GB" sz="1700" dirty="0"/>
          </a:p>
          <a:p>
            <a:pPr lvl="2"/>
            <a:r>
              <a:rPr lang="en-GB" sz="1700" dirty="0"/>
              <a:t>4% died </a:t>
            </a:r>
          </a:p>
          <a:p>
            <a:pPr lvl="2"/>
            <a:r>
              <a:rPr lang="en-GB" sz="1700" dirty="0"/>
              <a:t>4% developed severe loss of motivation</a:t>
            </a:r>
          </a:p>
          <a:p>
            <a:pPr lvl="2"/>
            <a:r>
              <a:rPr lang="en-GB" sz="1700" dirty="0"/>
              <a:t>15% developed epilepsy</a:t>
            </a:r>
          </a:p>
          <a:p>
            <a:pPr lvl="2"/>
            <a:r>
              <a:rPr lang="en-GB" sz="1700" dirty="0"/>
              <a:t>60% developed ‘troublesome’ personality changes.</a:t>
            </a:r>
          </a:p>
          <a:p>
            <a:endParaRPr lang="en-GB" dirty="0"/>
          </a:p>
          <a:p>
            <a:pPr marL="0" indent="0">
              <a:buNone/>
            </a:pPr>
            <a:r>
              <a:rPr lang="en-GB" sz="1700" dirty="0"/>
              <a:t>Now used in the UK only for severe refractory depression after governmental consent.</a:t>
            </a:r>
          </a:p>
        </p:txBody>
      </p:sp>
    </p:spTree>
    <p:extLst>
      <p:ext uri="{BB962C8B-B14F-4D97-AF65-F5344CB8AC3E}">
        <p14:creationId xmlns:p14="http://schemas.microsoft.com/office/powerpoint/2010/main" val="195305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E20FD-6AEB-499D-843B-00710CDD7D18}"/>
              </a:ext>
            </a:extLst>
          </p:cNvPr>
          <p:cNvSpPr>
            <a:spLocks noGrp="1"/>
          </p:cNvSpPr>
          <p:nvPr>
            <p:ph type="title"/>
          </p:nvPr>
        </p:nvSpPr>
        <p:spPr/>
        <p:txBody>
          <a:bodyPr>
            <a:normAutofit/>
          </a:bodyPr>
          <a:lstStyle/>
          <a:p>
            <a:r>
              <a:rPr lang="en-GB" sz="3300" dirty="0"/>
              <a:t>Key Structures in Emotions and Related Processes</a:t>
            </a:r>
          </a:p>
        </p:txBody>
      </p:sp>
      <p:sp>
        <p:nvSpPr>
          <p:cNvPr id="3" name="Content Placeholder 2">
            <a:extLst>
              <a:ext uri="{FF2B5EF4-FFF2-40B4-BE49-F238E27FC236}">
                <a16:creationId xmlns:a16="http://schemas.microsoft.com/office/drawing/2014/main" id="{9BA264B3-DFBF-4D59-9F2E-E68311154991}"/>
              </a:ext>
            </a:extLst>
          </p:cNvPr>
          <p:cNvSpPr>
            <a:spLocks noGrp="1"/>
          </p:cNvSpPr>
          <p:nvPr>
            <p:ph idx="1"/>
          </p:nvPr>
        </p:nvSpPr>
        <p:spPr>
          <a:xfrm>
            <a:off x="838200" y="1405288"/>
            <a:ext cx="10515600" cy="4771675"/>
          </a:xfrm>
        </p:spPr>
        <p:txBody>
          <a:bodyPr>
            <a:normAutofit lnSpcReduction="10000"/>
          </a:bodyPr>
          <a:lstStyle/>
          <a:p>
            <a:pPr marL="0" indent="0">
              <a:buNone/>
            </a:pPr>
            <a:r>
              <a:rPr lang="en-GB" i="1" dirty="0"/>
              <a:t>Limbic system – </a:t>
            </a:r>
            <a:r>
              <a:rPr lang="en-GB" dirty="0"/>
              <a:t>a series of structures including the Circuit of </a:t>
            </a:r>
            <a:r>
              <a:rPr lang="en-GB" dirty="0" err="1"/>
              <a:t>Papez</a:t>
            </a:r>
            <a:r>
              <a:rPr lang="en-GB" dirty="0"/>
              <a:t>: hippocampus–fornix–mammillary bodies–thalamus–cingulated cortex–hippocampus. </a:t>
            </a:r>
          </a:p>
          <a:p>
            <a:endParaRPr lang="en-GB" dirty="0"/>
          </a:p>
          <a:p>
            <a:pPr lvl="1"/>
            <a:r>
              <a:rPr lang="en-GB" dirty="0"/>
              <a:t>The hippocampus–fornix–mammillary bodies circuit is also involved in memory. The hippocampus is one site of interaction between the perceptual and memory systems.</a:t>
            </a:r>
          </a:p>
          <a:p>
            <a:endParaRPr lang="en-GB" dirty="0"/>
          </a:p>
          <a:p>
            <a:pPr lvl="1"/>
            <a:r>
              <a:rPr lang="en-GB" dirty="0"/>
              <a:t>Threat perception: the amygdala links sensory information to emotionally relevant behaviours, particularly responses to fear and anger. It has been called the ‘emotional computer’. It coordinates the process of evaluating sensory information in relation to threat, and controls subsequent behavioural and autonomic responses.</a:t>
            </a:r>
          </a:p>
          <a:p>
            <a:pPr lvl="1"/>
            <a:endParaRPr lang="en-GB" dirty="0"/>
          </a:p>
          <a:p>
            <a:pPr lvl="1"/>
            <a:r>
              <a:rPr lang="en-GB" dirty="0"/>
              <a:t>Reward: the ventral tegmental area (VTA) sends messages to clusters of nerve cells in the nucleus accumbens and the frontal cortex. This linkage, known as the mesolimbic dopamine system, forms the brain’s primary reward pathway.</a:t>
            </a:r>
          </a:p>
          <a:p>
            <a:pPr lvl="1"/>
            <a:endParaRPr lang="en-GB" dirty="0"/>
          </a:p>
          <a:p>
            <a:pPr lvl="1"/>
            <a:r>
              <a:rPr lang="en-GB" dirty="0"/>
              <a:t>The thalamus links the basic functions of the hindbrain and midbrain with the higher centres of processing, the cerebral cortex. It regulates attention and contributes to memory functions. The portion that enters the limbic system is involved in the experience of emotions.</a:t>
            </a:r>
          </a:p>
          <a:p>
            <a:pPr lvl="1"/>
            <a:endParaRPr lang="en-GB" dirty="0"/>
          </a:p>
          <a:p>
            <a:pPr lvl="1"/>
            <a:r>
              <a:rPr lang="en-US" sz="1600" spc="0" dirty="0">
                <a:effectLst/>
                <a:ea typeface="Book Antiqua" panose="02040602050305030304" pitchFamily="18" charset="0"/>
                <a:cs typeface="Book Antiqua" panose="02040602050305030304" pitchFamily="18" charset="0"/>
              </a:rPr>
              <a:t>The hypothalamus</a:t>
            </a:r>
            <a:r>
              <a:rPr lang="en-GB" sz="1600" spc="0" dirty="0">
                <a:effectLst/>
                <a:ea typeface="Book Antiqua" panose="02040602050305030304" pitchFamily="18" charset="0"/>
                <a:cs typeface="Book Antiqua" panose="02040602050305030304" pitchFamily="18" charset="0"/>
              </a:rPr>
              <a:t> </a:t>
            </a:r>
            <a:r>
              <a:rPr lang="en-GB" sz="1600" dirty="0">
                <a:effectLst/>
                <a:ea typeface="Book Antiqua" panose="02040602050305030304" pitchFamily="18" charset="0"/>
                <a:cs typeface="Book Antiqua" panose="02040602050305030304" pitchFamily="18" charset="0"/>
              </a:rPr>
              <a:t>regulates appetite, sexual arousal and thirst. Also appears to have some control over emotions.</a:t>
            </a:r>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p:txBody>
      </p:sp>
    </p:spTree>
    <p:extLst>
      <p:ext uri="{BB962C8B-B14F-4D97-AF65-F5344CB8AC3E}">
        <p14:creationId xmlns:p14="http://schemas.microsoft.com/office/powerpoint/2010/main" val="389071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CF9B0-8390-4E9C-A940-BD4AE8AEE80E}"/>
              </a:ext>
            </a:extLst>
          </p:cNvPr>
          <p:cNvSpPr>
            <a:spLocks noGrp="1"/>
          </p:cNvSpPr>
          <p:nvPr>
            <p:ph type="title"/>
          </p:nvPr>
        </p:nvSpPr>
        <p:spPr/>
        <p:txBody>
          <a:bodyPr>
            <a:normAutofit/>
          </a:bodyPr>
          <a:lstStyle/>
          <a:p>
            <a:r>
              <a:rPr lang="en-GB" sz="3300" dirty="0"/>
              <a:t>Other Important Structures</a:t>
            </a:r>
          </a:p>
        </p:txBody>
      </p:sp>
      <p:sp>
        <p:nvSpPr>
          <p:cNvPr id="3" name="Content Placeholder 2">
            <a:extLst>
              <a:ext uri="{FF2B5EF4-FFF2-40B4-BE49-F238E27FC236}">
                <a16:creationId xmlns:a16="http://schemas.microsoft.com/office/drawing/2014/main" id="{076A8BBE-C324-43A5-A243-1E48CCE499AB}"/>
              </a:ext>
            </a:extLst>
          </p:cNvPr>
          <p:cNvSpPr>
            <a:spLocks noGrp="1"/>
          </p:cNvSpPr>
          <p:nvPr>
            <p:ph idx="1"/>
          </p:nvPr>
        </p:nvSpPr>
        <p:spPr/>
        <p:txBody>
          <a:bodyPr>
            <a:normAutofit/>
          </a:bodyPr>
          <a:lstStyle/>
          <a:p>
            <a:r>
              <a:rPr lang="en-GB" sz="1800" dirty="0"/>
              <a:t>Frontal lobes: involved in planning, execution and monitoring of complex processes, including speech, motor coordination and behavioural planning. </a:t>
            </a:r>
          </a:p>
          <a:p>
            <a:pPr marL="0" indent="0">
              <a:buNone/>
            </a:pPr>
            <a:endParaRPr lang="en-GB" sz="1800" dirty="0"/>
          </a:p>
          <a:p>
            <a:pPr lvl="1">
              <a:buFont typeface="Courier New" panose="02070309020205020404" pitchFamily="49" charset="0"/>
              <a:buChar char="o"/>
            </a:pPr>
            <a:r>
              <a:rPr lang="en-GB" sz="1800" dirty="0"/>
              <a:t>Loss of this executive function can result in diminished anxiety and concern for the future, impulsiveness, lack of initiative and spontaneity, impairments in recent memory, loss of capacity to think in abstract terms, and an inability to plan and follow through a course of action or to take account of the outcome of actions. Individuals with frontal damage become inflexible and rigid. A key issue in dementia and brain injury.</a:t>
            </a:r>
          </a:p>
          <a:p>
            <a:pPr lvl="1">
              <a:buFont typeface="Courier New" panose="02070309020205020404" pitchFamily="49" charset="0"/>
              <a:buChar char="o"/>
            </a:pPr>
            <a:endParaRPr lang="en-GB" sz="1800" dirty="0"/>
          </a:p>
          <a:p>
            <a:pPr lvl="1">
              <a:buFont typeface="Courier New" panose="02070309020205020404" pitchFamily="49" charset="0"/>
              <a:buChar char="o"/>
            </a:pPr>
            <a:r>
              <a:rPr lang="en-GB" sz="1800" dirty="0"/>
              <a:t>Links between frontal lobes and limbic structures are key to addictive behaviours, with a combined experience and seeking of pleasure. </a:t>
            </a:r>
          </a:p>
        </p:txBody>
      </p:sp>
    </p:spTree>
    <p:extLst>
      <p:ext uri="{BB962C8B-B14F-4D97-AF65-F5344CB8AC3E}">
        <p14:creationId xmlns:p14="http://schemas.microsoft.com/office/powerpoint/2010/main" val="2316841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C6FA4A-EA65-4FF7-B439-23C45809BD7A}"/>
              </a:ext>
            </a:extLst>
          </p:cNvPr>
          <p:cNvPicPr>
            <a:picLocks noChangeAspect="1"/>
          </p:cNvPicPr>
          <p:nvPr/>
        </p:nvPicPr>
        <p:blipFill>
          <a:blip r:embed="rId2"/>
          <a:stretch>
            <a:fillRect/>
          </a:stretch>
        </p:blipFill>
        <p:spPr>
          <a:xfrm>
            <a:off x="903126" y="877398"/>
            <a:ext cx="9565829" cy="5320144"/>
          </a:xfrm>
          <a:prstGeom prst="rect">
            <a:avLst/>
          </a:prstGeom>
        </p:spPr>
      </p:pic>
    </p:spTree>
    <p:extLst>
      <p:ext uri="{BB962C8B-B14F-4D97-AF65-F5344CB8AC3E}">
        <p14:creationId xmlns:p14="http://schemas.microsoft.com/office/powerpoint/2010/main" val="1154910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FDADF-797B-4E4D-857E-7897604EBC3B}"/>
              </a:ext>
            </a:extLst>
          </p:cNvPr>
          <p:cNvSpPr>
            <a:spLocks noGrp="1"/>
          </p:cNvSpPr>
          <p:nvPr>
            <p:ph type="title"/>
          </p:nvPr>
        </p:nvSpPr>
        <p:spPr/>
        <p:txBody>
          <a:bodyPr>
            <a:normAutofit/>
          </a:bodyPr>
          <a:lstStyle/>
          <a:p>
            <a:r>
              <a:rPr lang="en-GB" sz="3300" dirty="0"/>
              <a:t>Key Neurotransmitters and their Mode of Influence</a:t>
            </a:r>
          </a:p>
        </p:txBody>
      </p:sp>
      <p:sp>
        <p:nvSpPr>
          <p:cNvPr id="5" name="Content Placeholder 4">
            <a:extLst>
              <a:ext uri="{FF2B5EF4-FFF2-40B4-BE49-F238E27FC236}">
                <a16:creationId xmlns:a16="http://schemas.microsoft.com/office/drawing/2014/main" id="{45A2C07A-52DB-4053-A2E1-F559341064F8}"/>
              </a:ext>
            </a:extLst>
          </p:cNvPr>
          <p:cNvSpPr>
            <a:spLocks noGrp="1"/>
          </p:cNvSpPr>
          <p:nvPr>
            <p:ph idx="1"/>
          </p:nvPr>
        </p:nvSpPr>
        <p:spPr/>
        <p:txBody>
          <a:bodyPr>
            <a:normAutofit fontScale="92500" lnSpcReduction="20000"/>
          </a:bodyPr>
          <a:lstStyle/>
          <a:p>
            <a:pPr marL="0" indent="0">
              <a:buNone/>
            </a:pPr>
            <a:r>
              <a:rPr lang="en-GB" dirty="0"/>
              <a:t>Previously thought to be mediated by single neurotransmitters, any one mental health disorder may be mediated by a </a:t>
            </a:r>
            <a:r>
              <a:rPr lang="en-GB" i="1" dirty="0"/>
              <a:t>number</a:t>
            </a:r>
            <a:r>
              <a:rPr lang="en-GB" dirty="0"/>
              <a:t> of the following neurotransmitters. </a:t>
            </a:r>
          </a:p>
          <a:p>
            <a:r>
              <a:rPr lang="en-GB" i="1" dirty="0"/>
              <a:t>Serotonin:</a:t>
            </a:r>
          </a:p>
          <a:p>
            <a:pPr lvl="1"/>
            <a:r>
              <a:rPr lang="en-GB" dirty="0"/>
              <a:t>striatum, mesolimbic system, forebrain, cortex, hippocampus, thalamus and hypothalamus</a:t>
            </a:r>
          </a:p>
          <a:p>
            <a:pPr lvl="1"/>
            <a:r>
              <a:rPr lang="en-GB" dirty="0"/>
              <a:t>involved in the moderation of mood</a:t>
            </a:r>
          </a:p>
          <a:p>
            <a:pPr lvl="1"/>
            <a:r>
              <a:rPr lang="en-GB" dirty="0"/>
              <a:t>low levels in depression and OCD.</a:t>
            </a:r>
          </a:p>
          <a:p>
            <a:pPr lvl="1"/>
            <a:endParaRPr lang="en-GB" dirty="0"/>
          </a:p>
          <a:p>
            <a:pPr marL="182563" lvl="1" indent="-182563" defTabSz="895350"/>
            <a:r>
              <a:rPr lang="en-GB" dirty="0"/>
              <a:t> </a:t>
            </a:r>
            <a:r>
              <a:rPr lang="en-GB" i="1" dirty="0"/>
              <a:t>Dopamine:</a:t>
            </a:r>
          </a:p>
          <a:p>
            <a:pPr marL="639763" lvl="2" indent="-182563" defTabSz="895350"/>
            <a:r>
              <a:rPr lang="en-GB" dirty="0"/>
              <a:t>found in the mesolimbic system, in a brain area known as A10, with links to the thalamus, hippocampus, frontal cortex and the substantia nigra</a:t>
            </a:r>
          </a:p>
          <a:p>
            <a:pPr marL="639763" lvl="2" indent="-182563" defTabSz="895350"/>
            <a:r>
              <a:rPr lang="en-GB" dirty="0"/>
              <a:t>Particularly associated with schizophrenia, autism and attentional deficit/hyperactivity disorders.</a:t>
            </a:r>
          </a:p>
          <a:p>
            <a:pPr marL="457200" lvl="2" indent="0" defTabSz="895350">
              <a:buNone/>
            </a:pPr>
            <a:endParaRPr lang="en-GB" dirty="0"/>
          </a:p>
          <a:p>
            <a:pPr marL="285750" lvl="1" indent="-285750" defTabSz="895350"/>
            <a:r>
              <a:rPr lang="en-GB" i="1" dirty="0"/>
              <a:t>Gamma-aminobutyric acid (GABA):</a:t>
            </a:r>
          </a:p>
          <a:p>
            <a:pPr marL="742950" lvl="2" indent="-285750" defTabSz="895350"/>
            <a:r>
              <a:rPr lang="en-GB" dirty="0"/>
              <a:t>found in the brain stem, cerebellum and limbic system</a:t>
            </a:r>
          </a:p>
          <a:p>
            <a:pPr marL="742950" lvl="2" indent="-285750" defTabSz="895350"/>
            <a:r>
              <a:rPr lang="en-GB" dirty="0"/>
              <a:t>a key moderator of levels of anxiety.</a:t>
            </a:r>
          </a:p>
          <a:p>
            <a:pPr marL="742950" lvl="2" indent="-285750" defTabSz="895350"/>
            <a:endParaRPr lang="en-GB" dirty="0"/>
          </a:p>
          <a:p>
            <a:pPr marL="285750" lvl="1" indent="-285750" defTabSz="895350"/>
            <a:r>
              <a:rPr lang="en-GB" i="1" dirty="0"/>
              <a:t>Norepinephrine:</a:t>
            </a:r>
          </a:p>
          <a:p>
            <a:pPr marL="742950" lvl="2" indent="-285750" defTabSz="895350"/>
            <a:r>
              <a:rPr lang="en-GB" dirty="0"/>
              <a:t>hypothalamus, cerebellum and hippocampus and autonomic nervous system</a:t>
            </a:r>
          </a:p>
          <a:p>
            <a:pPr marL="742950" lvl="2" indent="-285750" defTabSz="895350"/>
            <a:r>
              <a:rPr lang="en-GB" dirty="0"/>
              <a:t>involved in the anxiety response.</a:t>
            </a:r>
          </a:p>
        </p:txBody>
      </p:sp>
    </p:spTree>
    <p:extLst>
      <p:ext uri="{BB962C8B-B14F-4D97-AF65-F5344CB8AC3E}">
        <p14:creationId xmlns:p14="http://schemas.microsoft.com/office/powerpoint/2010/main" val="4036848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69E7C-04B1-4D30-86AF-012233FBA2B3}"/>
              </a:ext>
            </a:extLst>
          </p:cNvPr>
          <p:cNvSpPr>
            <a:spLocks noGrp="1"/>
          </p:cNvSpPr>
          <p:nvPr>
            <p:ph type="title"/>
          </p:nvPr>
        </p:nvSpPr>
        <p:spPr/>
        <p:txBody>
          <a:bodyPr>
            <a:normAutofit/>
          </a:bodyPr>
          <a:lstStyle/>
          <a:p>
            <a:r>
              <a:rPr lang="en-GB" sz="3300" dirty="0"/>
              <a:t>Drugs and their Influence on Mental Health Problems</a:t>
            </a:r>
          </a:p>
        </p:txBody>
      </p:sp>
      <p:sp>
        <p:nvSpPr>
          <p:cNvPr id="3" name="Content Placeholder 2">
            <a:extLst>
              <a:ext uri="{FF2B5EF4-FFF2-40B4-BE49-F238E27FC236}">
                <a16:creationId xmlns:a16="http://schemas.microsoft.com/office/drawing/2014/main" id="{F2018A70-DF2B-4DE2-8387-BC2ACB3DB46F}"/>
              </a:ext>
            </a:extLst>
          </p:cNvPr>
          <p:cNvSpPr>
            <a:spLocks noGrp="1"/>
          </p:cNvSpPr>
          <p:nvPr>
            <p:ph idx="1"/>
          </p:nvPr>
        </p:nvSpPr>
        <p:spPr/>
        <p:txBody>
          <a:bodyPr/>
          <a:lstStyle/>
          <a:p>
            <a:pPr marL="0" indent="0">
              <a:buNone/>
            </a:pPr>
            <a:r>
              <a:rPr lang="en-GB" i="1" dirty="0"/>
              <a:t>Depression – key families of drugs</a:t>
            </a:r>
          </a:p>
          <a:p>
            <a:pPr marL="0" indent="0">
              <a:buNone/>
            </a:pPr>
            <a:endParaRPr lang="en-GB" dirty="0"/>
          </a:p>
          <a:p>
            <a:pPr lvl="1"/>
            <a:r>
              <a:rPr lang="en-GB" dirty="0"/>
              <a:t>Monoamine oxidase inhibitors (MAOIs): </a:t>
            </a:r>
          </a:p>
          <a:p>
            <a:pPr lvl="2"/>
            <a:r>
              <a:rPr lang="en-GB" dirty="0"/>
              <a:t>prevent degradation of norepinephrine</a:t>
            </a:r>
          </a:p>
          <a:p>
            <a:pPr lvl="2"/>
            <a:r>
              <a:rPr lang="en-GB" dirty="0"/>
              <a:t>now seldom used as NE not central to depression and significant side-effects particularly if found high in tyramine consumed.</a:t>
            </a:r>
          </a:p>
          <a:p>
            <a:pPr lvl="1"/>
            <a:r>
              <a:rPr lang="en-GB" dirty="0"/>
              <a:t>Tricyclics:</a:t>
            </a:r>
          </a:p>
          <a:p>
            <a:pPr lvl="2"/>
            <a:r>
              <a:rPr lang="en-GB" dirty="0"/>
              <a:t>prevent uptake of serotonin and NE in the presynaptic terminal </a:t>
            </a:r>
          </a:p>
          <a:p>
            <a:pPr lvl="2"/>
            <a:r>
              <a:rPr lang="en-GB" dirty="0"/>
              <a:t>effective, but significant side-effects and lack of need to impact on NE led to disuse and replacement by medication with lower levels of side-effects and sole focus on serotonin.</a:t>
            </a:r>
          </a:p>
          <a:p>
            <a:pPr lvl="1"/>
            <a:r>
              <a:rPr lang="en-GB" dirty="0"/>
              <a:t>Selective serotonin re-uptake inhibitors (SSRIs):</a:t>
            </a:r>
          </a:p>
          <a:p>
            <a:pPr lvl="2"/>
            <a:r>
              <a:rPr lang="en-GB" dirty="0"/>
              <a:t>now the main antidepressant, with impact on serotonin and lower levels of side-effects than tricyclics.</a:t>
            </a:r>
          </a:p>
          <a:p>
            <a:pPr lvl="1"/>
            <a:r>
              <a:rPr lang="en-GB" dirty="0"/>
              <a:t>Serotonin and norepinephrine re-uptake inhibitors (SRNIs):</a:t>
            </a:r>
          </a:p>
          <a:p>
            <a:pPr lvl="2"/>
            <a:r>
              <a:rPr lang="en-GB" dirty="0"/>
              <a:t>less used than SSRIs, but slight return to the tricyclics as impacts on NE as well as serotonin.</a:t>
            </a:r>
          </a:p>
          <a:p>
            <a:pPr lvl="2"/>
            <a:endParaRPr lang="en-GB" dirty="0"/>
          </a:p>
          <a:p>
            <a:pPr lvl="1"/>
            <a:endParaRPr lang="en-GB" dirty="0"/>
          </a:p>
        </p:txBody>
      </p:sp>
    </p:spTree>
    <p:extLst>
      <p:ext uri="{BB962C8B-B14F-4D97-AF65-F5344CB8AC3E}">
        <p14:creationId xmlns:p14="http://schemas.microsoft.com/office/powerpoint/2010/main" val="620369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A6A5F-1C0E-4976-98FE-253C85F4D16F}"/>
              </a:ext>
            </a:extLst>
          </p:cNvPr>
          <p:cNvSpPr>
            <a:spLocks noGrp="1"/>
          </p:cNvSpPr>
          <p:nvPr>
            <p:ph type="title"/>
          </p:nvPr>
        </p:nvSpPr>
        <p:spPr/>
        <p:txBody>
          <a:bodyPr>
            <a:normAutofit/>
          </a:bodyPr>
          <a:lstStyle/>
          <a:p>
            <a:r>
              <a:rPr lang="en-GB" sz="3300" dirty="0"/>
              <a:t>Drugs and their Influence on Mental Health Problems</a:t>
            </a:r>
          </a:p>
        </p:txBody>
      </p:sp>
      <p:sp>
        <p:nvSpPr>
          <p:cNvPr id="3" name="Content Placeholder 2">
            <a:extLst>
              <a:ext uri="{FF2B5EF4-FFF2-40B4-BE49-F238E27FC236}">
                <a16:creationId xmlns:a16="http://schemas.microsoft.com/office/drawing/2014/main" id="{24A8DA07-6A17-4980-AB52-F4A6F8779EFE}"/>
              </a:ext>
            </a:extLst>
          </p:cNvPr>
          <p:cNvSpPr>
            <a:spLocks noGrp="1"/>
          </p:cNvSpPr>
          <p:nvPr>
            <p:ph idx="1"/>
          </p:nvPr>
        </p:nvSpPr>
        <p:spPr/>
        <p:txBody>
          <a:bodyPr>
            <a:normAutofit fontScale="92500" lnSpcReduction="10000"/>
          </a:bodyPr>
          <a:lstStyle/>
          <a:p>
            <a:pPr marL="0" indent="0">
              <a:buNone/>
            </a:pPr>
            <a:r>
              <a:rPr lang="en-GB" i="1" dirty="0"/>
              <a:t>Anxiety</a:t>
            </a:r>
          </a:p>
          <a:p>
            <a:pPr lvl="1"/>
            <a:r>
              <a:rPr lang="en-GB" dirty="0"/>
              <a:t>Benzodiazepines:</a:t>
            </a:r>
          </a:p>
          <a:p>
            <a:pPr lvl="2">
              <a:buFont typeface="Courier New" panose="02070309020205020404" pitchFamily="49" charset="0"/>
              <a:buChar char="o"/>
            </a:pPr>
            <a:r>
              <a:rPr lang="en-GB" dirty="0"/>
              <a:t>increase levels of GABA</a:t>
            </a:r>
          </a:p>
          <a:p>
            <a:pPr lvl="2">
              <a:buFont typeface="Courier New" panose="02070309020205020404" pitchFamily="49" charset="0"/>
              <a:buChar char="o"/>
            </a:pPr>
            <a:r>
              <a:rPr lang="en-GB" dirty="0"/>
              <a:t>now used sparingly and as a short-term measure as short half-life leads to high risk of addiction.</a:t>
            </a:r>
          </a:p>
          <a:p>
            <a:pPr lvl="1"/>
            <a:r>
              <a:rPr lang="en-GB" dirty="0"/>
              <a:t>SSRIs:</a:t>
            </a:r>
          </a:p>
          <a:p>
            <a:pPr lvl="2">
              <a:buFont typeface="Courier New" panose="02070309020205020404" pitchFamily="49" charset="0"/>
              <a:buChar char="o"/>
            </a:pPr>
            <a:r>
              <a:rPr lang="en-GB" dirty="0"/>
              <a:t>more recent evidence of a number of anxiety conditions such as generalized anxiety disorder and obsessive-compulsive disorder mediated by serotonin.</a:t>
            </a:r>
          </a:p>
          <a:p>
            <a:pPr lvl="2"/>
            <a:endParaRPr lang="en-GB" dirty="0"/>
          </a:p>
          <a:p>
            <a:pPr marL="0" indent="0">
              <a:buNone/>
            </a:pPr>
            <a:r>
              <a:rPr lang="en-GB" i="1" dirty="0"/>
              <a:t>Schizophrenia</a:t>
            </a:r>
          </a:p>
          <a:p>
            <a:pPr lvl="1"/>
            <a:r>
              <a:rPr lang="en-GB" dirty="0"/>
              <a:t>Major tranquillizers/phenothiazines/neuroleptics:</a:t>
            </a:r>
          </a:p>
          <a:p>
            <a:pPr lvl="2">
              <a:buFont typeface="Courier New" panose="02070309020205020404" pitchFamily="49" charset="0"/>
              <a:buChar char="o"/>
            </a:pPr>
            <a:r>
              <a:rPr lang="en-GB" dirty="0"/>
              <a:t>reduce uptake of dopamine at the post-synaptic terminal</a:t>
            </a:r>
          </a:p>
          <a:p>
            <a:pPr lvl="2">
              <a:buFont typeface="Courier New" panose="02070309020205020404" pitchFamily="49" charset="0"/>
              <a:buChar char="o"/>
            </a:pPr>
            <a:r>
              <a:rPr lang="en-GB" dirty="0"/>
              <a:t>modest levels of effectiveness combined with serious (extrapyramidal) and potentially irreversible side-effects (tardive dyskinesia) restrict use to acute psychotic episodes.</a:t>
            </a:r>
          </a:p>
          <a:p>
            <a:pPr lvl="1"/>
            <a:r>
              <a:rPr lang="en-GB" dirty="0"/>
              <a:t>Atypical neuroleptics:</a:t>
            </a:r>
          </a:p>
          <a:p>
            <a:pPr lvl="2">
              <a:buFont typeface="Courier New" panose="02070309020205020404" pitchFamily="49" charset="0"/>
              <a:buChar char="o"/>
            </a:pPr>
            <a:r>
              <a:rPr lang="en-GB" dirty="0"/>
              <a:t>impact via NMDA receptors</a:t>
            </a:r>
          </a:p>
          <a:p>
            <a:pPr lvl="2">
              <a:buFont typeface="Courier New" panose="02070309020205020404" pitchFamily="49" charset="0"/>
              <a:buChar char="o"/>
            </a:pPr>
            <a:r>
              <a:rPr lang="en-GB" dirty="0"/>
              <a:t>particularly effective at treating ‘negative’ symptoms but used also to avoid side-effects of the first phenothiazines</a:t>
            </a:r>
          </a:p>
          <a:p>
            <a:pPr lvl="2">
              <a:buFont typeface="Courier New" panose="02070309020205020404" pitchFamily="49" charset="0"/>
              <a:buChar char="o"/>
            </a:pPr>
            <a:r>
              <a:rPr lang="en-GB" dirty="0"/>
              <a:t>risk of aplastic anaemia.</a:t>
            </a:r>
          </a:p>
        </p:txBody>
      </p:sp>
    </p:spTree>
    <p:extLst>
      <p:ext uri="{BB962C8B-B14F-4D97-AF65-F5344CB8AC3E}">
        <p14:creationId xmlns:p14="http://schemas.microsoft.com/office/powerpoint/2010/main" val="3269564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6D0976F-0729-4ACF-952E-88403FC73EE4}"/>
              </a:ext>
            </a:extLst>
          </p:cNvPr>
          <p:cNvSpPr>
            <a:spLocks noGrp="1"/>
          </p:cNvSpPr>
          <p:nvPr>
            <p:ph type="title"/>
          </p:nvPr>
        </p:nvSpPr>
        <p:spPr>
          <a:xfrm>
            <a:off x="493644" y="298864"/>
            <a:ext cx="10515600" cy="1325563"/>
          </a:xfrm>
        </p:spPr>
        <p:txBody>
          <a:bodyPr>
            <a:normAutofit/>
          </a:bodyPr>
          <a:lstStyle/>
          <a:p>
            <a:r>
              <a:rPr lang="en-GB" sz="3200" dirty="0"/>
              <a:t>Some Key Neurotransmitters, Drugs that Affect them, </a:t>
            </a:r>
            <a:br>
              <a:rPr lang="en-GB" sz="3200" dirty="0"/>
            </a:br>
            <a:r>
              <a:rPr lang="en-GB" sz="3200" dirty="0"/>
              <a:t>and their Mode of Action</a:t>
            </a:r>
          </a:p>
        </p:txBody>
      </p:sp>
      <p:graphicFrame>
        <p:nvGraphicFramePr>
          <p:cNvPr id="5" name="Table 5">
            <a:extLst>
              <a:ext uri="{FF2B5EF4-FFF2-40B4-BE49-F238E27FC236}">
                <a16:creationId xmlns:a16="http://schemas.microsoft.com/office/drawing/2014/main" id="{D01E5FCC-2A33-43BA-A592-136BADBACCC2}"/>
              </a:ext>
            </a:extLst>
          </p:cNvPr>
          <p:cNvGraphicFramePr>
            <a:graphicFrameLocks noGrp="1"/>
          </p:cNvGraphicFramePr>
          <p:nvPr>
            <p:extLst>
              <p:ext uri="{D42A27DB-BD31-4B8C-83A1-F6EECF244321}">
                <p14:modId xmlns:p14="http://schemas.microsoft.com/office/powerpoint/2010/main" val="3734241661"/>
              </p:ext>
            </p:extLst>
          </p:nvPr>
        </p:nvGraphicFramePr>
        <p:xfrm>
          <a:off x="1619480" y="2042681"/>
          <a:ext cx="8645167" cy="3657600"/>
        </p:xfrm>
        <a:graphic>
          <a:graphicData uri="http://schemas.openxmlformats.org/drawingml/2006/table">
            <a:tbl>
              <a:tblPr firstRow="1" bandRow="1">
                <a:tableStyleId>{5C22544A-7EE6-4342-B048-85BDC9FD1C3A}</a:tableStyleId>
              </a:tblPr>
              <a:tblGrid>
                <a:gridCol w="1930105">
                  <a:extLst>
                    <a:ext uri="{9D8B030D-6E8A-4147-A177-3AD203B41FA5}">
                      <a16:colId xmlns:a16="http://schemas.microsoft.com/office/drawing/2014/main" val="524032976"/>
                    </a:ext>
                  </a:extLst>
                </a:gridCol>
                <a:gridCol w="2238354">
                  <a:extLst>
                    <a:ext uri="{9D8B030D-6E8A-4147-A177-3AD203B41FA5}">
                      <a16:colId xmlns:a16="http://schemas.microsoft.com/office/drawing/2014/main" val="1171879218"/>
                    </a:ext>
                  </a:extLst>
                </a:gridCol>
                <a:gridCol w="2238354">
                  <a:extLst>
                    <a:ext uri="{9D8B030D-6E8A-4147-A177-3AD203B41FA5}">
                      <a16:colId xmlns:a16="http://schemas.microsoft.com/office/drawing/2014/main" val="3439710124"/>
                    </a:ext>
                  </a:extLst>
                </a:gridCol>
                <a:gridCol w="2238354">
                  <a:extLst>
                    <a:ext uri="{9D8B030D-6E8A-4147-A177-3AD203B41FA5}">
                      <a16:colId xmlns:a16="http://schemas.microsoft.com/office/drawing/2014/main" val="1863227121"/>
                    </a:ext>
                  </a:extLst>
                </a:gridCol>
              </a:tblGrid>
              <a:tr h="293035">
                <a:tc>
                  <a:txBody>
                    <a:bodyPr/>
                    <a:lstStyle/>
                    <a:p>
                      <a:r>
                        <a:rPr lang="en-GB" sz="1600" b="0" dirty="0">
                          <a:solidFill>
                            <a:schemeClr val="tx1"/>
                          </a:solidFill>
                        </a:rPr>
                        <a:t>Neurotransmitter</a:t>
                      </a:r>
                    </a:p>
                  </a:txBody>
                  <a:tcPr>
                    <a:solidFill>
                      <a:schemeClr val="bg1"/>
                    </a:solidFill>
                  </a:tcPr>
                </a:tc>
                <a:tc>
                  <a:txBody>
                    <a:bodyPr/>
                    <a:lstStyle/>
                    <a:p>
                      <a:r>
                        <a:rPr lang="en-GB" sz="1600" b="0" dirty="0">
                          <a:solidFill>
                            <a:schemeClr val="tx1"/>
                          </a:solidFill>
                        </a:rPr>
                        <a:t>Primary disorder</a:t>
                      </a:r>
                    </a:p>
                  </a:txBody>
                  <a:tcPr>
                    <a:solidFill>
                      <a:schemeClr val="bg1"/>
                    </a:solidFill>
                  </a:tcPr>
                </a:tc>
                <a:tc>
                  <a:txBody>
                    <a:bodyPr/>
                    <a:lstStyle/>
                    <a:p>
                      <a:r>
                        <a:rPr lang="en-GB" sz="1600" b="0" dirty="0">
                          <a:solidFill>
                            <a:schemeClr val="tx1"/>
                          </a:solidFill>
                        </a:rPr>
                        <a:t>Drug treatment types</a:t>
                      </a:r>
                    </a:p>
                  </a:txBody>
                  <a:tcPr>
                    <a:solidFill>
                      <a:schemeClr val="bg1"/>
                    </a:solidFill>
                  </a:tcPr>
                </a:tc>
                <a:tc>
                  <a:txBody>
                    <a:bodyPr/>
                    <a:lstStyle/>
                    <a:p>
                      <a:r>
                        <a:rPr lang="en-GB" sz="1600" b="0" dirty="0">
                          <a:solidFill>
                            <a:schemeClr val="tx1"/>
                          </a:solidFill>
                        </a:rPr>
                        <a:t>Mode of action</a:t>
                      </a:r>
                    </a:p>
                  </a:txBody>
                  <a:tcPr>
                    <a:solidFill>
                      <a:schemeClr val="bg1"/>
                    </a:solidFill>
                  </a:tcPr>
                </a:tc>
                <a:extLst>
                  <a:ext uri="{0D108BD9-81ED-4DB2-BD59-A6C34878D82A}">
                    <a16:rowId xmlns:a16="http://schemas.microsoft.com/office/drawing/2014/main" val="365655689"/>
                  </a:ext>
                </a:extLst>
              </a:tr>
              <a:tr h="293035">
                <a:tc>
                  <a:txBody>
                    <a:bodyPr/>
                    <a:lstStyle/>
                    <a:p>
                      <a:endParaRPr lang="en-GB" sz="1600" dirty="0"/>
                    </a:p>
                    <a:p>
                      <a:r>
                        <a:rPr lang="en-GB" sz="1600" dirty="0"/>
                        <a:t>Monoamine</a:t>
                      </a:r>
                    </a:p>
                  </a:txBody>
                  <a:tcPr>
                    <a:solidFill>
                      <a:schemeClr val="bg1"/>
                    </a:solidFill>
                  </a:tcPr>
                </a:tc>
                <a:tc>
                  <a:txBody>
                    <a:bodyPr/>
                    <a:lstStyle/>
                    <a:p>
                      <a:endParaRPr lang="en-GB" sz="1600" dirty="0"/>
                    </a:p>
                  </a:txBody>
                  <a:tcPr>
                    <a:solidFill>
                      <a:schemeClr val="bg1"/>
                    </a:solidFill>
                  </a:tcPr>
                </a:tc>
                <a:tc>
                  <a:txBody>
                    <a:bodyPr/>
                    <a:lstStyle/>
                    <a:p>
                      <a:endParaRPr lang="en-GB" sz="1600" dirty="0"/>
                    </a:p>
                    <a:p>
                      <a:endParaRPr lang="en-GB" sz="1600" dirty="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02423198"/>
                  </a:ext>
                </a:extLst>
              </a:tr>
              <a:tr h="293035">
                <a:tc>
                  <a:txBody>
                    <a:bodyPr/>
                    <a:lstStyle/>
                    <a:p>
                      <a:pPr marL="285750" indent="-285750">
                        <a:buFont typeface="Arial" panose="020B0604020202020204" pitchFamily="34" charset="0"/>
                        <a:buChar char="•"/>
                      </a:pPr>
                      <a:r>
                        <a:rPr lang="en-GB" sz="1600" dirty="0"/>
                        <a:t>Serotonin</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Low in depression</a:t>
                      </a:r>
                    </a:p>
                    <a:p>
                      <a:endParaRPr lang="en-GB" sz="1600" dirty="0"/>
                    </a:p>
                  </a:txBody>
                  <a:tcPr>
                    <a:solidFill>
                      <a:schemeClr val="bg1"/>
                    </a:solidFill>
                  </a:tcPr>
                </a:tc>
                <a:tc>
                  <a:txBody>
                    <a:bodyPr/>
                    <a:lstStyle/>
                    <a:p>
                      <a:r>
                        <a:rPr lang="en-GB" sz="1600" dirty="0"/>
                        <a:t>SSRIs, (SNRI)  </a:t>
                      </a:r>
                    </a:p>
                  </a:txBody>
                  <a:tcPr>
                    <a:solidFill>
                      <a:schemeClr val="bg1"/>
                    </a:solidFill>
                  </a:tcPr>
                </a:tc>
                <a:tc>
                  <a:txBody>
                    <a:bodyPr/>
                    <a:lstStyle/>
                    <a:p>
                      <a:r>
                        <a:rPr lang="en-GB" sz="1600" dirty="0"/>
                        <a:t>Prevent re-uptake</a:t>
                      </a:r>
                    </a:p>
                  </a:txBody>
                  <a:tcPr>
                    <a:solidFill>
                      <a:schemeClr val="bg1"/>
                    </a:solidFill>
                  </a:tcPr>
                </a:tc>
                <a:extLst>
                  <a:ext uri="{0D108BD9-81ED-4DB2-BD59-A6C34878D82A}">
                    <a16:rowId xmlns:a16="http://schemas.microsoft.com/office/drawing/2014/main" val="2355617441"/>
                  </a:ext>
                </a:extLst>
              </a:tr>
              <a:tr h="293035">
                <a:tc>
                  <a:txBody>
                    <a:bodyPr/>
                    <a:lstStyle/>
                    <a:p>
                      <a:pPr marL="285750" indent="-285750">
                        <a:buFont typeface="Arial" panose="020B0604020202020204" pitchFamily="34" charset="0"/>
                        <a:buChar char="•"/>
                      </a:pPr>
                      <a:r>
                        <a:rPr lang="en-GB" sz="1600" dirty="0"/>
                        <a:t>Dopamine</a:t>
                      </a:r>
                    </a:p>
                  </a:txBody>
                  <a:tcPr>
                    <a:solidFill>
                      <a:schemeClr val="bg1"/>
                    </a:solidFill>
                  </a:tcPr>
                </a:tc>
                <a:tc>
                  <a:txBody>
                    <a:bodyPr/>
                    <a:lstStyle/>
                    <a:p>
                      <a:r>
                        <a:rPr lang="en-GB" sz="1600" dirty="0"/>
                        <a:t>High in schizophrenia</a:t>
                      </a:r>
                    </a:p>
                  </a:txBody>
                  <a:tcPr>
                    <a:solidFill>
                      <a:schemeClr val="bg1"/>
                    </a:solidFill>
                  </a:tcPr>
                </a:tc>
                <a:tc>
                  <a:txBody>
                    <a:bodyPr/>
                    <a:lstStyle/>
                    <a:p>
                      <a:r>
                        <a:rPr lang="en-GB" sz="1600" dirty="0"/>
                        <a:t>Phenothiazines</a:t>
                      </a:r>
                    </a:p>
                  </a:txBody>
                  <a:tcPr>
                    <a:solidFill>
                      <a:schemeClr val="bg1"/>
                    </a:solidFill>
                  </a:tcPr>
                </a:tc>
                <a:tc>
                  <a:txBody>
                    <a:bodyPr/>
                    <a:lstStyle/>
                    <a:p>
                      <a:r>
                        <a:rPr lang="en-GB" sz="1600" dirty="0"/>
                        <a:t>Block receptor sites</a:t>
                      </a:r>
                    </a:p>
                  </a:txBody>
                  <a:tcPr>
                    <a:solidFill>
                      <a:schemeClr val="bg1"/>
                    </a:solidFill>
                  </a:tcPr>
                </a:tc>
                <a:extLst>
                  <a:ext uri="{0D108BD9-81ED-4DB2-BD59-A6C34878D82A}">
                    <a16:rowId xmlns:a16="http://schemas.microsoft.com/office/drawing/2014/main" val="1072992921"/>
                  </a:ext>
                </a:extLst>
              </a:tr>
              <a:tr h="293035">
                <a:tc>
                  <a:txBody>
                    <a:bodyPr/>
                    <a:lstStyle/>
                    <a:p>
                      <a:endParaRPr lang="en-GB" sz="1600" dirty="0"/>
                    </a:p>
                    <a:p>
                      <a:r>
                        <a:rPr lang="en-GB" sz="1600" dirty="0" err="1"/>
                        <a:t>Cathecholamines</a:t>
                      </a:r>
                      <a:endParaRPr lang="en-GB" sz="1600" dirty="0"/>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1352014222"/>
                  </a:ext>
                </a:extLst>
              </a:tr>
              <a:tr h="293035">
                <a:tc>
                  <a:txBody>
                    <a:bodyPr/>
                    <a:lstStyle/>
                    <a:p>
                      <a:pPr marL="285750" indent="-285750">
                        <a:buFont typeface="Arial" panose="020B0604020202020204" pitchFamily="34" charset="0"/>
                        <a:buChar char="•"/>
                      </a:pPr>
                      <a:r>
                        <a:rPr lang="en-GB" sz="1600" dirty="0"/>
                        <a:t>Norepinephrine</a:t>
                      </a:r>
                    </a:p>
                  </a:txBody>
                  <a:tcPr>
                    <a:solidFill>
                      <a:schemeClr val="bg1"/>
                    </a:solidFill>
                  </a:tcPr>
                </a:tc>
                <a:tc>
                  <a:txBody>
                    <a:bodyPr/>
                    <a:lstStyle/>
                    <a:p>
                      <a:r>
                        <a:rPr lang="en-GB" sz="1600" dirty="0"/>
                        <a:t>Low in depression</a:t>
                      </a:r>
                    </a:p>
                  </a:txBody>
                  <a:tcPr>
                    <a:solidFill>
                      <a:schemeClr val="bg1"/>
                    </a:solidFill>
                  </a:tcPr>
                </a:tc>
                <a:tc>
                  <a:txBody>
                    <a:bodyPr/>
                    <a:lstStyle/>
                    <a:p>
                      <a:r>
                        <a:rPr lang="en-GB" sz="1600" dirty="0"/>
                        <a:t>Tricyclics, SNRIs</a:t>
                      </a:r>
                    </a:p>
                  </a:txBody>
                  <a:tcPr>
                    <a:solidFill>
                      <a:schemeClr val="bg1"/>
                    </a:solidFill>
                  </a:tcPr>
                </a:tc>
                <a:tc>
                  <a:txBody>
                    <a:bodyPr/>
                    <a:lstStyle/>
                    <a:p>
                      <a:r>
                        <a:rPr lang="en-GB" sz="1600" dirty="0"/>
                        <a:t>Prevent reuptake</a:t>
                      </a:r>
                    </a:p>
                  </a:txBody>
                  <a:tcPr>
                    <a:solidFill>
                      <a:schemeClr val="bg1"/>
                    </a:solidFill>
                  </a:tcPr>
                </a:tc>
                <a:extLst>
                  <a:ext uri="{0D108BD9-81ED-4DB2-BD59-A6C34878D82A}">
                    <a16:rowId xmlns:a16="http://schemas.microsoft.com/office/drawing/2014/main" val="3434932626"/>
                  </a:ext>
                </a:extLst>
              </a:tr>
              <a:tr h="293035">
                <a:tc>
                  <a:txBody>
                    <a:bodyPr/>
                    <a:lstStyle/>
                    <a:p>
                      <a:endParaRPr lang="en-GB" sz="1600" dirty="0"/>
                    </a:p>
                    <a:p>
                      <a:r>
                        <a:rPr lang="en-GB" sz="1600" dirty="0"/>
                        <a:t>Amino acids</a:t>
                      </a:r>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tc>
                  <a:txBody>
                    <a:bodyPr/>
                    <a:lstStyle/>
                    <a:p>
                      <a:endParaRPr lang="en-GB" sz="1600" dirty="0"/>
                    </a:p>
                  </a:txBody>
                  <a:tcPr>
                    <a:solidFill>
                      <a:schemeClr val="bg1"/>
                    </a:solidFill>
                  </a:tcPr>
                </a:tc>
                <a:extLst>
                  <a:ext uri="{0D108BD9-81ED-4DB2-BD59-A6C34878D82A}">
                    <a16:rowId xmlns:a16="http://schemas.microsoft.com/office/drawing/2014/main" val="632024148"/>
                  </a:ext>
                </a:extLst>
              </a:tr>
              <a:tr h="293035">
                <a:tc>
                  <a:txBody>
                    <a:bodyPr/>
                    <a:lstStyle/>
                    <a:p>
                      <a:pPr marL="285750" indent="-285750">
                        <a:buFont typeface="Arial" panose="020B0604020202020204" pitchFamily="34" charset="0"/>
                        <a:buChar char="•"/>
                      </a:pPr>
                      <a:r>
                        <a:rPr lang="en-GB" sz="1600" dirty="0"/>
                        <a:t>GABA</a:t>
                      </a:r>
                    </a:p>
                  </a:txBody>
                  <a:tcPr>
                    <a:solidFill>
                      <a:schemeClr val="bg1"/>
                    </a:solidFill>
                  </a:tcPr>
                </a:tc>
                <a:tc>
                  <a:txBody>
                    <a:bodyPr/>
                    <a:lstStyle/>
                    <a:p>
                      <a:r>
                        <a:rPr lang="en-GB" sz="1600" dirty="0"/>
                        <a:t>Low in anxiety</a:t>
                      </a:r>
                    </a:p>
                  </a:txBody>
                  <a:tcPr>
                    <a:solidFill>
                      <a:schemeClr val="bg1"/>
                    </a:solidFill>
                  </a:tcPr>
                </a:tc>
                <a:tc>
                  <a:txBody>
                    <a:bodyPr/>
                    <a:lstStyle/>
                    <a:p>
                      <a:r>
                        <a:rPr lang="en-GB" sz="1600" dirty="0"/>
                        <a:t>Benzodiazepines</a:t>
                      </a:r>
                    </a:p>
                  </a:txBody>
                  <a:tcPr>
                    <a:solidFill>
                      <a:schemeClr val="bg1"/>
                    </a:solidFill>
                  </a:tcPr>
                </a:tc>
                <a:tc>
                  <a:txBody>
                    <a:bodyPr/>
                    <a:lstStyle/>
                    <a:p>
                      <a:r>
                        <a:rPr lang="en-GB" sz="1600" dirty="0"/>
                        <a:t>Enhance GABA</a:t>
                      </a:r>
                    </a:p>
                  </a:txBody>
                  <a:tcPr>
                    <a:solidFill>
                      <a:schemeClr val="bg1"/>
                    </a:solidFill>
                  </a:tcPr>
                </a:tc>
                <a:extLst>
                  <a:ext uri="{0D108BD9-81ED-4DB2-BD59-A6C34878D82A}">
                    <a16:rowId xmlns:a16="http://schemas.microsoft.com/office/drawing/2014/main" val="2723451005"/>
                  </a:ext>
                </a:extLst>
              </a:tr>
            </a:tbl>
          </a:graphicData>
        </a:graphic>
      </p:graphicFrame>
    </p:spTree>
    <p:extLst>
      <p:ext uri="{BB962C8B-B14F-4D97-AF65-F5344CB8AC3E}">
        <p14:creationId xmlns:p14="http://schemas.microsoft.com/office/powerpoint/2010/main" val="2969671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06D38-279A-4810-AE08-3280AA523631}"/>
              </a:ext>
            </a:extLst>
          </p:cNvPr>
          <p:cNvSpPr>
            <a:spLocks noGrp="1"/>
          </p:cNvSpPr>
          <p:nvPr>
            <p:ph type="title"/>
          </p:nvPr>
        </p:nvSpPr>
        <p:spPr/>
        <p:txBody>
          <a:bodyPr>
            <a:normAutofit/>
          </a:bodyPr>
          <a:lstStyle/>
          <a:p>
            <a:r>
              <a:rPr lang="en-GB" sz="3300" dirty="0"/>
              <a:t>If you Prescribe, they May not Take…</a:t>
            </a:r>
          </a:p>
        </p:txBody>
      </p:sp>
      <p:sp>
        <p:nvSpPr>
          <p:cNvPr id="3" name="Content Placeholder 2">
            <a:extLst>
              <a:ext uri="{FF2B5EF4-FFF2-40B4-BE49-F238E27FC236}">
                <a16:creationId xmlns:a16="http://schemas.microsoft.com/office/drawing/2014/main" id="{08749EC7-9116-4EC5-B7CD-E4FFBDF4027B}"/>
              </a:ext>
            </a:extLst>
          </p:cNvPr>
          <p:cNvSpPr>
            <a:spLocks noGrp="1"/>
          </p:cNvSpPr>
          <p:nvPr>
            <p:ph idx="1"/>
          </p:nvPr>
        </p:nvSpPr>
        <p:spPr/>
        <p:txBody>
          <a:bodyPr>
            <a:normAutofit lnSpcReduction="10000"/>
          </a:bodyPr>
          <a:lstStyle/>
          <a:p>
            <a:pPr marL="0" indent="0">
              <a:buNone/>
            </a:pPr>
            <a:r>
              <a:rPr lang="en-GB" i="1" dirty="0"/>
              <a:t>Adherence rates far from ideal</a:t>
            </a:r>
          </a:p>
          <a:p>
            <a:pPr marL="0" indent="0">
              <a:buNone/>
            </a:pPr>
            <a:endParaRPr lang="en-GB" i="1" dirty="0"/>
          </a:p>
          <a:p>
            <a:pPr marL="0" indent="0">
              <a:buNone/>
            </a:pPr>
            <a:r>
              <a:rPr lang="en-GB" dirty="0" err="1"/>
              <a:t>Bulloch</a:t>
            </a:r>
            <a:r>
              <a:rPr lang="en-GB" dirty="0"/>
              <a:t> and Patten (2010): 	</a:t>
            </a:r>
          </a:p>
          <a:p>
            <a:pPr lvl="3"/>
            <a:r>
              <a:rPr lang="en-GB" dirty="0"/>
              <a:t>35% adhere to antipsychotics</a:t>
            </a:r>
          </a:p>
          <a:p>
            <a:pPr lvl="3"/>
            <a:r>
              <a:rPr lang="en-GB" dirty="0"/>
              <a:t>35% adhere to sedative-hypnotics</a:t>
            </a:r>
          </a:p>
          <a:p>
            <a:pPr lvl="3"/>
            <a:r>
              <a:rPr lang="en-GB" dirty="0"/>
              <a:t>38% adhere to mood stabilizers (in bipolar disorder)</a:t>
            </a:r>
          </a:p>
          <a:p>
            <a:pPr lvl="3"/>
            <a:r>
              <a:rPr lang="en-GB" dirty="0"/>
              <a:t>46% adhere to antidepressants.</a:t>
            </a:r>
          </a:p>
          <a:p>
            <a:pPr marL="457200" lvl="1" indent="0">
              <a:buNone/>
            </a:pPr>
            <a:endParaRPr lang="en-GB" dirty="0"/>
          </a:p>
          <a:p>
            <a:pPr marL="0" lvl="1" indent="0">
              <a:buNone/>
            </a:pPr>
            <a:r>
              <a:rPr lang="en-GB" dirty="0"/>
              <a:t>Reasons for low adherence:	</a:t>
            </a:r>
          </a:p>
          <a:p>
            <a:pPr lvl="2"/>
            <a:r>
              <a:rPr lang="en-GB" dirty="0"/>
              <a:t>forgetting</a:t>
            </a:r>
          </a:p>
          <a:p>
            <a:pPr lvl="2"/>
            <a:r>
              <a:rPr lang="en-GB" dirty="0"/>
              <a:t>cost–benefit analysis – gains in mood versus side-effects </a:t>
            </a:r>
          </a:p>
          <a:p>
            <a:pPr lvl="2"/>
            <a:r>
              <a:rPr lang="en-GB" dirty="0"/>
              <a:t>also number of ad hoc reasons</a:t>
            </a:r>
          </a:p>
          <a:p>
            <a:pPr lvl="3">
              <a:buFont typeface="Courier New" panose="02070309020205020404" pitchFamily="49" charset="0"/>
              <a:buChar char="o"/>
            </a:pPr>
            <a:r>
              <a:rPr lang="en-GB" dirty="0"/>
              <a:t>low adherence associated with fear of weight gain, poor insight, high perceived control over health (so no need for medication), stigma of mental ‘illness’, perceptions of coercion	</a:t>
            </a:r>
          </a:p>
          <a:p>
            <a:pPr lvl="3">
              <a:buFont typeface="Courier New" panose="02070309020205020404" pitchFamily="49" charset="0"/>
              <a:buChar char="o"/>
            </a:pPr>
            <a:r>
              <a:rPr lang="en-GB" dirty="0"/>
              <a:t>high adherence associated with lower stigma associated with use of medication, more severe self-rated ‘illness’, presence of caregiver, good relationship with prescriber.</a:t>
            </a:r>
          </a:p>
        </p:txBody>
      </p:sp>
    </p:spTree>
    <p:extLst>
      <p:ext uri="{BB962C8B-B14F-4D97-AF65-F5344CB8AC3E}">
        <p14:creationId xmlns:p14="http://schemas.microsoft.com/office/powerpoint/2010/main" val="1864100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1008</TotalTime>
  <Words>1216</Words>
  <Application>Microsoft Office PowerPoint</Application>
  <PresentationFormat>Widescreen</PresentationFormat>
  <Paragraphs>145</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Courier New</vt:lpstr>
      <vt:lpstr>Office Theme</vt:lpstr>
      <vt:lpstr>Biological Explanations and Treatments</vt:lpstr>
      <vt:lpstr>Key Structures in Emotions and Related Processes</vt:lpstr>
      <vt:lpstr>Other Important Structures</vt:lpstr>
      <vt:lpstr>PowerPoint Presentation</vt:lpstr>
      <vt:lpstr>Key Neurotransmitters and their Mode of Influence</vt:lpstr>
      <vt:lpstr>Drugs and their Influence on Mental Health Problems</vt:lpstr>
      <vt:lpstr>Drugs and their Influence on Mental Health Problems</vt:lpstr>
      <vt:lpstr>Some Key Neurotransmitters, Drugs that Affect them,  and their Mode of Action</vt:lpstr>
      <vt:lpstr>If you Prescribe, they May not Take…</vt:lpstr>
      <vt:lpstr>Physical Treatments</vt:lpstr>
      <vt:lpstr>Psychosurgery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Bennett</dc:creator>
  <cp:lastModifiedBy>Heathcock, Clara</cp:lastModifiedBy>
  <cp:revision>25</cp:revision>
  <dcterms:created xsi:type="dcterms:W3CDTF">2020-09-28T15:17:08Z</dcterms:created>
  <dcterms:modified xsi:type="dcterms:W3CDTF">2021-03-09T15:59:16Z</dcterms:modified>
</cp:coreProperties>
</file>