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F0CCBA72-F876-4FF3-AEB9-DC7F80E71E49}"/>
    <pc:docChg chg="modSld">
      <pc:chgData name="Paul Bennett" userId="33a34068dc46463b" providerId="LiveId" clId="{F0CCBA72-F876-4FF3-AEB9-DC7F80E71E49}" dt="2021-03-03T11:27:51.340" v="1" actId="20577"/>
      <pc:docMkLst>
        <pc:docMk/>
      </pc:docMkLst>
      <pc:sldChg chg="modSp mod">
        <pc:chgData name="Paul Bennett" userId="33a34068dc46463b" providerId="LiveId" clId="{F0CCBA72-F876-4FF3-AEB9-DC7F80E71E49}" dt="2021-03-03T11:27:51.340" v="1" actId="20577"/>
        <pc:sldMkLst>
          <pc:docMk/>
          <pc:sldMk cId="438650939" sldId="259"/>
        </pc:sldMkLst>
        <pc:spChg chg="mod">
          <ac:chgData name="Paul Bennett" userId="33a34068dc46463b" providerId="LiveId" clId="{F0CCBA72-F876-4FF3-AEB9-DC7F80E71E49}" dt="2021-03-03T11:27:51.340" v="1" actId="20577"/>
          <ac:spMkLst>
            <pc:docMk/>
            <pc:sldMk cId="438650939" sldId="259"/>
            <ac:spMk id="3" creationId="{9528F085-1BDC-48A1-8BB0-0E26FD26074F}"/>
          </ac:spMkLst>
        </pc:spChg>
      </pc:sldChg>
    </pc:docChg>
  </pc:docChgLst>
  <pc:docChgLst>
    <pc:chgData name="Paul Bennett" userId="33a34068dc46463b" providerId="LiveId" clId="{BB5F849F-C12E-4969-A860-859EA92EEE8D}"/>
    <pc:docChg chg="undo custSel delSld modSld">
      <pc:chgData name="Paul Bennett" userId="33a34068dc46463b" providerId="LiveId" clId="{BB5F849F-C12E-4969-A860-859EA92EEE8D}" dt="2020-10-20T13:50:02.451" v="1074" actId="2696"/>
      <pc:docMkLst>
        <pc:docMk/>
      </pc:docMkLst>
      <pc:sldChg chg="modSp mod">
        <pc:chgData name="Paul Bennett" userId="33a34068dc46463b" providerId="LiveId" clId="{BB5F849F-C12E-4969-A860-859EA92EEE8D}" dt="2020-10-20T12:37:22.596" v="18" actId="20577"/>
        <pc:sldMkLst>
          <pc:docMk/>
          <pc:sldMk cId="376304606" sldId="256"/>
        </pc:sldMkLst>
        <pc:spChg chg="mod">
          <ac:chgData name="Paul Bennett" userId="33a34068dc46463b" providerId="LiveId" clId="{BB5F849F-C12E-4969-A860-859EA92EEE8D}" dt="2020-10-20T12:37:22.596" v="18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modSp mod">
        <pc:chgData name="Paul Bennett" userId="33a34068dc46463b" providerId="LiveId" clId="{BB5F849F-C12E-4969-A860-859EA92EEE8D}" dt="2020-10-20T13:08:29.096" v="156" actId="20577"/>
        <pc:sldMkLst>
          <pc:docMk/>
          <pc:sldMk cId="1926550671" sldId="257"/>
        </pc:sldMkLst>
        <pc:spChg chg="mod">
          <ac:chgData name="Paul Bennett" userId="33a34068dc46463b" providerId="LiveId" clId="{BB5F849F-C12E-4969-A860-859EA92EEE8D}" dt="2020-10-20T13:00:32.954" v="28" actId="5793"/>
          <ac:spMkLst>
            <pc:docMk/>
            <pc:sldMk cId="1926550671" sldId="257"/>
            <ac:spMk id="4" creationId="{7D353B39-4D30-42F3-9042-DAB48665DF5E}"/>
          </ac:spMkLst>
        </pc:spChg>
        <pc:spChg chg="mod">
          <ac:chgData name="Paul Bennett" userId="33a34068dc46463b" providerId="LiveId" clId="{BB5F849F-C12E-4969-A860-859EA92EEE8D}" dt="2020-10-20T13:07:53.579" v="140" actId="27636"/>
          <ac:spMkLst>
            <pc:docMk/>
            <pc:sldMk cId="1926550671" sldId="257"/>
            <ac:spMk id="5" creationId="{210B21F2-EB87-4B32-875E-C2A0BB7C65AA}"/>
          </ac:spMkLst>
        </pc:spChg>
        <pc:spChg chg="mod">
          <ac:chgData name="Paul Bennett" userId="33a34068dc46463b" providerId="LiveId" clId="{BB5F849F-C12E-4969-A860-859EA92EEE8D}" dt="2020-10-20T13:08:29.096" v="156" actId="20577"/>
          <ac:spMkLst>
            <pc:docMk/>
            <pc:sldMk cId="1926550671" sldId="257"/>
            <ac:spMk id="6" creationId="{5E2C3258-E9BF-4B19-8849-D94DB5867B88}"/>
          </ac:spMkLst>
        </pc:spChg>
      </pc:sldChg>
      <pc:sldChg chg="modSp mod">
        <pc:chgData name="Paul Bennett" userId="33a34068dc46463b" providerId="LiveId" clId="{BB5F849F-C12E-4969-A860-859EA92EEE8D}" dt="2020-10-20T13:14:16.580" v="284" actId="20577"/>
        <pc:sldMkLst>
          <pc:docMk/>
          <pc:sldMk cId="4056214495" sldId="258"/>
        </pc:sldMkLst>
        <pc:spChg chg="mod">
          <ac:chgData name="Paul Bennett" userId="33a34068dc46463b" providerId="LiveId" clId="{BB5F849F-C12E-4969-A860-859EA92EEE8D}" dt="2020-10-20T13:08:55.690" v="165" actId="20577"/>
          <ac:spMkLst>
            <pc:docMk/>
            <pc:sldMk cId="4056214495" sldId="258"/>
            <ac:spMk id="2" creationId="{DE033BF3-944E-48FB-817C-6F90F0CF86B1}"/>
          </ac:spMkLst>
        </pc:spChg>
        <pc:spChg chg="mod">
          <ac:chgData name="Paul Bennett" userId="33a34068dc46463b" providerId="LiveId" clId="{BB5F849F-C12E-4969-A860-859EA92EEE8D}" dt="2020-10-20T13:14:16.580" v="284" actId="20577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BB5F849F-C12E-4969-A860-859EA92EEE8D}" dt="2020-10-20T13:12:17.094" v="275" actId="6549"/>
          <ac:spMkLst>
            <pc:docMk/>
            <pc:sldMk cId="4056214495" sldId="258"/>
            <ac:spMk id="4" creationId="{3B704D58-1CE7-4144-B508-BF3BCA28E351}"/>
          </ac:spMkLst>
        </pc:spChg>
      </pc:sldChg>
      <pc:sldChg chg="modSp mod">
        <pc:chgData name="Paul Bennett" userId="33a34068dc46463b" providerId="LiveId" clId="{BB5F849F-C12E-4969-A860-859EA92EEE8D}" dt="2020-10-20T13:19:52.029" v="397" actId="15"/>
        <pc:sldMkLst>
          <pc:docMk/>
          <pc:sldMk cId="438650939" sldId="259"/>
        </pc:sldMkLst>
        <pc:spChg chg="mod">
          <ac:chgData name="Paul Bennett" userId="33a34068dc46463b" providerId="LiveId" clId="{BB5F849F-C12E-4969-A860-859EA92EEE8D}" dt="2020-10-20T13:14:23.873" v="291" actId="20577"/>
          <ac:spMkLst>
            <pc:docMk/>
            <pc:sldMk cId="438650939" sldId="259"/>
            <ac:spMk id="2" creationId="{89254DDC-78BC-465B-8939-743850F8A83B}"/>
          </ac:spMkLst>
        </pc:spChg>
        <pc:spChg chg="mod">
          <ac:chgData name="Paul Bennett" userId="33a34068dc46463b" providerId="LiveId" clId="{BB5F849F-C12E-4969-A860-859EA92EEE8D}" dt="2020-10-20T13:16:09.991" v="322" actId="12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BB5F849F-C12E-4969-A860-859EA92EEE8D}" dt="2020-10-20T13:19:52.029" v="397" actId="15"/>
          <ac:spMkLst>
            <pc:docMk/>
            <pc:sldMk cId="438650939" sldId="259"/>
            <ac:spMk id="4" creationId="{05EEBB0E-1A55-4B4D-BC22-28B73F0137F2}"/>
          </ac:spMkLst>
        </pc:spChg>
      </pc:sldChg>
      <pc:sldChg chg="modSp mod">
        <pc:chgData name="Paul Bennett" userId="33a34068dc46463b" providerId="LiveId" clId="{BB5F849F-C12E-4969-A860-859EA92EEE8D}" dt="2020-10-20T13:26:18.329" v="495" actId="20577"/>
        <pc:sldMkLst>
          <pc:docMk/>
          <pc:sldMk cId="764941604" sldId="260"/>
        </pc:sldMkLst>
        <pc:spChg chg="mod">
          <ac:chgData name="Paul Bennett" userId="33a34068dc46463b" providerId="LiveId" clId="{BB5F849F-C12E-4969-A860-859EA92EEE8D}" dt="2020-10-20T13:22:01.443" v="438" actId="20577"/>
          <ac:spMkLst>
            <pc:docMk/>
            <pc:sldMk cId="764941604" sldId="260"/>
            <ac:spMk id="2" creationId="{F0585FEB-3084-46EF-8DDF-C5911776AEB4}"/>
          </ac:spMkLst>
        </pc:spChg>
        <pc:spChg chg="mod">
          <ac:chgData name="Paul Bennett" userId="33a34068dc46463b" providerId="LiveId" clId="{BB5F849F-C12E-4969-A860-859EA92EEE8D}" dt="2020-10-20T13:25:06.011" v="479" actId="15"/>
          <ac:spMkLst>
            <pc:docMk/>
            <pc:sldMk cId="764941604" sldId="260"/>
            <ac:spMk id="3" creationId="{9635F39B-F38D-4070-ADFE-30FAC2304101}"/>
          </ac:spMkLst>
        </pc:spChg>
        <pc:spChg chg="mod">
          <ac:chgData name="Paul Bennett" userId="33a34068dc46463b" providerId="LiveId" clId="{BB5F849F-C12E-4969-A860-859EA92EEE8D}" dt="2020-10-20T13:26:18.329" v="495" actId="20577"/>
          <ac:spMkLst>
            <pc:docMk/>
            <pc:sldMk cId="764941604" sldId="260"/>
            <ac:spMk id="4" creationId="{C2EDA752-6CE5-479B-9023-A441F83A3708}"/>
          </ac:spMkLst>
        </pc:spChg>
      </pc:sldChg>
      <pc:sldChg chg="modSp mod">
        <pc:chgData name="Paul Bennett" userId="33a34068dc46463b" providerId="LiveId" clId="{BB5F849F-C12E-4969-A860-859EA92EEE8D}" dt="2020-10-20T13:38:26.512" v="879" actId="27636"/>
        <pc:sldMkLst>
          <pc:docMk/>
          <pc:sldMk cId="463187073" sldId="261"/>
        </pc:sldMkLst>
        <pc:spChg chg="mod">
          <ac:chgData name="Paul Bennett" userId="33a34068dc46463b" providerId="LiveId" clId="{BB5F849F-C12E-4969-A860-859EA92EEE8D}" dt="2020-10-20T13:26:34.927" v="522" actId="20577"/>
          <ac:spMkLst>
            <pc:docMk/>
            <pc:sldMk cId="463187073" sldId="261"/>
            <ac:spMk id="2" creationId="{746FBF9D-4084-4B73-BC18-367CEB56427B}"/>
          </ac:spMkLst>
        </pc:spChg>
        <pc:spChg chg="mod">
          <ac:chgData name="Paul Bennett" userId="33a34068dc46463b" providerId="LiveId" clId="{BB5F849F-C12E-4969-A860-859EA92EEE8D}" dt="2020-10-20T13:38:26.509" v="878" actId="27636"/>
          <ac:spMkLst>
            <pc:docMk/>
            <pc:sldMk cId="463187073" sldId="261"/>
            <ac:spMk id="3" creationId="{A67083B0-2DE0-438C-99A4-FA2196DFC378}"/>
          </ac:spMkLst>
        </pc:spChg>
        <pc:spChg chg="mod">
          <ac:chgData name="Paul Bennett" userId="33a34068dc46463b" providerId="LiveId" clId="{BB5F849F-C12E-4969-A860-859EA92EEE8D}" dt="2020-10-20T13:38:26.512" v="879" actId="27636"/>
          <ac:spMkLst>
            <pc:docMk/>
            <pc:sldMk cId="463187073" sldId="261"/>
            <ac:spMk id="4" creationId="{C6E0FC3F-6BC3-4BBB-BC54-87C0973E19BC}"/>
          </ac:spMkLst>
        </pc:spChg>
      </pc:sldChg>
      <pc:sldChg chg="modSp mod">
        <pc:chgData name="Paul Bennett" userId="33a34068dc46463b" providerId="LiveId" clId="{BB5F849F-C12E-4969-A860-859EA92EEE8D}" dt="2020-10-20T13:49:51.021" v="1073" actId="20577"/>
        <pc:sldMkLst>
          <pc:docMk/>
          <pc:sldMk cId="1493074954" sldId="262"/>
        </pc:sldMkLst>
        <pc:spChg chg="mod">
          <ac:chgData name="Paul Bennett" userId="33a34068dc46463b" providerId="LiveId" clId="{BB5F849F-C12E-4969-A860-859EA92EEE8D}" dt="2020-10-20T13:38:45.596" v="920" actId="20577"/>
          <ac:spMkLst>
            <pc:docMk/>
            <pc:sldMk cId="1493074954" sldId="262"/>
            <ac:spMk id="2" creationId="{2E3CE2EB-C78D-4CF7-88AD-7EB3E39174AE}"/>
          </ac:spMkLst>
        </pc:spChg>
        <pc:spChg chg="mod">
          <ac:chgData name="Paul Bennett" userId="33a34068dc46463b" providerId="LiveId" clId="{BB5F849F-C12E-4969-A860-859EA92EEE8D}" dt="2020-10-20T13:48:44.736" v="1049" actId="27636"/>
          <ac:spMkLst>
            <pc:docMk/>
            <pc:sldMk cId="1493074954" sldId="262"/>
            <ac:spMk id="3" creationId="{B99B87C0-89EF-4965-BA73-2B0D4B335F3C}"/>
          </ac:spMkLst>
        </pc:spChg>
        <pc:spChg chg="mod">
          <ac:chgData name="Paul Bennett" userId="33a34068dc46463b" providerId="LiveId" clId="{BB5F849F-C12E-4969-A860-859EA92EEE8D}" dt="2020-10-20T13:49:51.021" v="1073" actId="20577"/>
          <ac:spMkLst>
            <pc:docMk/>
            <pc:sldMk cId="1493074954" sldId="262"/>
            <ac:spMk id="4" creationId="{3DA41693-6EF3-4766-9034-41735B69D020}"/>
          </ac:spMkLst>
        </pc:spChg>
      </pc:sldChg>
      <pc:sldChg chg="del">
        <pc:chgData name="Paul Bennett" userId="33a34068dc46463b" providerId="LiveId" clId="{BB5F849F-C12E-4969-A860-859EA92EEE8D}" dt="2020-10-20T13:50:02.451" v="1074" actId="2696"/>
        <pc:sldMkLst>
          <pc:docMk/>
          <pc:sldMk cId="2241795311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1FFBFF4-7FFF-48F9-AD46-F8EF7390136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42" y="0"/>
            <a:ext cx="1480457" cy="147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Multiple Sclerosis</a:t>
            </a:r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MS is not a DSM 5 diagnosis</a:t>
            </a:r>
            <a:endParaRPr lang="en-GB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351338"/>
          </a:xfrm>
        </p:spPr>
        <p:txBody>
          <a:bodyPr>
            <a:normAutofit/>
          </a:bodyPr>
          <a:lstStyle/>
          <a:p>
            <a:r>
              <a:rPr lang="en-GB" sz="1800" dirty="0"/>
              <a:t>Destruction of myelin sheath that surrounds all nerve cells within the brain and central nervous system</a:t>
            </a:r>
          </a:p>
          <a:p>
            <a:r>
              <a:rPr lang="en-GB" sz="1800" dirty="0"/>
              <a:t>Sclerotic plaques block or distort the normal transmission of nerve impulses</a:t>
            </a:r>
          </a:p>
          <a:p>
            <a:r>
              <a:rPr lang="en-GB" sz="1800" dirty="0"/>
              <a:t>Symptoms differ markedly and include: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Loss of limb function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Loss of bowel and/or bladder control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Muscular spasticity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Blindness due to inflammation of the optic nerve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Cognitive impairment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Debilitating fatigue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2C3258-E9BF-4B19-8849-D94DB5867B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Onset before age of 15 years rare</a:t>
            </a:r>
          </a:p>
          <a:p>
            <a:endParaRPr lang="en-GB" sz="1800" dirty="0"/>
          </a:p>
          <a:p>
            <a:r>
              <a:rPr lang="en-GB" sz="1800" dirty="0"/>
              <a:t>20% have benign form of the disease in which symptoms show little or no progression after the initial episode</a:t>
            </a:r>
          </a:p>
          <a:p>
            <a:endParaRPr lang="en-GB" sz="1800" dirty="0"/>
          </a:p>
          <a:p>
            <a:r>
              <a:rPr lang="en-GB" sz="1800" dirty="0"/>
              <a:t>A few people experience malignant MS – onset usually after the age of 40 years</a:t>
            </a:r>
          </a:p>
          <a:p>
            <a:endParaRPr lang="en-GB" sz="1800" dirty="0"/>
          </a:p>
          <a:p>
            <a:r>
              <a:rPr lang="en-GB" sz="1800" dirty="0"/>
              <a:t>Majority have an episodic condition. Each flare-up usually followed by failure to recover to previous levels of function, resulting in a slowly deteriorating condition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Aetiology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Genes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Tizaoui (2018):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Genes affecting immune processes (e.g. interleukin −2 and −7 receptor genes) among around 15 gene alleles so far implicated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i="1" dirty="0"/>
              <a:t>Neurological processes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Gamma-interferon stimulates the immune system, through chemical messengers known as interleukins, to produce cytotoxic T cells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These attack and destroy diseased or damaged body cells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In MS, activated cytotoxic T cells wrongly identify the myelin sheath of nerve cells within the brain and spinal column as ‘non-self’ and attempt to destroy it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Viral infections may act as a trigger to the production of gamma-interferon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Stress?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Liu et al. (2009):</a:t>
            </a:r>
          </a:p>
          <a:p>
            <a:r>
              <a:rPr lang="en-GB" sz="1800" dirty="0"/>
              <a:t>Retrospectively found that the onset of MS was associated with high levels of negative life events, family problems and a variety of negative emotions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Mohr et al. (2000a)</a:t>
            </a:r>
          </a:p>
          <a:p>
            <a:r>
              <a:rPr lang="en-GB" sz="1800" dirty="0"/>
              <a:t>Measured stress and disease progression every four weeks over periods of up to 100 weeks</a:t>
            </a:r>
          </a:p>
          <a:p>
            <a:r>
              <a:rPr lang="en-GB" sz="1800" dirty="0"/>
              <a:t>Increases in personal conflict or disruption to routine typically preceded increases in disease 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3"/>
            <a:ext cx="5181600" cy="435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 Ackerman et al. (2002):</a:t>
            </a:r>
          </a:p>
          <a:p>
            <a:pPr lvl="1"/>
            <a:r>
              <a:rPr lang="en-GB" sz="1800" dirty="0"/>
              <a:t>85% of flare-ups preceded by period of stress</a:t>
            </a:r>
          </a:p>
          <a:p>
            <a:pPr lvl="1"/>
            <a:r>
              <a:rPr lang="en-GB" sz="1800" dirty="0"/>
              <a:t>Typically occurred in the preceding two weeks </a:t>
            </a:r>
          </a:p>
          <a:p>
            <a:pPr lvl="1"/>
            <a:r>
              <a:rPr lang="en-GB" sz="1800" dirty="0"/>
              <a:t>13 times more likely to experience exacerbation following stress than no stress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lvl="1" indent="0">
              <a:buNone/>
            </a:pPr>
            <a:r>
              <a:rPr lang="en-GB" sz="1800" dirty="0"/>
              <a:t>Sorenson et al. (2013):</a:t>
            </a:r>
          </a:p>
          <a:p>
            <a:pPr marL="742950" lvl="2" indent="-285750"/>
            <a:r>
              <a:rPr lang="en-GB" sz="1800" dirty="0"/>
              <a:t>Significantly higher levels of cytotoxic cells in response to day-to-day stress than among a control population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85FEB-3084-46EF-8DDF-C5911776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5F39B-F38D-4070-ADFE-30FAC2304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2400"/>
            <a:ext cx="5181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dirty="0"/>
              <a:t>Patti et al. (2009):</a:t>
            </a:r>
          </a:p>
          <a:p>
            <a:pPr lvl="1"/>
            <a:r>
              <a:rPr lang="en-GB" sz="1800" dirty="0"/>
              <a:t>50% some degree of cognitive impairment and memory problems</a:t>
            </a:r>
          </a:p>
          <a:p>
            <a:pPr lvl="1"/>
            <a:r>
              <a:rPr lang="en-GB" sz="1800" dirty="0"/>
              <a:t>Deficits evident in around 20% of people with relatively mild levels of MS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Manca et al. (2019):</a:t>
            </a:r>
          </a:p>
          <a:p>
            <a:pPr lvl="1"/>
            <a:r>
              <a:rPr lang="en-GB" sz="1800" dirty="0"/>
              <a:t>Speed of information processing slowed in comparison to people without the condition, as a result of slowed neuronal 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EDA752-6CE5-479B-9023-A441F83A3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1800" dirty="0"/>
              <a:t>Shi et al. (2014):</a:t>
            </a:r>
          </a:p>
          <a:p>
            <a:pPr lvl="1"/>
            <a:r>
              <a:rPr lang="en-GB" sz="1800" dirty="0"/>
              <a:t>Cortical demyelination correlates with cognitive deficits; more so than deficits than with visual, sensory and motor symptoms</a:t>
            </a:r>
          </a:p>
          <a:p>
            <a:pPr lvl="1"/>
            <a:endParaRPr lang="en-GB" sz="1800" dirty="0"/>
          </a:p>
          <a:p>
            <a:pPr marL="0" lvl="1" indent="0">
              <a:buNone/>
            </a:pPr>
            <a:r>
              <a:rPr lang="en-GB" sz="1800" dirty="0"/>
              <a:t>Benedict et al. (2010):</a:t>
            </a:r>
          </a:p>
          <a:p>
            <a:pPr lvl="1"/>
            <a:r>
              <a:rPr lang="en-GB" sz="1800" dirty="0"/>
              <a:t>Cognitive reserve, measured by pre-diagnostic IQ or years in education, appears protective against the degenerative effects of MS</a:t>
            </a:r>
          </a:p>
        </p:txBody>
      </p:sp>
    </p:spTree>
    <p:extLst>
      <p:ext uri="{BB962C8B-B14F-4D97-AF65-F5344CB8AC3E}">
        <p14:creationId xmlns:p14="http://schemas.microsoft.com/office/powerpoint/2010/main" val="764941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BF9D-4084-4B73-BC18-367CEB564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91" y="338621"/>
            <a:ext cx="10515600" cy="1325563"/>
          </a:xfrm>
        </p:spPr>
        <p:txBody>
          <a:bodyPr>
            <a:normAutofit/>
          </a:bodyPr>
          <a:lstStyle/>
          <a:p>
            <a:r>
              <a:rPr lang="en-GB" sz="3300" dirty="0"/>
              <a:t> More Psychological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083B0-2DE0-438C-99A4-FA2196DFC3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Emotional problems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Boeschoten et al. (2017):</a:t>
            </a:r>
          </a:p>
          <a:p>
            <a:pPr marL="0" indent="0">
              <a:buNone/>
            </a:pPr>
            <a:endParaRPr lang="en-GB" sz="1800" dirty="0"/>
          </a:p>
          <a:p>
            <a:pPr marL="493713" indent="0">
              <a:buNone/>
            </a:pPr>
            <a:r>
              <a:rPr lang="en-GB" sz="1800" dirty="0"/>
              <a:t>58 studies…	30% clinically depressed</a:t>
            </a:r>
          </a:p>
          <a:p>
            <a:pPr marL="0" indent="0">
              <a:buNone/>
            </a:pPr>
            <a:r>
              <a:rPr lang="en-GB" sz="1800" dirty="0"/>
              <a:t>		22% clinically anxious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Murphy et al. (2017):</a:t>
            </a:r>
          </a:p>
          <a:p>
            <a:pPr marL="0" indent="0">
              <a:buNone/>
            </a:pPr>
            <a:r>
              <a:rPr lang="en-GB" sz="1800" dirty="0"/>
              <a:t>		3% commit suicide</a:t>
            </a:r>
          </a:p>
          <a:p>
            <a:pPr marL="0" indent="0">
              <a:buNone/>
            </a:pPr>
            <a:r>
              <a:rPr lang="en-GB" sz="1800" dirty="0"/>
              <a:t>		29% report suicidal ideation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0FC3F-6BC3-4BBB-BC54-87C0973E19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Depression may be direct consequence of neuronal damage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Feinstein et al. (2014):</a:t>
            </a:r>
          </a:p>
          <a:p>
            <a:pPr marL="231775" indent="-182563"/>
            <a:r>
              <a:rPr lang="en-GB" sz="1800" dirty="0"/>
              <a:t>Depression </a:t>
            </a:r>
            <a:r>
              <a:rPr lang="en-GB" sz="1800" b="1" dirty="0"/>
              <a:t>may</a:t>
            </a:r>
            <a:r>
              <a:rPr lang="en-GB" sz="1800" dirty="0"/>
              <a:t> precede diagnosis…</a:t>
            </a:r>
          </a:p>
          <a:p>
            <a:pPr marL="674688" lvl="2" indent="-231775">
              <a:buFont typeface="Courier New" panose="02070309020205020404" pitchFamily="49" charset="0"/>
              <a:buChar char="o"/>
            </a:pPr>
            <a:r>
              <a:rPr lang="en-GB" sz="1800" dirty="0"/>
              <a:t>Result of sclerotic plaques in brain areas, such as the limbic system, that mediate mood</a:t>
            </a:r>
          </a:p>
          <a:p>
            <a:pPr marL="674688" lvl="2" indent="-231775">
              <a:buFont typeface="Courier New" panose="02070309020205020404" pitchFamily="49" charset="0"/>
              <a:buChar char="o"/>
            </a:pPr>
            <a:r>
              <a:rPr lang="en-GB" sz="1800" dirty="0"/>
              <a:t>Depression provides a trigger to the onset of MS</a:t>
            </a:r>
          </a:p>
          <a:p>
            <a:pPr lvl="2"/>
            <a:endParaRPr lang="en-GB" sz="1800" dirty="0"/>
          </a:p>
          <a:p>
            <a:pPr marL="0" indent="0">
              <a:buNone/>
            </a:pPr>
            <a:r>
              <a:rPr lang="en-GB" sz="1800" dirty="0"/>
              <a:t>Parvizi et al. (2001):</a:t>
            </a:r>
          </a:p>
          <a:p>
            <a:pPr marL="674688" lvl="2" indent="-292100">
              <a:buFont typeface="Courier New" panose="02070309020205020404" pitchFamily="49" charset="0"/>
              <a:buChar char="o"/>
            </a:pPr>
            <a:r>
              <a:rPr lang="en-GB" sz="1800" dirty="0"/>
              <a:t>10% experience euphoria as advanced disease leads to damage of limbic system</a:t>
            </a:r>
          </a:p>
        </p:txBody>
      </p:sp>
    </p:spTree>
    <p:extLst>
      <p:ext uri="{BB962C8B-B14F-4D97-AF65-F5344CB8AC3E}">
        <p14:creationId xmlns:p14="http://schemas.microsoft.com/office/powerpoint/2010/main" val="46318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CE2EB-C78D-4CF7-88AD-7EB3E391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Treating Psychological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B87C0-89EF-4965-BA73-2B0D4B335F3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Coping with cognitive deficits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Chiaravalloti et al. (2013):</a:t>
            </a:r>
          </a:p>
          <a:p>
            <a:r>
              <a:rPr lang="en-GB" dirty="0"/>
              <a:t>Training in use of imagery to facilitate learning…</a:t>
            </a:r>
          </a:p>
          <a:p>
            <a:pPr marL="714375" indent="-392113">
              <a:buAutoNum type="romanLcParenBoth"/>
            </a:pPr>
            <a:r>
              <a:rPr lang="en-GB" dirty="0"/>
              <a:t>Learning the use of visualization </a:t>
            </a:r>
          </a:p>
          <a:p>
            <a:pPr marL="714375" indent="-392113">
              <a:buAutoNum type="romanLcParenBoth"/>
            </a:pPr>
            <a:r>
              <a:rPr lang="en-GB" dirty="0"/>
              <a:t>Applying visualization to facilitate learning new information</a:t>
            </a:r>
          </a:p>
          <a:p>
            <a:pPr marL="714375" indent="-392113">
              <a:buAutoNum type="romanLcParenBoth"/>
            </a:pPr>
            <a:r>
              <a:rPr lang="en-GB" dirty="0"/>
              <a:t>Transferring these skills to everyday life</a:t>
            </a:r>
          </a:p>
          <a:p>
            <a:pPr marL="400050" indent="-400050">
              <a:buAutoNum type="romanLcParenBoth"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comparison to a placebo control condition, participants made gains on formal memory tests and self-report memory in daily life.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41693-6EF3-4766-9034-41735B69D02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Coping with emotional problems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Ghielen et al. (2019):</a:t>
            </a:r>
          </a:p>
          <a:p>
            <a:r>
              <a:rPr lang="en-GB" dirty="0"/>
              <a:t>Two meta-analyses of CBT or mindfulness interventions with people with MS…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When pitched against some form of active control both types of intervention proved more successful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Van den Akker et al. (2016)</a:t>
            </a:r>
          </a:p>
          <a:p>
            <a:r>
              <a:rPr lang="en-GB" dirty="0"/>
              <a:t>Equally effective in the treatment of MS-related fatigue</a:t>
            </a:r>
          </a:p>
        </p:txBody>
      </p:sp>
    </p:spTree>
    <p:extLst>
      <p:ext uri="{BB962C8B-B14F-4D97-AF65-F5344CB8AC3E}">
        <p14:creationId xmlns:p14="http://schemas.microsoft.com/office/powerpoint/2010/main" val="1493074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712</Words>
  <Application>Microsoft Office PowerPoint</Application>
  <PresentationFormat>Widescreen</PresentationFormat>
  <Paragraphs>99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Multiple Sclerosis</vt:lpstr>
      <vt:lpstr>MS is not a DSM 5 diagnosis</vt:lpstr>
      <vt:lpstr>Aetiology</vt:lpstr>
      <vt:lpstr>Stress?</vt:lpstr>
      <vt:lpstr>Psychological Outcomes</vt:lpstr>
      <vt:lpstr> More Psychological Outcomes</vt:lpstr>
      <vt:lpstr>Treating Psychological Problems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22</cp:revision>
  <dcterms:created xsi:type="dcterms:W3CDTF">2020-10-19T15:29:15Z</dcterms:created>
  <dcterms:modified xsi:type="dcterms:W3CDTF">2021-03-15T11:58:42Z</dcterms:modified>
</cp:coreProperties>
</file>