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5BD77FC1-1B7A-4E1B-A7A3-54233B0FEC1E}"/>
    <pc:docChg chg="modSld">
      <pc:chgData name="Paul Bennett" userId="33a34068dc46463b" providerId="LiveId" clId="{5BD77FC1-1B7A-4E1B-A7A3-54233B0FEC1E}" dt="2021-03-03T08:03:39.010" v="1" actId="20577"/>
      <pc:docMkLst>
        <pc:docMk/>
      </pc:docMkLst>
      <pc:sldChg chg="modSp mod">
        <pc:chgData name="Paul Bennett" userId="33a34068dc46463b" providerId="LiveId" clId="{5BD77FC1-1B7A-4E1B-A7A3-54233B0FEC1E}" dt="2021-03-03T08:03:39.010" v="1" actId="20577"/>
        <pc:sldMkLst>
          <pc:docMk/>
          <pc:sldMk cId="2852019408" sldId="257"/>
        </pc:sldMkLst>
        <pc:spChg chg="mod">
          <ac:chgData name="Paul Bennett" userId="33a34068dc46463b" providerId="LiveId" clId="{5BD77FC1-1B7A-4E1B-A7A3-54233B0FEC1E}" dt="2021-03-03T08:03:19.390" v="0" actId="6549"/>
          <ac:spMkLst>
            <pc:docMk/>
            <pc:sldMk cId="2852019408" sldId="257"/>
            <ac:spMk id="3" creationId="{5E445584-B5C7-4E69-AC4C-CA387475C20F}"/>
          </ac:spMkLst>
        </pc:spChg>
        <pc:spChg chg="mod">
          <ac:chgData name="Paul Bennett" userId="33a34068dc46463b" providerId="LiveId" clId="{5BD77FC1-1B7A-4E1B-A7A3-54233B0FEC1E}" dt="2021-03-03T08:03:39.010" v="1" actId="20577"/>
          <ac:spMkLst>
            <pc:docMk/>
            <pc:sldMk cId="2852019408" sldId="257"/>
            <ac:spMk id="4" creationId="{C2BFA641-3DD6-4386-ABA6-4DBD48EE7A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77010-82AD-49D6-9337-BBF54EAD9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79702E-9266-478A-90FB-16081B23A7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FF849-7BC9-4F96-9889-BF429FCD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0FC48-A532-49C8-93A5-47C554C3F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C6C19-D2AD-4E8D-8107-B5774FBF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427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7B8D7-B3BB-4C64-A0F0-6C689042B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A57E24-FEC8-48A5-A790-00F1C6608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D039E-F0D6-4867-B2EF-28237E5A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A5BC-798F-42DA-98A5-825BAA802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E3237-B2FD-4455-992D-808BC3D5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797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863DE5A-1FFF-406D-840A-1DDA1E866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8C4626-289E-407D-BA37-5B04FB093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C5C53-6AB4-468B-A147-5A38A3DB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688A1-CAF2-4883-BC68-0D76AE5E5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427A1-3CC7-4EA8-8012-78D025206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52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56BBF-2903-4E6C-A719-3BA26DEF3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095EC-A30C-422E-B538-25FD02F8A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5C9A6-E3B5-4486-B5EB-A51262539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09352-1EDC-42F9-AB69-FC87B13CF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8770A-4F2A-454D-BD30-1DADA0F07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46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8C6E7-A2C1-48A8-A152-1E4061CED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1D51E-EBAF-42E3-A8D0-81767CD30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8CD46-938E-45EF-B8EB-96C68C25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8A60C-6D45-4BD2-99F2-D4ED7A582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A3049-8BAE-403B-B1A6-65CEB671F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67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F9099-9ADE-4641-B91A-A21767F4A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C46B4-82D4-47CE-AAB0-4CFD993B55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812768-22B0-4938-8779-1FC82D51B1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993668-4BB5-4366-A155-365E7FF19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34752-67B0-40B7-96EA-383B6FFFF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E6B02-DBBC-4BCF-A449-CA85BD3F6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69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750BA-ACF6-43CE-A116-62FF59E3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79088-7E32-4BE3-AC95-5835346B5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E143B-6917-468C-93BD-D0F38459F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A8AF9A-4AEB-4D19-AFF5-182D95BAD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ACF893-04CE-469D-B385-D0EF446CE5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461B61-8609-4EB1-B82D-F312157B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BB56F5-AAFE-4560-8A3E-673A45007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DDBA72-ADBD-4D05-88B2-EEE762AC8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77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81E00-2BAC-4521-A67A-09828F988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01BD4A-3B12-4AE8-89B6-A26B333C9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608333-89DB-4D54-9B57-C9F2FE3A4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9E935F-A28B-45F6-8528-4365F4DFD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03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4F22A-9654-4877-8203-E16D59495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E1B17-7D99-47AD-8ECA-71548DFD5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E3E6E-FFA2-4ADF-BD65-4D7C76F4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27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7679-C7B2-442F-BE6E-CA98909D0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BFC93-DD2B-4AFA-9D1D-D7111128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CFECAD-8A54-44DE-A315-695F37296A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770BF-5965-4E8F-B681-54FB4912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AA973-1737-4FD0-A480-749AFD6E8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CDC8C-C0BF-4FD9-B4DB-F1FD51B37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52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15F31-70E0-4F52-9624-9EE72DF6E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61A5EC-DED7-4789-8CFC-44E24AF748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A9F9D-1242-45D5-95FF-07043E2735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09DF8-CFAD-4945-BAF8-C116E208A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88A41-F900-4ABB-8296-64675F58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587C4-F055-4BCA-AB39-A146618DE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56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1D2582-7DF4-45E5-B9DE-CE13ACAC7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79B9C-9F2C-4726-A463-23131A710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85FE4-1323-4072-959A-359335F0E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499CE-C2B3-4026-8314-B1EB0226E305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D1344-65A2-4A7F-8FCB-37E9BA166B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B684F-417E-4C1E-BC10-396CD92B7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58EC9-1A6F-4D5E-B272-881D5DEEAF7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850D359-63E2-4026-A64D-4250A38A971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391" y="0"/>
            <a:ext cx="1518817" cy="15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7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20AD2-BEB7-4B7D-A949-388D17C5DA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Suicide</a:t>
            </a:r>
          </a:p>
        </p:txBody>
      </p:sp>
    </p:spTree>
    <p:extLst>
      <p:ext uri="{BB962C8B-B14F-4D97-AF65-F5344CB8AC3E}">
        <p14:creationId xmlns:p14="http://schemas.microsoft.com/office/powerpoint/2010/main" val="366487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6DB8-562C-44D2-A241-BED05CADA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Demographics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45584-B5C7-4E69-AC4C-CA387475C2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Nordentoft et al. (2011), suicide rates among people with:</a:t>
            </a:r>
          </a:p>
          <a:p>
            <a:pPr marL="0" indent="0">
              <a:buNone/>
            </a:pPr>
            <a:r>
              <a:rPr lang="en-GB" dirty="0"/>
              <a:t>	Depression	7%</a:t>
            </a:r>
          </a:p>
          <a:p>
            <a:pPr marL="0" indent="0">
              <a:buNone/>
            </a:pPr>
            <a:r>
              <a:rPr lang="en-GB" dirty="0"/>
              <a:t>	Bipolar		8%</a:t>
            </a:r>
          </a:p>
          <a:p>
            <a:pPr marL="0" indent="0">
              <a:buNone/>
            </a:pPr>
            <a:r>
              <a:rPr lang="en-GB" dirty="0"/>
              <a:t>	Schizophrenia	5%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García-Vega et al. (2018), among attenders at gender identity clinic:	</a:t>
            </a:r>
          </a:p>
          <a:p>
            <a:pPr marL="939800" lvl="3" indent="0">
              <a:buNone/>
            </a:pPr>
            <a:r>
              <a:rPr lang="en-GB" dirty="0"/>
              <a:t>Suicidal ideation	48%</a:t>
            </a:r>
          </a:p>
          <a:p>
            <a:pPr marL="939800" lvl="3" indent="0">
              <a:buNone/>
            </a:pPr>
            <a:r>
              <a:rPr lang="en-GB" dirty="0"/>
              <a:t>Suicide attempt	23%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err="1"/>
              <a:t>Bronisch</a:t>
            </a:r>
            <a:r>
              <a:rPr lang="en-GB" dirty="0"/>
              <a:t> and Wittchen (1994), among people with depression:</a:t>
            </a:r>
          </a:p>
          <a:p>
            <a:pPr lvl="2"/>
            <a:r>
              <a:rPr lang="en-GB" dirty="0"/>
              <a:t>56% think about death</a:t>
            </a:r>
          </a:p>
          <a:p>
            <a:pPr lvl="2"/>
            <a:r>
              <a:rPr lang="en-GB" dirty="0"/>
              <a:t>37% wish to die</a:t>
            </a:r>
          </a:p>
          <a:p>
            <a:pPr lvl="2"/>
            <a:r>
              <a:rPr lang="en-GB" dirty="0"/>
              <a:t>69% suicidal ideation</a:t>
            </a:r>
          </a:p>
          <a:p>
            <a:pPr lvl="3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BFA641-3DD6-4386-ABA6-4DBD48EE7A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Prevalence higher among …</a:t>
            </a:r>
          </a:p>
          <a:p>
            <a:endParaRPr lang="en-GB" dirty="0"/>
          </a:p>
          <a:p>
            <a:r>
              <a:rPr lang="en-GB" dirty="0"/>
              <a:t>Men – more likely to commit suicide (5:1) ratio</a:t>
            </a:r>
          </a:p>
          <a:p>
            <a:endParaRPr lang="en-GB" dirty="0"/>
          </a:p>
          <a:p>
            <a:r>
              <a:rPr lang="en-GB" dirty="0"/>
              <a:t>Young people – third leading cause of death at age 15-24 years</a:t>
            </a:r>
          </a:p>
          <a:p>
            <a:endParaRPr lang="en-GB" dirty="0"/>
          </a:p>
          <a:p>
            <a:r>
              <a:rPr lang="en-GB" dirty="0"/>
              <a:t>Sexual minorities (2.5:1) ratio</a:t>
            </a:r>
          </a:p>
          <a:p>
            <a:endParaRPr lang="en-GB" dirty="0"/>
          </a:p>
          <a:p>
            <a:r>
              <a:rPr lang="en-GB" dirty="0"/>
              <a:t>Older people.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01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88696-40EE-4F67-BDFA-36805E380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FE138-B479-40EE-8A6A-B58118F82B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Psychoanalytic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Freud (1920), repressed wish to kill a lost love object – an act of revenge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Cognitive factors</a:t>
            </a:r>
          </a:p>
          <a:p>
            <a:endParaRPr lang="en-GB" dirty="0"/>
          </a:p>
          <a:p>
            <a:r>
              <a:rPr lang="en-GB" dirty="0"/>
              <a:t>Hopelessness, worthlessness, guilt, despair, depressive delusional symptoms, inner restlessness and agitation</a:t>
            </a:r>
          </a:p>
          <a:p>
            <a:endParaRPr lang="en-GB" dirty="0"/>
          </a:p>
          <a:p>
            <a:r>
              <a:rPr lang="en-GB" dirty="0"/>
              <a:t>Deficits in memory and problem-solving skills</a:t>
            </a:r>
          </a:p>
          <a:p>
            <a:endParaRPr lang="en-GB" dirty="0"/>
          </a:p>
          <a:p>
            <a:r>
              <a:rPr lang="en-GB" dirty="0"/>
              <a:t>High levels of impulsivity, irritability, hostility and a tendency to aggression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3340B-4E5E-4019-97EF-12F926FA4F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Wenzel and Beck (2008), combination of …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Impulsivity linked to expressed hostility and aggression – ‘disinhibitory psychopathology’</a:t>
            </a:r>
          </a:p>
          <a:p>
            <a:endParaRPr lang="en-GB" dirty="0"/>
          </a:p>
          <a:p>
            <a:r>
              <a:rPr lang="en-GB" dirty="0"/>
              <a:t>Poor problem-solving skills and ‘over-general’ memory style that increases vulnerability to the belief that there is no escape from distress</a:t>
            </a:r>
          </a:p>
          <a:p>
            <a:endParaRPr lang="en-GB" dirty="0"/>
          </a:p>
          <a:p>
            <a:r>
              <a:rPr lang="en-GB" dirty="0"/>
              <a:t>Trait-like maladaptive cognitive style involving cognitive distortions such as dichotomous thinking, jumping to conclusions and magnification</a:t>
            </a:r>
          </a:p>
        </p:txBody>
      </p:sp>
    </p:spTree>
    <p:extLst>
      <p:ext uri="{BB962C8B-B14F-4D97-AF65-F5344CB8AC3E}">
        <p14:creationId xmlns:p14="http://schemas.microsoft.com/office/powerpoint/2010/main" val="236331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C17B8-DE30-49C2-9FE9-2564796E4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300" dirty="0"/>
              <a:t>Treatment: Cognitive Reappraisal Intervention for Suicide Prevention (CRISP)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FB850E-1747-40FA-B1A0-BDF203289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Kiosses et al. (2018), suicide preceded by overwhelming emotional crisis, which leads to suicidal ideation and suicide attempt:</a:t>
            </a:r>
          </a:p>
          <a:p>
            <a:endParaRPr lang="en-GB" dirty="0"/>
          </a:p>
          <a:p>
            <a:pPr lvl="2"/>
            <a:r>
              <a:rPr lang="en-GB" dirty="0"/>
              <a:t>Education about the CRISP model – links between triggers, emotions, and suicidal ideation and behaviours</a:t>
            </a:r>
          </a:p>
          <a:p>
            <a:pPr lvl="2"/>
            <a:r>
              <a:rPr lang="en-GB" dirty="0"/>
              <a:t>Identification of situations/triggers, negative emotions and thoughts</a:t>
            </a:r>
          </a:p>
          <a:p>
            <a:pPr lvl="2"/>
            <a:r>
              <a:rPr lang="en-GB" dirty="0"/>
              <a:t>Examination of the utility of negative emotions and motivation to change them</a:t>
            </a:r>
          </a:p>
          <a:p>
            <a:pPr lvl="2"/>
            <a:r>
              <a:rPr lang="en-GB" dirty="0"/>
              <a:t>Distancing from the emotional experience</a:t>
            </a:r>
          </a:p>
          <a:p>
            <a:pPr lvl="2"/>
            <a:r>
              <a:rPr lang="en-GB" dirty="0"/>
              <a:t>Reappraisal of the emotional response to the trigger ‘Is your emotional response proportionate to the situation?’</a:t>
            </a:r>
          </a:p>
          <a:p>
            <a:pPr lvl="2"/>
            <a:endParaRPr lang="en-GB" dirty="0"/>
          </a:p>
          <a:p>
            <a:pPr marL="0" indent="0">
              <a:buNone/>
            </a:pPr>
            <a:r>
              <a:rPr lang="en-GB" dirty="0" err="1"/>
              <a:t>Calati</a:t>
            </a:r>
            <a:r>
              <a:rPr lang="en-GB" dirty="0"/>
              <a:t> and </a:t>
            </a:r>
            <a:r>
              <a:rPr lang="en-GB" dirty="0" err="1"/>
              <a:t>Courtet</a:t>
            </a:r>
            <a:r>
              <a:rPr lang="en-GB" dirty="0"/>
              <a:t> (2016):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This type of approach (incl. CBT, DBT) versus usual care, rates of further attempts…</a:t>
            </a:r>
          </a:p>
          <a:p>
            <a:pPr marL="914400" lvl="2" indent="0">
              <a:buNone/>
            </a:pPr>
            <a:r>
              <a:rPr lang="en-GB" dirty="0"/>
              <a:t>Intervention arm	9.12%</a:t>
            </a:r>
          </a:p>
          <a:p>
            <a:pPr marL="914400" lvl="2" indent="0">
              <a:buNone/>
            </a:pPr>
            <a:r>
              <a:rPr lang="en-GB" dirty="0"/>
              <a:t>Usual care		15.71%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75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367</Words>
  <Application>Microsoft Office PowerPoint</Application>
  <PresentationFormat>Widescreen</PresentationFormat>
  <Paragraphs>59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Suicide</vt:lpstr>
      <vt:lpstr>Demographics</vt:lpstr>
      <vt:lpstr>Psychological Explanations</vt:lpstr>
      <vt:lpstr>Treatment: Cognitive Reappraisal Intervention for Suicide Prevention (CRISP)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Suicide</dc:title>
  <dc:creator>Paul Bennett</dc:creator>
  <cp:lastModifiedBy>Heathcock, Clara</cp:lastModifiedBy>
  <cp:revision>9</cp:revision>
  <dcterms:created xsi:type="dcterms:W3CDTF">2020-10-01T10:17:56Z</dcterms:created>
  <dcterms:modified xsi:type="dcterms:W3CDTF">2021-03-09T17:49:34Z</dcterms:modified>
</cp:coreProperties>
</file>