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37" autoAdjust="0"/>
    <p:restoredTop sz="94674" autoAdjust="0"/>
  </p:normalViewPr>
  <p:slideViewPr>
    <p:cSldViewPr snapToGrid="0">
      <p:cViewPr varScale="1">
        <p:scale>
          <a:sx n="68" d="100"/>
          <a:sy n="68" d="100"/>
        </p:scale>
        <p:origin x="618" y="60"/>
      </p:cViewPr>
      <p:guideLst/>
    </p:cSldViewPr>
  </p:slideViewPr>
  <p:outlineViewPr>
    <p:cViewPr>
      <p:scale>
        <a:sx n="33" d="100"/>
        <a:sy n="33" d="100"/>
      </p:scale>
      <p:origin x="0" y="-203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1E7EF-4A53-43B1-AF6B-A318BC7E8B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0CC563-51C0-4A77-9E86-F9A0630739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0D4517-FB8B-4632-A4F2-832BAC800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6BE44-703D-4BEC-925A-D0E3CCE6F02F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A3C1A-5ADF-4844-B0B6-4A80B7715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6ECBC-ECA9-4342-9078-22E6CD40E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78E73-B572-4859-AACD-17F20F6AF02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30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F8EF4-ADE6-427E-8277-786A31D72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FE264F-0D28-4B11-AB48-D0518B79DC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D6BB3-F1EB-4425-8970-D28ACA7B7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6BE44-703D-4BEC-925A-D0E3CCE6F02F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7F9670-C771-41B1-A3AD-48AEF5F48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68EF6E-54E0-4569-8F28-93628B786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78E73-B572-4859-AACD-17F20F6AF02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0777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50D68E4-7822-4009-943E-83D737DA35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E459E7-1C69-4178-9C3D-BF626AE125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8C7FDF-5ACE-41F9-8731-13A46125A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6BE44-703D-4BEC-925A-D0E3CCE6F02F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8C739D-17B9-400D-AF98-7447C2A72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B01AD-687C-4DEE-8056-BFD15E9B7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78E73-B572-4859-AACD-17F20F6AF02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0200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51E8F-AA07-4ECE-93BB-F9C66C195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0864D-AADC-4F0A-9B75-1F88BF95FE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84C486-C2C8-4E4E-A7BA-3A988E986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6BE44-703D-4BEC-925A-D0E3CCE6F02F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FA71E-C54E-46EB-B06C-F6ABFE626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7DF546-8F55-4FE4-8CC7-65B42161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78E73-B572-4859-AACD-17F20F6AF02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8847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239CB-3218-4B6A-B138-D50AFD236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6C165D-1609-4DDC-A5C7-6267ABD8E5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8C2FDC-2C85-4B64-A602-456A7166E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6BE44-703D-4BEC-925A-D0E3CCE6F02F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AEDC0-DD5A-4181-8077-5D8892ADF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CB8B9A-56EC-4F2A-B0DE-B8294CB77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78E73-B572-4859-AACD-17F20F6AF02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9842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1DAC1-2F22-4DEC-BBEE-19A4E7DFD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C7693B-E39F-49DE-A6F9-725D532218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A40B4-8970-41A2-BAB1-6EBE2EFF6C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13B651-3278-4697-BA34-C4EFF42B9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6BE44-703D-4BEC-925A-D0E3CCE6F02F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0975B4-74B5-4E6A-8B4A-4DDE238BC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7AC4F8-06F0-4C20-B87D-9D291E23F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78E73-B572-4859-AACD-17F20F6AF02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0051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1F8CF-6D54-429A-8E1D-E24CF57B9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DBA5F3-C708-472B-83D2-644160E090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626B72-FC52-4D6E-BA48-B6A2BFDD94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8B1498-BC05-4B5C-B084-89FE565997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7787C7-5055-4A41-8B60-EACE7AD6D6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046BD47-A962-4AD7-AD30-987A2BF82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6BE44-703D-4BEC-925A-D0E3CCE6F02F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95E834-B0EA-4025-841F-602825942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BB7724-9C01-4013-A9E2-16F2AB99D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78E73-B572-4859-AACD-17F20F6AF02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8658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B75EC-5A13-4EFB-AC7B-55F37E4DB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13DD89-1977-4B92-B410-F3313FEC3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6BE44-703D-4BEC-925A-D0E3CCE6F02F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A69795-A3AD-481A-9269-E8C3643BB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57DBDE-F4A1-4BC7-8A49-2D7A3858A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78E73-B572-4859-AACD-17F20F6AF02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7635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9D0BEB-86F9-411E-A9C2-B82A3C014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6BE44-703D-4BEC-925A-D0E3CCE6F02F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D61772-2E91-4DE9-BFB2-3D0E21E5D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3AB99B-597A-4FAB-87FF-C4970F7D6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78E73-B572-4859-AACD-17F20F6AF02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9265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3FC69-BFB3-40B0-89CB-7E209D0ED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0D6C47-6039-4214-879E-995F2A0249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424E60-3818-4A2E-9FC1-7118BCF3C6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5FF63E-9995-43A2-ACCE-281C00EF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6BE44-703D-4BEC-925A-D0E3CCE6F02F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46FA02-848A-4235-924C-D777A0C6A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7DFAC9-7735-4B1B-AA0B-EC61FA827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78E73-B572-4859-AACD-17F20F6AF02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0994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DE8E0-417A-40DF-A594-9AE5E64A9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441E28-7AA8-45D1-98C6-5A8273EC36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65F23E-09CC-4D3B-A00D-AD8738280E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745F25-75EA-4156-9CF6-BCEBE1994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6BE44-703D-4BEC-925A-D0E3CCE6F02F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65E80D-8454-4D5C-89D2-9A51DCC9E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9165FD-946D-4380-9A2D-E2E2CA149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78E73-B572-4859-AACD-17F20F6AF02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8551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B2C844E-0FDE-4BF2-B9E2-27B42A4771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A86C03-F79F-47AE-B5F5-9DC130F1E3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82ABF8-263C-4A29-8A6E-BC75EEE3AC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6BE44-703D-4BEC-925A-D0E3CCE6F02F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85BA9B-88CA-4130-AC13-23236951B6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7FDBB3-ED19-4B82-A58B-CF7187A199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78E73-B572-4859-AACD-17F20F6AF02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52EA390C-8785-4BD0-AE09-2CC31571213B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1543" y="0"/>
            <a:ext cx="1480457" cy="1473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826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A5414-AA94-42BB-87DD-714F33130F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500" dirty="0"/>
              <a:t>Bipolar Disorder</a:t>
            </a:r>
          </a:p>
        </p:txBody>
      </p:sp>
    </p:spTree>
    <p:extLst>
      <p:ext uri="{BB962C8B-B14F-4D97-AF65-F5344CB8AC3E}">
        <p14:creationId xmlns:p14="http://schemas.microsoft.com/office/powerpoint/2010/main" val="1137183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ADDC-0CDF-4C63-915B-4B25175AB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DSM-5: Manic Episodes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E60EB3-A3B7-44D9-A250-DDEC64D3A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Abnormal and persistently elevated, expansive or irritable mood</a:t>
            </a:r>
          </a:p>
          <a:p>
            <a:r>
              <a:rPr lang="en-GB" sz="1800" dirty="0"/>
              <a:t>Abnormal and persistently increased goal-directed activity or energy for more than a week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More than three of:</a:t>
            </a:r>
          </a:p>
          <a:p>
            <a:r>
              <a:rPr lang="en-GB" sz="1800" dirty="0"/>
              <a:t>Inflated self-esteem or grandiosity</a:t>
            </a:r>
          </a:p>
          <a:p>
            <a:r>
              <a:rPr lang="en-GB" sz="1800" dirty="0"/>
              <a:t>Decreased need for sleep </a:t>
            </a:r>
          </a:p>
          <a:p>
            <a:r>
              <a:rPr lang="en-GB" sz="1800" dirty="0"/>
              <a:t>More talkative than usual, or pressure to keep talking</a:t>
            </a:r>
          </a:p>
          <a:p>
            <a:r>
              <a:rPr lang="en-GB" sz="1800" dirty="0"/>
              <a:t>Flight of ideas, or the experience of ‘racing thoughts’</a:t>
            </a:r>
          </a:p>
          <a:p>
            <a:r>
              <a:rPr lang="en-GB" sz="1800" dirty="0"/>
              <a:t>High levels of distractibility </a:t>
            </a:r>
          </a:p>
          <a:p>
            <a:r>
              <a:rPr lang="en-GB" sz="1800" dirty="0"/>
              <a:t>Increase in goal-directed activity or psychomotor agitation </a:t>
            </a:r>
          </a:p>
          <a:p>
            <a:r>
              <a:rPr lang="en-GB" sz="1800" dirty="0"/>
              <a:t>Excessive involvement in activities that have a high potential for problematic consequences</a:t>
            </a:r>
          </a:p>
        </p:txBody>
      </p:sp>
    </p:spTree>
    <p:extLst>
      <p:ext uri="{BB962C8B-B14F-4D97-AF65-F5344CB8AC3E}">
        <p14:creationId xmlns:p14="http://schemas.microsoft.com/office/powerpoint/2010/main" val="2227923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E77F4-788A-4A85-B18E-ED766F701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More DSM…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CCB3F5-7174-4ABE-A6AC-F34428D5FD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Bipolar Disorder I:</a:t>
            </a:r>
          </a:p>
          <a:p>
            <a:pPr marL="0" indent="0">
              <a:buNone/>
            </a:pPr>
            <a:r>
              <a:rPr lang="en-GB" sz="1800" dirty="0"/>
              <a:t> </a:t>
            </a:r>
          </a:p>
          <a:p>
            <a:pPr lvl="1"/>
            <a:r>
              <a:rPr lang="en-GB" sz="1800" dirty="0"/>
              <a:t>Involves alternating episodes of depression and mania, each lasting weeks or months</a:t>
            </a:r>
          </a:p>
          <a:p>
            <a:pPr lvl="1"/>
            <a:r>
              <a:rPr lang="en-GB" sz="1800" dirty="0"/>
              <a:t>May involve several episodes of either mania or depression, separated by periods of ‘normality’</a:t>
            </a:r>
          </a:p>
          <a:p>
            <a:pPr lvl="1"/>
            <a:r>
              <a:rPr lang="en-GB" sz="1800" dirty="0"/>
              <a:t>Some people may swing between depression and mania in one day.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GB" sz="1800" dirty="0"/>
              <a:t>Bipolar disorder II: </a:t>
            </a:r>
          </a:p>
          <a:p>
            <a:pPr marL="0" indent="0">
              <a:buNone/>
            </a:pPr>
            <a:endParaRPr lang="en-GB" sz="1800" dirty="0"/>
          </a:p>
          <a:p>
            <a:pPr marL="714375" indent="-214313"/>
            <a:r>
              <a:rPr lang="en-GB" sz="1800" dirty="0"/>
              <a:t>Depressive episodes predominate</a:t>
            </a:r>
          </a:p>
          <a:p>
            <a:pPr marL="714375" indent="-214313"/>
            <a:r>
              <a:rPr lang="en-GB" sz="1800" dirty="0"/>
              <a:t>The individual may swing between episodes of hypomania and severe depression</a:t>
            </a:r>
          </a:p>
          <a:p>
            <a:pPr marL="714375" indent="-214313"/>
            <a:r>
              <a:rPr lang="en-GB" sz="1800" dirty="0"/>
              <a:t>They will not experience an episode of mania.</a:t>
            </a:r>
          </a:p>
        </p:txBody>
      </p:sp>
    </p:spTree>
    <p:extLst>
      <p:ext uri="{BB962C8B-B14F-4D97-AF65-F5344CB8AC3E}">
        <p14:creationId xmlns:p14="http://schemas.microsoft.com/office/powerpoint/2010/main" val="450944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592FE-EF77-44D7-8C81-54608855C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300" dirty="0"/>
              <a:t>Background</a:t>
            </a:r>
            <a:r>
              <a:rPr lang="en-GB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C14B58-98DA-483E-B658-05E285B19C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1–2% prevalence equal in men and women (e.g. Clemente et al. 2015)</a:t>
            </a:r>
          </a:p>
          <a:p>
            <a:endParaRPr lang="en-GB" sz="1800" dirty="0"/>
          </a:p>
          <a:p>
            <a:r>
              <a:rPr lang="en-GB" sz="1800" dirty="0"/>
              <a:t>Women appear to have more depressive and fewer manic episodes (APA 2000)</a:t>
            </a:r>
          </a:p>
          <a:p>
            <a:endParaRPr lang="en-GB" sz="1800" dirty="0"/>
          </a:p>
          <a:p>
            <a:r>
              <a:rPr lang="en-GB" sz="1800" dirty="0"/>
              <a:t>Episodes can last for months (Tondo et al. 2017):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800" dirty="0"/>
              <a:t>Average, 5/12 for depression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800" dirty="0"/>
              <a:t>Average 3/12 for mania</a:t>
            </a:r>
          </a:p>
          <a:p>
            <a:pPr lvl="1"/>
            <a:endParaRPr lang="en-GB" sz="1800" dirty="0"/>
          </a:p>
          <a:p>
            <a:r>
              <a:rPr lang="en-GB" sz="1800" dirty="0"/>
              <a:t>Once established, tends to reoccur (Yatham et al. 2009)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800" dirty="0"/>
              <a:t>&gt;50% of first episode depression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800" dirty="0"/>
              <a:t>&gt;80% of first episode mania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800" dirty="0"/>
              <a:t>Triggered by negative life events or ongoing stressors</a:t>
            </a:r>
          </a:p>
        </p:txBody>
      </p:sp>
    </p:spTree>
    <p:extLst>
      <p:ext uri="{BB962C8B-B14F-4D97-AF65-F5344CB8AC3E}">
        <p14:creationId xmlns:p14="http://schemas.microsoft.com/office/powerpoint/2010/main" val="20938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D3C04-7BDB-4383-9649-4C8342D30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GB" sz="3700" dirty="0"/>
              <a:t>Biological Mechanisms</a:t>
            </a:r>
            <a:br>
              <a:rPr lang="en-GB" dirty="0"/>
            </a:b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FA57D4-6A84-47F7-B0B2-E65522A8E1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2631"/>
            <a:ext cx="10515600" cy="5043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Low serotonin levels may permit activity of NE to determine mood:</a:t>
            </a:r>
          </a:p>
          <a:p>
            <a:pPr lvl="1"/>
            <a:r>
              <a:rPr lang="en-GB" sz="1800" dirty="0"/>
              <a:t>With low NE = depression</a:t>
            </a:r>
          </a:p>
          <a:p>
            <a:pPr lvl="1"/>
            <a:r>
              <a:rPr lang="en-GB" sz="1800" dirty="0"/>
              <a:t>With high NE = mania</a:t>
            </a:r>
          </a:p>
          <a:p>
            <a:pPr lvl="1"/>
            <a:endParaRPr lang="en-GB" sz="1800" dirty="0"/>
          </a:p>
          <a:p>
            <a:pPr marL="0" indent="0">
              <a:buNone/>
            </a:pPr>
            <a:r>
              <a:rPr lang="en-GB" sz="1800" dirty="0"/>
              <a:t>Dopamine also implicated:</a:t>
            </a:r>
          </a:p>
          <a:p>
            <a:pPr lvl="1"/>
            <a:r>
              <a:rPr lang="en-GB" sz="1800" dirty="0"/>
              <a:t>Excess dopaminergic activity in the ventral striatum and substantia nigra in mania </a:t>
            </a:r>
          </a:p>
          <a:p>
            <a:pPr lvl="1"/>
            <a:r>
              <a:rPr lang="en-GB" sz="1800" dirty="0"/>
              <a:t>Role in depressed phase less understood</a:t>
            </a:r>
          </a:p>
          <a:p>
            <a:pPr marL="457200" lvl="1" indent="0">
              <a:buNone/>
            </a:pPr>
            <a:endParaRPr lang="en-GB" sz="1800" dirty="0"/>
          </a:p>
          <a:p>
            <a:pPr marL="0" lvl="1" indent="0">
              <a:buNone/>
            </a:pPr>
            <a:r>
              <a:rPr lang="en-GB" sz="1800" dirty="0"/>
              <a:t>More fundamental neuronal dysfunction:</a:t>
            </a:r>
          </a:p>
          <a:p>
            <a:pPr lvl="1"/>
            <a:r>
              <a:rPr lang="en-GB" sz="1800" dirty="0"/>
              <a:t>Damage found in prefrontal cortex, amygdala and hippocampus due to stress and elevated glucocorticoid levels</a:t>
            </a:r>
          </a:p>
          <a:p>
            <a:pPr lvl="1"/>
            <a:r>
              <a:rPr lang="en-GB" sz="1800" dirty="0"/>
              <a:t>In addition, dysregulation of calcium activity in neurons of limbic system across both ‘phases’</a:t>
            </a:r>
          </a:p>
          <a:p>
            <a:pPr marL="457200" lvl="1" indent="0">
              <a:buNone/>
            </a:pPr>
            <a:endParaRPr lang="en-GB" sz="1800" dirty="0"/>
          </a:p>
          <a:p>
            <a:pPr marL="52388" lvl="1" indent="0">
              <a:buNone/>
            </a:pPr>
            <a:r>
              <a:rPr lang="en-GB" sz="1800" dirty="0"/>
              <a:t>Key genes involved (e.g. CACNA1C) appear to influence calcium regulation</a:t>
            </a:r>
          </a:p>
        </p:txBody>
      </p:sp>
    </p:spTree>
    <p:extLst>
      <p:ext uri="{BB962C8B-B14F-4D97-AF65-F5344CB8AC3E}">
        <p14:creationId xmlns:p14="http://schemas.microsoft.com/office/powerpoint/2010/main" val="3853740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242B6-E455-4A0B-9842-444F99624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Psychological Explanations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7D9DA6-843B-4065-A170-611AE22662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Bidirectional schema (e.g. Newman et al. 2002): </a:t>
            </a:r>
          </a:p>
          <a:p>
            <a:pPr lvl="1"/>
            <a:r>
              <a:rPr lang="en-GB" dirty="0"/>
              <a:t>I am loved versus I am unlovable – different poles accessed according to mood.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dirty="0"/>
              <a:t>Transactional drive to accomplish more (Lam et al. 2003):</a:t>
            </a:r>
          </a:p>
          <a:p>
            <a:pPr marL="671513" indent="-212725"/>
            <a:r>
              <a:rPr lang="en-GB" dirty="0"/>
              <a:t>two sets of beliefs</a:t>
            </a:r>
          </a:p>
          <a:p>
            <a:pPr marL="1066800" lvl="1" indent="-341313">
              <a:buFont typeface="+mj-lt"/>
              <a:buAutoNum type="arabicPeriod"/>
            </a:pPr>
            <a:r>
              <a:rPr lang="en-GB" dirty="0"/>
              <a:t>the ability to achieve goals – ‘If I try hard enough, I should be able to excel at anything I attempt’</a:t>
            </a:r>
          </a:p>
          <a:p>
            <a:pPr marL="1066800" lvl="1" indent="-341313">
              <a:buFont typeface="+mj-lt"/>
              <a:buAutoNum type="arabicPeriod"/>
            </a:pPr>
            <a:r>
              <a:rPr lang="en-GB" dirty="0"/>
              <a:t>a lack of dependence on others – ‘I do not need the approval of other people to be happy’.</a:t>
            </a:r>
          </a:p>
          <a:p>
            <a:pPr marL="52388" lvl="1" indent="0">
              <a:buNone/>
            </a:pPr>
            <a:r>
              <a:rPr lang="en-GB" dirty="0"/>
              <a:t>Successful goal achievement drives continued goal-driven behaviour until exhausted.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Manic defence:</a:t>
            </a:r>
          </a:p>
          <a:p>
            <a:pPr lvl="1"/>
            <a:r>
              <a:rPr lang="en-GB" dirty="0"/>
              <a:t>driven by low self-esteem and unrealistic standards of success </a:t>
            </a:r>
          </a:p>
          <a:p>
            <a:pPr lvl="1"/>
            <a:r>
              <a:rPr lang="en-GB" dirty="0"/>
              <a:t>when experience adverse event, may experience negative emotions and mood</a:t>
            </a:r>
          </a:p>
          <a:p>
            <a:pPr lvl="1"/>
            <a:r>
              <a:rPr lang="en-GB" i="1" dirty="0"/>
              <a:t>or</a:t>
            </a:r>
            <a:r>
              <a:rPr lang="en-GB" dirty="0"/>
              <a:t> adopt the manic disguise to bolster self-esteem through high levels of activity, which may be immediately rewarding</a:t>
            </a:r>
          </a:p>
          <a:p>
            <a:pPr lvl="1"/>
            <a:r>
              <a:rPr lang="en-GB" dirty="0"/>
              <a:t>eventually unable to continue, and negative thoughts break in …</a:t>
            </a:r>
          </a:p>
        </p:txBody>
      </p:sp>
    </p:spTree>
    <p:extLst>
      <p:ext uri="{BB962C8B-B14F-4D97-AF65-F5344CB8AC3E}">
        <p14:creationId xmlns:p14="http://schemas.microsoft.com/office/powerpoint/2010/main" val="3202893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468E8-CAAC-4ABA-A7B0-96C6D95F3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The Manic Defence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67C7F8-39AB-4A5C-91EB-3ADECD465E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2436"/>
            <a:ext cx="10515600" cy="48504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Lyon et al. (1999)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GB" sz="1800" dirty="0"/>
              <a:t>Compared attributions made by people to either positive or negative hypothetical events: </a:t>
            </a:r>
          </a:p>
          <a:p>
            <a:endParaRPr lang="en-GB" sz="1800" dirty="0"/>
          </a:p>
          <a:p>
            <a:pPr marL="720725" lvl="1" indent="-269875"/>
            <a:r>
              <a:rPr lang="en-GB" sz="1800" dirty="0"/>
              <a:t>Both manic and depressed participants made more negative attributions to the negative events than a control group, i.e. had a depressive attributional response</a:t>
            </a:r>
          </a:p>
          <a:p>
            <a:pPr marL="720725" lvl="1" indent="-269875"/>
            <a:endParaRPr lang="en-GB" sz="1800" dirty="0"/>
          </a:p>
          <a:p>
            <a:pPr marL="720725" lvl="1" indent="-269875"/>
            <a:r>
              <a:rPr lang="en-GB" sz="1800" dirty="0"/>
              <a:t>Subsequently asked to endorse a number of both positive and negative attributes about themselves:</a:t>
            </a:r>
          </a:p>
          <a:p>
            <a:pPr marL="1193800" lvl="2" indent="-285750">
              <a:buFont typeface="Courier New" panose="02070309020205020404" pitchFamily="49" charset="0"/>
              <a:buChar char="o"/>
            </a:pPr>
            <a:r>
              <a:rPr lang="en-GB" sz="1800" dirty="0"/>
              <a:t>Depressed people endorsed the most negative items</a:t>
            </a:r>
          </a:p>
          <a:p>
            <a:pPr marL="1193800" lvl="2" indent="-285750">
              <a:buFont typeface="Courier New" panose="02070309020205020404" pitchFamily="49" charset="0"/>
              <a:buChar char="o"/>
            </a:pPr>
            <a:r>
              <a:rPr lang="en-GB" sz="1800" dirty="0"/>
              <a:t>Controls and manic people endorsed the most positive items</a:t>
            </a:r>
          </a:p>
          <a:p>
            <a:pPr marL="1193800" lvl="2" indent="-285750">
              <a:buFont typeface="Courier New" panose="02070309020205020404" pitchFamily="49" charset="0"/>
              <a:buChar char="o"/>
            </a:pPr>
            <a:r>
              <a:rPr lang="en-GB" sz="1800" dirty="0"/>
              <a:t>But in subsequent recall test… both manic </a:t>
            </a:r>
            <a:r>
              <a:rPr lang="en-GB" sz="1800" i="1" dirty="0"/>
              <a:t>and </a:t>
            </a:r>
            <a:r>
              <a:rPr lang="en-GB" sz="1800" dirty="0"/>
              <a:t>depressed individuals recalled more negative items than controls… the manic defence!</a:t>
            </a:r>
          </a:p>
        </p:txBody>
      </p:sp>
    </p:spTree>
    <p:extLst>
      <p:ext uri="{BB962C8B-B14F-4D97-AF65-F5344CB8AC3E}">
        <p14:creationId xmlns:p14="http://schemas.microsoft.com/office/powerpoint/2010/main" val="2178033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349A5-6D51-4BDA-94D3-14D9C9A5E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Treatment – Lithium Bicarbonate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7C6EA8-79B0-4619-B415-27757C4150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6612" y="2068976"/>
            <a:ext cx="5157787" cy="3684588"/>
          </a:xfrm>
        </p:spPr>
        <p:txBody>
          <a:bodyPr>
            <a:normAutofit/>
          </a:bodyPr>
          <a:lstStyle/>
          <a:p>
            <a:r>
              <a:rPr lang="en-GB" sz="1800" dirty="0"/>
              <a:t>Serotonergic drugs not used as provoke rapid mood swings</a:t>
            </a:r>
          </a:p>
          <a:p>
            <a:r>
              <a:rPr lang="en-GB" sz="1800" dirty="0"/>
              <a:t>Lithium carbonate main treatment: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800" dirty="0"/>
              <a:t>May – increase serotonin activity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800" dirty="0"/>
              <a:t>Regulates the activity of second messengers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800" dirty="0"/>
              <a:t>Corrects sodium and potassium activity within the neuron</a:t>
            </a:r>
          </a:p>
          <a:p>
            <a:pPr lvl="1"/>
            <a:endParaRPr lang="en-GB" sz="1800" dirty="0"/>
          </a:p>
          <a:p>
            <a:r>
              <a:rPr lang="en-GB" sz="1800" dirty="0"/>
              <a:t>Suppes et al. (1991):</a:t>
            </a:r>
          </a:p>
          <a:p>
            <a:pPr lvl="1"/>
            <a:r>
              <a:rPr lang="en-GB" sz="1800" dirty="0"/>
              <a:t>60% stabilize mood swings within 5–14/7</a:t>
            </a:r>
          </a:p>
          <a:p>
            <a:pPr lvl="1"/>
            <a:r>
              <a:rPr lang="en-GB" sz="1800" dirty="0"/>
              <a:t>Relapse rates 28 x higher if stop taking lithium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B77B88-858D-40DD-A67F-8D363218C9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068976"/>
            <a:ext cx="5183188" cy="3684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Kessing et al. (2007):</a:t>
            </a:r>
          </a:p>
          <a:p>
            <a:pPr lvl="1"/>
            <a:r>
              <a:rPr lang="en-GB" sz="1800" dirty="0"/>
              <a:t>25% stop taking due to side-effects including weight gain, problems with coordination and tremor, excessive thirst, and memory disturbances</a:t>
            </a:r>
          </a:p>
          <a:p>
            <a:pPr lvl="1"/>
            <a:r>
              <a:rPr lang="en-GB" sz="1800" dirty="0"/>
              <a:t>Risk of ineffectiveness vs. lithium toxicity</a:t>
            </a:r>
          </a:p>
          <a:p>
            <a:pPr lvl="1"/>
            <a:r>
              <a:rPr lang="en-GB" sz="1800" dirty="0"/>
              <a:t>Damping down of emotions</a:t>
            </a:r>
          </a:p>
          <a:p>
            <a:pPr lvl="1"/>
            <a:r>
              <a:rPr lang="en-GB" sz="1800" dirty="0"/>
              <a:t>Impact moderated by SES, ongoing stress, personality</a:t>
            </a:r>
          </a:p>
        </p:txBody>
      </p:sp>
    </p:spTree>
    <p:extLst>
      <p:ext uri="{BB962C8B-B14F-4D97-AF65-F5344CB8AC3E}">
        <p14:creationId xmlns:p14="http://schemas.microsoft.com/office/powerpoint/2010/main" val="256292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87E7AFB-2373-427F-8FEC-BE3BCEA06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Treatment – CBT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1682B4F-C99D-4786-BD97-EB5476F82C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General approach:</a:t>
            </a:r>
          </a:p>
          <a:p>
            <a:pPr lvl="1"/>
            <a:r>
              <a:rPr lang="en-GB" sz="1800" dirty="0"/>
              <a:t>Educational phase </a:t>
            </a:r>
          </a:p>
          <a:p>
            <a:pPr lvl="1"/>
            <a:r>
              <a:rPr lang="en-GB" sz="1800" dirty="0"/>
              <a:t>CBT for symptom management – establishing regular activity patterns and time management, challenging dysfunctional thoughts</a:t>
            </a:r>
          </a:p>
          <a:p>
            <a:pPr lvl="1"/>
            <a:r>
              <a:rPr lang="en-GB" sz="1800" dirty="0"/>
              <a:t>Relapse prevention – developing strategies for managing medication, coping strategies for stress, seeking help at onset of relapse</a:t>
            </a:r>
          </a:p>
          <a:p>
            <a:pPr marL="457200" lvl="1" indent="0">
              <a:buNone/>
            </a:pPr>
            <a:endParaRPr lang="en-GB" sz="1800" dirty="0"/>
          </a:p>
          <a:p>
            <a:pPr marL="9525" lvl="1" indent="0">
              <a:buNone/>
            </a:pPr>
            <a:r>
              <a:rPr lang="en-GB" sz="1800" dirty="0"/>
              <a:t>Scott et al. (2001):</a:t>
            </a:r>
          </a:p>
          <a:p>
            <a:pPr lvl="2"/>
            <a:r>
              <a:rPr lang="en-GB" sz="1800" dirty="0"/>
              <a:t>6/12 follow-up – combined lithium + CBT, 60% less likely to relapse</a:t>
            </a:r>
          </a:p>
          <a:p>
            <a:pPr marL="457200" lvl="1" indent="0">
              <a:buNone/>
            </a:pPr>
            <a:endParaRPr lang="en-GB" sz="1800" dirty="0"/>
          </a:p>
          <a:p>
            <a:pPr marL="52388" lvl="1" indent="0">
              <a:buNone/>
            </a:pPr>
            <a:r>
              <a:rPr lang="en-GB" sz="1800" dirty="0"/>
              <a:t>Lam et al. (2003):</a:t>
            </a:r>
          </a:p>
          <a:p>
            <a:pPr marL="914400" lvl="2" indent="0">
              <a:buNone/>
            </a:pPr>
            <a:r>
              <a:rPr lang="en-GB" sz="1800" i="1" dirty="0"/>
              <a:t>12/12 follow-up relapse</a:t>
            </a:r>
          </a:p>
          <a:p>
            <a:pPr marL="1371600" lvl="3" indent="0">
              <a:buNone/>
            </a:pPr>
            <a:r>
              <a:rPr lang="en-GB" sz="1800" dirty="0"/>
              <a:t>Combined lithium + CBT 	44%</a:t>
            </a:r>
          </a:p>
          <a:p>
            <a:pPr marL="1371600" lvl="3" indent="0">
              <a:buNone/>
            </a:pPr>
            <a:r>
              <a:rPr lang="en-GB" sz="1800" dirty="0"/>
              <a:t>Lithium alone			75%</a:t>
            </a:r>
          </a:p>
        </p:txBody>
      </p:sp>
    </p:spTree>
    <p:extLst>
      <p:ext uri="{BB962C8B-B14F-4D97-AF65-F5344CB8AC3E}">
        <p14:creationId xmlns:p14="http://schemas.microsoft.com/office/powerpoint/2010/main" val="339164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811</Words>
  <Application>Microsoft Office PowerPoint</Application>
  <PresentationFormat>Widescreen</PresentationFormat>
  <Paragraphs>106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Courier New</vt:lpstr>
      <vt:lpstr>Office Theme</vt:lpstr>
      <vt:lpstr>Bipolar Disorder</vt:lpstr>
      <vt:lpstr>DSM-5: Manic Episodes</vt:lpstr>
      <vt:lpstr>More DSM…</vt:lpstr>
      <vt:lpstr>Background </vt:lpstr>
      <vt:lpstr>Biological Mechanisms   </vt:lpstr>
      <vt:lpstr>Psychological Explanations</vt:lpstr>
      <vt:lpstr>The Manic Defence</vt:lpstr>
      <vt:lpstr>Treatment – Lithium Bicarbonate</vt:lpstr>
      <vt:lpstr>Treatment – CBT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Bipolar Disorder</dc:title>
  <dc:creator>Paul Bennett</dc:creator>
  <cp:lastModifiedBy>Heathcock, Clara</cp:lastModifiedBy>
  <cp:revision>33</cp:revision>
  <dcterms:created xsi:type="dcterms:W3CDTF">2020-10-02T06:47:16Z</dcterms:created>
  <dcterms:modified xsi:type="dcterms:W3CDTF">2021-03-09T17:22:50Z</dcterms:modified>
</cp:coreProperties>
</file>