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8C6D7-18E6-496B-AD32-55D4CCEE2CB8}" v="1067" dt="2020-10-05T14:38:46.1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4674" autoAdjust="0"/>
  </p:normalViewPr>
  <p:slideViewPr>
    <p:cSldViewPr snapToGrid="0">
      <p:cViewPr varScale="1">
        <p:scale>
          <a:sx n="68" d="100"/>
          <a:sy n="68" d="100"/>
        </p:scale>
        <p:origin x="618" y="60"/>
      </p:cViewPr>
      <p:guideLst/>
    </p:cSldViewPr>
  </p:slideViewPr>
  <p:outlineViewPr>
    <p:cViewPr>
      <p:scale>
        <a:sx n="33" d="100"/>
        <a:sy n="33" d="100"/>
      </p:scale>
      <p:origin x="0" y="-2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1E7EF-4A53-43B1-AF6B-A318BC7E8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0CC563-51C0-4A77-9E86-F9A0630739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D4517-FB8B-4632-A4F2-832BAC800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A3C1A-5ADF-4844-B0B6-4A80B771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6ECBC-ECA9-4342-9078-22E6CD40E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F8EF4-ADE6-427E-8277-786A31D72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FE264F-0D28-4B11-AB48-D0518B79D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D6BB3-F1EB-4425-8970-D28ACA7B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F9670-C771-41B1-A3AD-48AEF5F48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8EF6E-54E0-4569-8F28-93628B786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77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0D68E4-7822-4009-943E-83D737DA35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459E7-1C69-4178-9C3D-BF626AE12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C7FDF-5ACE-41F9-8731-13A46125A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C739D-17B9-400D-AF98-7447C2A72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B01AD-687C-4DEE-8056-BFD15E9B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20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1E8F-AA07-4ECE-93BB-F9C66C19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0864D-AADC-4F0A-9B75-1F88BF95F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4C486-C2C8-4E4E-A7BA-3A988E98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FA71E-C54E-46EB-B06C-F6ABFE626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DF546-8F55-4FE4-8CC7-65B42161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84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239CB-3218-4B6A-B138-D50AFD236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C165D-1609-4DDC-A5C7-6267ABD8E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C2FDC-2C85-4B64-A602-456A7166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AEDC0-DD5A-4181-8077-5D8892AD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B8B9A-56EC-4F2A-B0DE-B8294CB7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84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1DAC1-2F22-4DEC-BBEE-19A4E7DFD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693B-E39F-49DE-A6F9-725D53221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A40B4-8970-41A2-BAB1-6EBE2EFF6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3B651-3278-4697-BA34-C4EFF42B9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975B4-74B5-4E6A-8B4A-4DDE238BC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AC4F8-06F0-4C20-B87D-9D291E23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05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1F8CF-6D54-429A-8E1D-E24CF57B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BA5F3-C708-472B-83D2-644160E09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26B72-FC52-4D6E-BA48-B6A2BFDD9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B1498-BC05-4B5C-B084-89FE56599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7787C7-5055-4A41-8B60-EACE7AD6D6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46BD47-A962-4AD7-AD30-987A2BF82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95E834-B0EA-4025-841F-602825942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BB7724-9C01-4013-A9E2-16F2AB99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65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B75EC-5A13-4EFB-AC7B-55F37E4DB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3DD89-1977-4B92-B410-F3313FEC3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69795-A3AD-481A-9269-E8C3643B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7DBDE-F4A1-4BC7-8A49-2D7A3858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63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9D0BEB-86F9-411E-A9C2-B82A3C01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61772-2E91-4DE9-BFB2-3D0E21E5D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AB99B-597A-4FAB-87FF-C4970F7D6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26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FC69-BFB3-40B0-89CB-7E209D0ED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D6C47-6039-4214-879E-995F2A024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424E60-3818-4A2E-9FC1-7118BCF3C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FF63E-9995-43A2-ACCE-281C00EF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6FA02-848A-4235-924C-D777A0C6A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DFAC9-7735-4B1B-AA0B-EC61FA827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994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DE8E0-417A-40DF-A594-9AE5E64A9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41E28-7AA8-45D1-98C6-5A8273EC36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65F23E-09CC-4D3B-A00D-AD8738280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45F25-75EA-4156-9CF6-BCEBE199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5E80D-8454-4D5C-89D2-9A51DCC9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9165FD-946D-4380-9A2D-E2E2CA14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55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2C844E-0FDE-4BF2-B9E2-27B42A477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86C03-F79F-47AE-B5F5-9DC130F1E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2ABF8-263C-4A29-8A6E-BC75EEE3AC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6BE44-703D-4BEC-925A-D0E3CCE6F02F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5BA9B-88CA-4130-AC13-23236951B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FDBB3-ED19-4B82-A58B-CF7187A19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348AD61D-DF86-4CC9-A40A-67198B4AF29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290" y="28139"/>
            <a:ext cx="1532709" cy="152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2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5414-AA94-42BB-87DD-714F33130F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Somatic Symptom Disorder</a:t>
            </a:r>
          </a:p>
        </p:txBody>
      </p:sp>
    </p:spTree>
    <p:extLst>
      <p:ext uri="{BB962C8B-B14F-4D97-AF65-F5344CB8AC3E}">
        <p14:creationId xmlns:p14="http://schemas.microsoft.com/office/powerpoint/2010/main" val="113718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ADDC-0CDF-4C63-915B-4B25175AB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and Beyond…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60EB3-A3B7-44D9-A250-DDEC64D3A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1800" dirty="0"/>
              <a:t>One or more somatic symptoms that are distressing and result in significant disruption of daily life.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Excessive thoughts, feelings or behaviours related to somatic symptoms or associated health concerns, evidenced by:</a:t>
            </a:r>
          </a:p>
          <a:p>
            <a:pPr marL="0" indent="0">
              <a:buNone/>
            </a:pPr>
            <a:r>
              <a:rPr lang="en-GB" sz="1800" dirty="0"/>
              <a:t> </a:t>
            </a:r>
          </a:p>
          <a:p>
            <a:pPr lvl="1"/>
            <a:r>
              <a:rPr lang="en-GB" sz="1800" dirty="0"/>
              <a:t>Disproportionate and persistent thoughts about the seriousness of these symptoms</a:t>
            </a:r>
          </a:p>
          <a:p>
            <a:pPr lvl="1"/>
            <a:r>
              <a:rPr lang="en-GB" sz="1800" dirty="0"/>
              <a:t>Persistently high levels of anxiety about health or symptoms</a:t>
            </a:r>
          </a:p>
          <a:p>
            <a:pPr lvl="1"/>
            <a:r>
              <a:rPr lang="en-GB" sz="1800" dirty="0"/>
              <a:t>Excessive time and energy devoted to these symptoms or health concerns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Distinguished from illness anxiety disorder by: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Presence of somatic symptoms – in IAD symptoms not present or mild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92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77F4-788A-4A85-B18E-ED766F70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CB3F5-7174-4ABE-A6AC-F34428D5F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/>
              <a:t>Hiller et al. (2006): 82% of population sample experienced some symptoms in the previous week; most commonly pain, food intolerance and ‘sexual indifference’ 	</a:t>
            </a:r>
          </a:p>
          <a:p>
            <a:pPr marL="457200" lvl="1" indent="0">
              <a:buNone/>
            </a:pPr>
            <a:endParaRPr lang="en-GB" sz="1800" dirty="0"/>
          </a:p>
          <a:p>
            <a:pPr marL="285750" lvl="1" indent="-285750"/>
            <a:r>
              <a:rPr lang="en-GB" sz="1800" dirty="0"/>
              <a:t>Creed and Barsky (2004): population prevalence levels 1–7%</a:t>
            </a:r>
          </a:p>
          <a:p>
            <a:pPr marL="0" lvl="1" indent="0"/>
            <a:endParaRPr lang="en-GB" sz="1800" dirty="0"/>
          </a:p>
          <a:p>
            <a:pPr marL="285750" lvl="1" indent="-285750"/>
            <a:r>
              <a:rPr lang="en-GB" sz="1800" dirty="0"/>
              <a:t>Clarke et al. (2008): estimated 20% of medical consultations considered to reflect ‘psychological disturbance’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81ADAD-3203-40DE-9F17-C623FA5947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Common symptoms</a:t>
            </a:r>
          </a:p>
          <a:p>
            <a:endParaRPr lang="en-GB" dirty="0"/>
          </a:p>
          <a:p>
            <a:r>
              <a:rPr lang="en-GB" dirty="0"/>
              <a:t>Gastrointestinal: nausea, vomiting, abdominal pain</a:t>
            </a:r>
          </a:p>
          <a:p>
            <a:r>
              <a:rPr lang="en-GB" dirty="0"/>
              <a:t>Sexual: painful sensations, pain during sex</a:t>
            </a:r>
          </a:p>
          <a:p>
            <a:r>
              <a:rPr lang="en-GB" dirty="0"/>
              <a:t>‘</a:t>
            </a:r>
            <a:r>
              <a:rPr lang="en-GB" dirty="0" err="1"/>
              <a:t>Pseudoneurological</a:t>
            </a:r>
            <a:r>
              <a:rPr lang="en-GB" dirty="0"/>
              <a:t>’: amnesia, difficulty swallowing, dizziness, difficulty walking</a:t>
            </a:r>
          </a:p>
          <a:p>
            <a:r>
              <a:rPr lang="en-GB" dirty="0"/>
              <a:t>Pain: diffuse pain throughout the body or limbs, headaches, ‘pins and needles’</a:t>
            </a:r>
          </a:p>
          <a:p>
            <a:r>
              <a:rPr lang="en-GB" dirty="0"/>
              <a:t>Heart and lungs: difficulties in breathing, palpitations, chest pain</a:t>
            </a:r>
          </a:p>
        </p:txBody>
      </p:sp>
    </p:spTree>
    <p:extLst>
      <p:ext uri="{BB962C8B-B14F-4D97-AF65-F5344CB8AC3E}">
        <p14:creationId xmlns:p14="http://schemas.microsoft.com/office/powerpoint/2010/main" val="45094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C1F1-F865-4F4E-B08C-4612D07F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A6C72-27D8-4E3C-B9F9-A6F705757F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700" i="1" dirty="0"/>
              <a:t>Psychoanalytic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7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700" dirty="0"/>
              <a:t>Guthrie (1996):</a:t>
            </a:r>
          </a:p>
          <a:p>
            <a:pPr lvl="1">
              <a:lnSpc>
                <a:spcPct val="120000"/>
              </a:lnSpc>
            </a:pPr>
            <a:r>
              <a:rPr lang="en-GB" sz="1700" dirty="0"/>
              <a:t>Deficiencies in mother–child relationship leave child unable to use imagination and emotional language</a:t>
            </a:r>
          </a:p>
          <a:p>
            <a:pPr lvl="1">
              <a:lnSpc>
                <a:spcPct val="120000"/>
              </a:lnSpc>
            </a:pPr>
            <a:r>
              <a:rPr lang="en-GB" sz="1700" dirty="0"/>
              <a:t>As consequence have limited fantasy life, difficulties in processing emotions, susceptibility to somatic complaints and difficulties in developing appropriate adult relationships</a:t>
            </a:r>
          </a:p>
          <a:p>
            <a:pPr lvl="1">
              <a:lnSpc>
                <a:spcPct val="120000"/>
              </a:lnSpc>
            </a:pPr>
            <a:r>
              <a:rPr lang="en-GB" sz="1700" dirty="0"/>
              <a:t>Any relationships are either chaotic or symbiotic, with someone who adopts the role of ‘carer’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743C2-09D6-4C2B-BDC1-8F98C5D945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700" i="1" dirty="0"/>
              <a:t>Cognitive-behavioural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7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700" dirty="0"/>
              <a:t>Craig et al. (1993):</a:t>
            </a:r>
          </a:p>
          <a:p>
            <a:pPr>
              <a:lnSpc>
                <a:spcPct val="120000"/>
              </a:lnSpc>
            </a:pPr>
            <a:r>
              <a:rPr lang="en-GB" sz="1700" dirty="0"/>
              <a:t>Lack of care or neglect during childhood increases risk of an emotional disorder such as anxiety or depression in adulthood</a:t>
            </a:r>
          </a:p>
          <a:p>
            <a:pPr>
              <a:lnSpc>
                <a:spcPct val="120000"/>
              </a:lnSpc>
            </a:pPr>
            <a:r>
              <a:rPr lang="en-GB" sz="1700" dirty="0"/>
              <a:t>High levels of illness behaviour among parents predispose children to interpret emotional symptoms as indicative of physical illness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7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700" dirty="0"/>
              <a:t>Embellishment by …</a:t>
            </a:r>
          </a:p>
          <a:p>
            <a:pPr>
              <a:lnSpc>
                <a:spcPct val="120000"/>
              </a:lnSpc>
            </a:pPr>
            <a:r>
              <a:rPr lang="en-GB" sz="1700" dirty="0"/>
              <a:t>Maunder et al. (2017):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700" dirty="0"/>
              <a:t>Inadequate parenting leads to attachment insecurity</a:t>
            </a:r>
          </a:p>
          <a:p>
            <a:pPr>
              <a:lnSpc>
                <a:spcPct val="120000"/>
              </a:lnSpc>
            </a:pPr>
            <a:r>
              <a:rPr lang="da-DK" sz="1700" dirty="0"/>
              <a:t>Okur Güney et al. (2019):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da-DK" sz="1700" dirty="0"/>
              <a:t>Inadequate parenting leads to lack of appropriate emotional regulation strategies</a:t>
            </a:r>
            <a:endParaRPr lang="da-DK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75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26DDF-EE32-4216-954F-136AE0B22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Psychobiological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39B55-7894-4058-832E-DB0E55364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4981" y="169068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Rief et al. (2004), attempt 1: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Dysregulation of amino acids and serotonin may contribute to somatization, which leads to…</a:t>
            </a:r>
          </a:p>
          <a:p>
            <a:endParaRPr lang="en-GB" sz="1800" dirty="0"/>
          </a:p>
          <a:p>
            <a:r>
              <a:rPr lang="en-GB" sz="1800" dirty="0"/>
              <a:t>Biological sensitivity to physiological activity within the body, reported as ‘symptoms’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A6F036-B1FA-47BD-B759-80441C17D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59907"/>
            <a:ext cx="5181600" cy="5117056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sz="1800" dirty="0"/>
              <a:t>Rief and Barsky (2005), attempt 2: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Perception-filter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C9D9B-1E86-420A-9CE8-701819618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61980"/>
            <a:ext cx="5801528" cy="291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88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7501-B56F-4F38-827E-669F152EF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700" dirty="0"/>
              <a:t>Treatment</a:t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9CF4C37-DA18-4304-8A0D-33B78771F8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i="1" dirty="0"/>
              <a:t>Pharmacological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Kleinstäuber et al. (2014): 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r>
              <a:rPr lang="en-GB" dirty="0"/>
              <a:t>No clear and reliable differences between active antidepressants and placebo interventions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C8EE9C-D07F-4614-B771-F65F19BF5C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Psychological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Van Dessel et al. (2014):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Drop out from therapy high, and effect size in comparison with usual care or waiting list controls relatively small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CBT only potentially effective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Escobar et al. (2007):</a:t>
            </a:r>
          </a:p>
          <a:p>
            <a:r>
              <a:rPr lang="en-GB" dirty="0"/>
              <a:t>CBT targeted subclinical SSD</a:t>
            </a:r>
          </a:p>
          <a:p>
            <a:r>
              <a:rPr lang="en-GB" dirty="0"/>
              <a:t>60% of intervention group significantly improved versus 25% usual care</a:t>
            </a:r>
          </a:p>
          <a:p>
            <a:r>
              <a:rPr lang="en-GB" dirty="0"/>
              <a:t>No benefit @ 6/12</a:t>
            </a:r>
          </a:p>
        </p:txBody>
      </p:sp>
    </p:spTree>
    <p:extLst>
      <p:ext uri="{BB962C8B-B14F-4D97-AF65-F5344CB8AC3E}">
        <p14:creationId xmlns:p14="http://schemas.microsoft.com/office/powerpoint/2010/main" val="142438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492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Somatic Symptom Disorder</vt:lpstr>
      <vt:lpstr>DSM-5 and Beyond…</vt:lpstr>
      <vt:lpstr>Background</vt:lpstr>
      <vt:lpstr>Psychological Explanations</vt:lpstr>
      <vt:lpstr>Psychobiological explanations</vt:lpstr>
      <vt:lpstr> Treatment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Disorder</dc:title>
  <dc:creator>Paul Bennett</dc:creator>
  <cp:lastModifiedBy>Heathcock, Clara</cp:lastModifiedBy>
  <cp:revision>190</cp:revision>
  <dcterms:created xsi:type="dcterms:W3CDTF">2020-10-02T06:47:16Z</dcterms:created>
  <dcterms:modified xsi:type="dcterms:W3CDTF">2021-03-10T12:53:27Z</dcterms:modified>
</cp:coreProperties>
</file>