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2AA27-2757-4A7E-8F8E-A33CB68C73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9E59E1-8C72-412D-9BA9-CE3990FAFD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FDCB25-A4A1-4FD4-968B-585CBE601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1721-E01C-4C6E-863F-3AB641C54A5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D03F0-4B2E-43B3-9A41-57F7AAEC3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8C9C81-71F3-494B-AB0E-FC5551E8F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0F34-C60D-4F23-9E77-BC00A2F64C0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413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575B5-33A3-4B4B-B6C4-9E6F3FC9F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61C5DA-9478-4123-8BCF-FE478FECF3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993CE3-DF5B-4DCF-BFD5-D41C9EAC7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1721-E01C-4C6E-863F-3AB641C54A5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8FFA9-8519-45BC-8382-6BB219DF0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559FF-977C-4DA4-85E8-6DF5BD8F6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0F34-C60D-4F23-9E77-BC00A2F64C0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784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33C86B-3D49-41E4-8E43-7406D30812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CD2C75-F180-4247-AAE3-B2F44BE7DD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D66BD-E7C8-47A5-A555-31D8AB1F3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1721-E01C-4C6E-863F-3AB641C54A5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599019-BCF4-41F9-8588-146248A21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DA65CF-4CD8-44C0-90BA-8526A3C2C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0F34-C60D-4F23-9E77-BC00A2F64C0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2677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DFA58-AA45-411F-8549-93550E011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99467-877D-403C-B230-F3B410C4C7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47FE9B-9038-4CC1-AD0E-797F2DB25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1721-E01C-4C6E-863F-3AB641C54A5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EF6700-A0BB-4BD3-AC63-799D0C234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02392-EE97-4B44-A53F-0BB4592E9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0F34-C60D-4F23-9E77-BC00A2F64C0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8189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A3BE7-A5AD-4053-A240-694ADB0A6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E2A786-66D7-4146-94B8-06B2AD9A0F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3B975-B095-41B9-8ADF-6E7D887BE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1721-E01C-4C6E-863F-3AB641C54A5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F6772-DE07-4E19-AD07-620043587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02451B-E8D4-4D15-93F4-31006458C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0F34-C60D-4F23-9E77-BC00A2F64C0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5546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73D07-CA80-4F40-8941-868B3526B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7FA57E-F318-4853-AB8B-718FEFCF0A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9EF00A-564C-418F-B0A3-0A151D6C46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3E9F8F-544B-45A5-B27A-01CAC5C41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1721-E01C-4C6E-863F-3AB641C54A5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FDA824-F635-4BE6-A0DE-213183065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9DDBB4-EAF6-4560-AA90-7E32B7042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0F34-C60D-4F23-9E77-BC00A2F64C0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2634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517A7-DB0D-41D9-8751-A4DE4CBDF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9B7DE-081A-43FE-8E86-3D760081D5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006D8-BC98-4D02-981D-A3DDFE7BB2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999D54-B488-4E64-9126-BC98209C5D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582EF1-0E8F-4A74-859B-B42A8EBC07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855673-9E0C-43C2-9D90-5612C368A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1721-E01C-4C6E-863F-3AB641C54A5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294B41-5A0F-46AA-9EA4-7778DBDDC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ABB18C-E254-4783-83F5-D6B4183A3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0F34-C60D-4F23-9E77-BC00A2F64C0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8929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5E62B-7FAC-4BFC-9C40-75E81E5E6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373F6F-3B98-451D-89A0-603CB5A6A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1721-E01C-4C6E-863F-3AB641C54A5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9A7C86-7E26-4154-9A11-DC929907F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A6AED8-8CA4-4E1B-8A31-6E5B6FCF1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0F34-C60D-4F23-9E77-BC00A2F64C0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5036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971247-DE1B-4B78-82D6-C66A44BFA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1721-E01C-4C6E-863F-3AB641C54A5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690028-F8EF-49CE-AC3A-E37B7E613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A5AA84-ED6B-42B2-B26F-D344FC191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0F34-C60D-4F23-9E77-BC00A2F64C0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7975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7AFB7-6C07-4386-AC98-E2ECD1765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1683C-1D21-4A08-9679-784D24628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EBD1F9-C44D-4A0B-B2F9-78EBE92846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72ECE0-7EF1-4725-8803-5FCB75C73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1721-E01C-4C6E-863F-3AB641C54A5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D940F4-DD0E-4B89-9847-F19E0F276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27E6D-10D2-4298-9C52-3CD60AD39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0F34-C60D-4F23-9E77-BC00A2F64C0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8428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11C37-ED74-40E0-9B75-370F3583F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5F8ED8-5935-48AE-8D05-3FD1DE48C4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2F4CCF-517E-4555-A991-3C60E25526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1827F3-9B2F-4FBF-8613-844BFC1EC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1721-E01C-4C6E-863F-3AB641C54A5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77F386-036B-4D16-AA07-8BEC9FD81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939F4B-433A-4156-B6D8-21A8FCB16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0F34-C60D-4F23-9E77-BC00A2F64C0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7157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52B087-71E4-4B13-88F6-229430D7E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2AB380-7775-4658-8674-B11C3D5E1C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79B216-EF39-4603-9656-98F055928E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31721-E01C-4C6E-863F-3AB641C54A54}" type="datetimeFigureOut">
              <a:rPr lang="en-GB" smtClean="0"/>
              <a:t>10/03/2021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E133F-84D6-4F3C-A644-F46162F4D1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D691C3-2DFE-4B3C-9801-4D71883616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50F34-C60D-4F23-9E77-BC00A2F64C04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5C77C3F2-1773-45D8-A0E0-E09B98E89B0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077" y="0"/>
            <a:ext cx="1459923" cy="1452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321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E6927-E032-4DAC-8E36-9C098AF928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Body Dysmorphic Disorder</a:t>
            </a:r>
          </a:p>
        </p:txBody>
      </p:sp>
    </p:spTree>
    <p:extLst>
      <p:ext uri="{BB962C8B-B14F-4D97-AF65-F5344CB8AC3E}">
        <p14:creationId xmlns:p14="http://schemas.microsoft.com/office/powerpoint/2010/main" val="2279380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7D964-8FB3-4383-A608-D2E87A9FB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DSM-5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088EA6-23B9-46D9-BA0D-D82188D915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Preoccupation with one or more perceived deficits or flaws in physical appearance that are not observable or appear slight</a:t>
            </a:r>
          </a:p>
          <a:p>
            <a:endParaRPr lang="en-GB" dirty="0"/>
          </a:p>
          <a:p>
            <a:r>
              <a:rPr lang="en-GB" dirty="0"/>
              <a:t>At some point, the individual has performed repetitive behaviours (e.g. seeking reassurance, mirror checking) or mental acts (e.g. comparing self with others) in response to these concerns</a:t>
            </a:r>
          </a:p>
          <a:p>
            <a:endParaRPr lang="en-GB" dirty="0"/>
          </a:p>
          <a:p>
            <a:r>
              <a:rPr lang="en-GB" dirty="0"/>
              <a:t>Concerns can involve preoccupations with the face, hair, or the size and shape of any other body part, including hips, buttocks, legs and hands</a:t>
            </a:r>
          </a:p>
          <a:p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Men tend to be concerned about their body build, genitals and hair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Women focus on their hips, breasts and legs (Phillips et al. 2006a)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2874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B992CA5-C3DE-483A-97DC-C88C26E0F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The Experience of BDD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C76DAD-0ADE-49AF-9B09-B419DDF0647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Typical behaviours include:</a:t>
            </a:r>
          </a:p>
          <a:p>
            <a:endParaRPr lang="en-GB" dirty="0"/>
          </a:p>
          <a:p>
            <a:pPr lvl="1"/>
            <a:r>
              <a:rPr lang="en-GB" dirty="0"/>
              <a:t>Frequent checking of appearance in mirrors</a:t>
            </a:r>
          </a:p>
          <a:p>
            <a:pPr lvl="1"/>
            <a:r>
              <a:rPr lang="en-GB" dirty="0"/>
              <a:t>Camouflaging the perceived defect with clothing, make-up or posture</a:t>
            </a:r>
          </a:p>
          <a:p>
            <a:pPr lvl="1"/>
            <a:r>
              <a:rPr lang="en-GB" dirty="0"/>
              <a:t>Seeking surgery or other medical treatment</a:t>
            </a:r>
          </a:p>
          <a:p>
            <a:pPr lvl="1"/>
            <a:r>
              <a:rPr lang="en-GB" dirty="0"/>
              <a:t>Attempts to convince other people of the deformity</a:t>
            </a:r>
          </a:p>
          <a:p>
            <a:pPr lvl="1"/>
            <a:r>
              <a:rPr lang="en-GB" dirty="0"/>
              <a:t>Skin picking</a:t>
            </a:r>
          </a:p>
          <a:p>
            <a:pPr lvl="1"/>
            <a:r>
              <a:rPr lang="en-GB" dirty="0"/>
              <a:t>Measuring the disliked body part</a:t>
            </a:r>
          </a:p>
          <a:p>
            <a:pPr lvl="1"/>
            <a:r>
              <a:rPr lang="en-GB" dirty="0"/>
              <a:t>Excessive dieting or exercise</a:t>
            </a:r>
          </a:p>
          <a:p>
            <a:pPr lvl="1"/>
            <a:r>
              <a:rPr lang="en-GB" dirty="0"/>
              <a:t>Avoiding social situations in which the perceived defect may be exposed</a:t>
            </a:r>
          </a:p>
          <a:p>
            <a:pPr lvl="1"/>
            <a:r>
              <a:rPr lang="en-GB" dirty="0"/>
              <a:t>Feeling very anxious and self-conscious around other people because of the perceived defect</a:t>
            </a:r>
          </a:p>
          <a:p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3436DBF-E417-4C49-A217-4CBC79F7D7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1226" y="1505157"/>
            <a:ext cx="5181600" cy="4351338"/>
          </a:xfrm>
        </p:spPr>
        <p:txBody>
          <a:bodyPr/>
          <a:lstStyle/>
          <a:p>
            <a:endParaRPr lang="en-GB" dirty="0"/>
          </a:p>
          <a:p>
            <a:pPr marL="0" indent="0">
              <a:buNone/>
            </a:pPr>
            <a:r>
              <a:rPr lang="en-GB" dirty="0"/>
              <a:t>Phillips (2004): 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dirty="0"/>
              <a:t>Up to 80% experience suicidal ideation </a:t>
            </a:r>
          </a:p>
          <a:p>
            <a:pPr lvl="1"/>
            <a:r>
              <a:rPr lang="en-GB" dirty="0"/>
              <a:t>25% will attempt suicide.</a:t>
            </a:r>
          </a:p>
          <a:p>
            <a:pPr lvl="1"/>
            <a:endParaRPr lang="en-GB" dirty="0"/>
          </a:p>
          <a:p>
            <a:pPr marL="0" lvl="1" indent="0">
              <a:buNone/>
            </a:pPr>
            <a:r>
              <a:rPr lang="en-GB" dirty="0"/>
              <a:t>Didie et al. (2008):</a:t>
            </a:r>
          </a:p>
          <a:p>
            <a:pPr marL="0" lvl="1" indent="0">
              <a:buNone/>
            </a:pPr>
            <a:endParaRPr lang="en-GB" dirty="0"/>
          </a:p>
          <a:p>
            <a:pPr marL="541338" lvl="1" indent="180975"/>
            <a:r>
              <a:rPr lang="en-GB" dirty="0"/>
              <a:t>80% impairment at work</a:t>
            </a:r>
          </a:p>
          <a:p>
            <a:pPr marL="541338" lvl="1" indent="180975"/>
            <a:r>
              <a:rPr lang="en-GB" dirty="0"/>
              <a:t>39% not worked due to disorder.</a:t>
            </a:r>
          </a:p>
          <a:p>
            <a:pPr marL="228600" lvl="1"/>
            <a:endParaRPr lang="en-GB" dirty="0"/>
          </a:p>
          <a:p>
            <a:pPr marL="685800"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9250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318E7-D08B-4596-82A4-373793052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More on Experience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1456C7-561D-42FC-BDD3-8F99A9F5928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800" i="1" dirty="0"/>
              <a:t>Prevalence in general population</a:t>
            </a:r>
          </a:p>
          <a:p>
            <a:pPr marL="457200" lvl="1" indent="0">
              <a:buNone/>
            </a:pPr>
            <a:endParaRPr lang="en-GB" sz="1800" dirty="0"/>
          </a:p>
          <a:p>
            <a:pPr marL="457200" lvl="1" indent="0">
              <a:buNone/>
            </a:pPr>
            <a:r>
              <a:rPr lang="en-GB" sz="1800" dirty="0"/>
              <a:t>Koran et al. (2008), around 2–2.5%:</a:t>
            </a:r>
          </a:p>
          <a:p>
            <a:pPr marL="457200" lvl="1" indent="0">
              <a:buNone/>
            </a:pPr>
            <a:endParaRPr lang="en-GB" sz="1800" dirty="0"/>
          </a:p>
          <a:p>
            <a:pPr lvl="2"/>
            <a:r>
              <a:rPr lang="en-GB" sz="1800" dirty="0"/>
              <a:t>Spontaneous remission rates low.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i="1" dirty="0"/>
              <a:t>Prevalence in plastic surgery</a:t>
            </a:r>
          </a:p>
          <a:p>
            <a:pPr lvl="1"/>
            <a:endParaRPr lang="en-GB" sz="1800" dirty="0"/>
          </a:p>
          <a:p>
            <a:pPr marL="457200" lvl="1" indent="0">
              <a:buNone/>
            </a:pPr>
            <a:r>
              <a:rPr lang="en-GB" sz="1800" dirty="0"/>
              <a:t>Aouizerate et al. (2003), around 10%:</a:t>
            </a:r>
          </a:p>
          <a:p>
            <a:pPr marL="457200" lvl="1" indent="0">
              <a:buNone/>
            </a:pPr>
            <a:endParaRPr lang="en-GB" sz="1800" dirty="0"/>
          </a:p>
          <a:p>
            <a:pPr lvl="2"/>
            <a:r>
              <a:rPr lang="en-GB" sz="1800" dirty="0"/>
              <a:t>Many experience little benefit</a:t>
            </a:r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545441-D937-4129-9EB5-4D61F3F27B8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800" i="1" dirty="0"/>
              <a:t>Phillips et al. (2012)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Considered a variant of OCD, but …</a:t>
            </a:r>
          </a:p>
          <a:p>
            <a:endParaRPr lang="en-GB" sz="1800" dirty="0"/>
          </a:p>
          <a:p>
            <a:pPr lvl="1"/>
            <a:r>
              <a:rPr lang="en-GB" sz="1800" dirty="0"/>
              <a:t>BDD has poorer insight</a:t>
            </a:r>
          </a:p>
          <a:p>
            <a:pPr lvl="1"/>
            <a:endParaRPr lang="en-GB" sz="1800" dirty="0"/>
          </a:p>
          <a:p>
            <a:pPr lvl="1"/>
            <a:r>
              <a:rPr lang="en-GB" sz="1800" dirty="0"/>
              <a:t>Higher co-morbidity with major depression, social phobia and psychotic disorders</a:t>
            </a:r>
          </a:p>
          <a:p>
            <a:pPr lvl="1"/>
            <a:endParaRPr lang="en-GB" sz="1800" dirty="0"/>
          </a:p>
          <a:p>
            <a:pPr lvl="1"/>
            <a:r>
              <a:rPr lang="en-GB" sz="1800" dirty="0"/>
              <a:t>Higher suicide attempt rates</a:t>
            </a:r>
          </a:p>
          <a:p>
            <a:pPr lv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2013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C8876-5F15-423E-A934-1744C88C4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Psychosocial Explanations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12C88F-01DE-47D8-8069-291288FF6A5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/>
              <a:t>Socio-cultural factors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err="1"/>
              <a:t>Fardouly</a:t>
            </a:r>
            <a:r>
              <a:rPr lang="en-GB" dirty="0"/>
              <a:t> and Vartanian (2015): </a:t>
            </a:r>
          </a:p>
          <a:p>
            <a:pPr lvl="1"/>
            <a:r>
              <a:rPr lang="en-GB" dirty="0"/>
              <a:t>Positive correlation between use of Facebook and body image concerns – BUT enhance not initiate concerns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Tatangelo et al. (2016):</a:t>
            </a:r>
          </a:p>
          <a:p>
            <a:pPr lvl="1"/>
            <a:r>
              <a:rPr lang="en-GB" dirty="0"/>
              <a:t>Body dissatisfaction in children &lt;6 years (!), largely driven by parents’ attitudes and behaviour</a:t>
            </a:r>
            <a:br>
              <a:rPr lang="en-GB" dirty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Didie et al. (2006):</a:t>
            </a:r>
          </a:p>
          <a:p>
            <a:pPr lvl="1"/>
            <a:r>
              <a:rPr lang="en-GB" dirty="0"/>
              <a:t>68% report emotional neglect</a:t>
            </a:r>
          </a:p>
          <a:p>
            <a:pPr lvl="1"/>
            <a:r>
              <a:rPr lang="en-GB" dirty="0"/>
              <a:t>56% emotional abuse.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ABF5C6-A3D6-45FC-A7AB-780199A077C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Veale (2004):</a:t>
            </a:r>
          </a:p>
          <a:p>
            <a:pPr lvl="1"/>
            <a:r>
              <a:rPr lang="en-GB" dirty="0"/>
              <a:t>Emotional trauma/criticism establish beliefs about appearance as determinant of self-worth and acceptance as a child</a:t>
            </a:r>
          </a:p>
          <a:p>
            <a:pPr lvl="1"/>
            <a:r>
              <a:rPr lang="en-GB" dirty="0"/>
              <a:t>Beliefs then maintained by selective attention to ‘deficits’ and information that supports them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/>
              <a:t>Rosen (1996):</a:t>
            </a:r>
          </a:p>
          <a:p>
            <a:pPr lvl="1"/>
            <a:r>
              <a:rPr lang="en-GB" dirty="0"/>
              <a:t>Rehearsal of negative and distorted self-statements makes them automatic and believable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710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973B7-B7B5-4B21-895E-0F9B89D19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Treatment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B804F-FF21-4933-A7C9-195C74EFF70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/>
              <a:t>Psychological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Krebs et al. (2017) young adults with primary diagnosis of BDD</a:t>
            </a:r>
          </a:p>
          <a:p>
            <a:endParaRPr lang="en-GB" dirty="0"/>
          </a:p>
          <a:p>
            <a:r>
              <a:rPr lang="en-GB" dirty="0"/>
              <a:t>Remission immediately following treatment</a:t>
            </a:r>
          </a:p>
          <a:p>
            <a:pPr marL="457200" lvl="1" indent="0">
              <a:buNone/>
            </a:pPr>
            <a:r>
              <a:rPr lang="en-GB" dirty="0"/>
              <a:t>CBT				40%</a:t>
            </a:r>
          </a:p>
          <a:p>
            <a:pPr marL="457200" lvl="1" indent="0">
              <a:buNone/>
            </a:pPr>
            <a:r>
              <a:rPr lang="en-GB" dirty="0"/>
              <a:t>Psychoeducational + telephone	7%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One year follow-up: </a:t>
            </a:r>
          </a:p>
          <a:p>
            <a:pPr marL="457200" lvl="1" indent="0">
              <a:buNone/>
            </a:pPr>
            <a:r>
              <a:rPr lang="en-GB" dirty="0"/>
              <a:t>50% of CBT group ‘clinically improved’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8E9948-FFCB-4785-9612-4196CDE792A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/>
              <a:t>Pharmacological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SSRIs appear treatment of choice</a:t>
            </a:r>
          </a:p>
          <a:p>
            <a:pPr marL="457200" lvl="1" indent="0">
              <a:buNone/>
            </a:pPr>
            <a:endParaRPr lang="en-GB" dirty="0"/>
          </a:p>
          <a:p>
            <a:pPr marL="0" lvl="1" indent="0">
              <a:buNone/>
            </a:pPr>
            <a:r>
              <a:rPr lang="en-GB" dirty="0"/>
              <a:t>Phillips and Rasmussen (2004):</a:t>
            </a:r>
          </a:p>
          <a:p>
            <a:pPr marL="0" lvl="1" indent="0">
              <a:buNone/>
            </a:pPr>
            <a:endParaRPr lang="en-GB" dirty="0"/>
          </a:p>
          <a:p>
            <a:pPr marL="742950" lvl="2" indent="-285750"/>
            <a:r>
              <a:rPr lang="en-GB" dirty="0"/>
              <a:t>Remission immediately following treatment</a:t>
            </a:r>
          </a:p>
          <a:p>
            <a:pPr marL="1179513" lvl="2" indent="0">
              <a:buNone/>
            </a:pPr>
            <a:r>
              <a:rPr lang="en-GB" dirty="0"/>
              <a:t>SSRI (finish treat)		26%</a:t>
            </a:r>
          </a:p>
          <a:p>
            <a:pPr marL="1179513" lvl="2" indent="0">
              <a:buNone/>
            </a:pPr>
            <a:r>
              <a:rPr lang="en-GB" dirty="0"/>
              <a:t>SSRI (d-out)		20%</a:t>
            </a:r>
          </a:p>
          <a:p>
            <a:pPr marL="742950" lvl="2" indent="-285750"/>
            <a:r>
              <a:rPr lang="en-GB" dirty="0"/>
              <a:t>Significant improvement</a:t>
            </a:r>
          </a:p>
          <a:p>
            <a:pPr marL="1162050" lvl="1" indent="0">
              <a:buNone/>
            </a:pPr>
            <a:r>
              <a:rPr lang="en-GB" dirty="0"/>
              <a:t>SSRI (finish treat)		81%</a:t>
            </a:r>
          </a:p>
          <a:p>
            <a:pPr marL="1162050" lvl="2" indent="0">
              <a:buNone/>
            </a:pPr>
            <a:r>
              <a:rPr lang="en-GB" dirty="0"/>
              <a:t>SSRI (d-out)		67%	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7927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521</Words>
  <Application>Microsoft Office PowerPoint</Application>
  <PresentationFormat>Widescreen</PresentationFormat>
  <Paragraphs>95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Office Theme</vt:lpstr>
      <vt:lpstr>Body Dysmorphic Disorder</vt:lpstr>
      <vt:lpstr>DSM-5</vt:lpstr>
      <vt:lpstr>The Experience of BDD</vt:lpstr>
      <vt:lpstr>More on Experience</vt:lpstr>
      <vt:lpstr>Psychosocial Explanations</vt:lpstr>
      <vt:lpstr>Treatment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Body Dysmorphic Disorder</dc:title>
  <dc:creator>Paul Bennett</dc:creator>
  <cp:lastModifiedBy>Heathcock, Clara</cp:lastModifiedBy>
  <cp:revision>13</cp:revision>
  <dcterms:created xsi:type="dcterms:W3CDTF">2020-10-06T07:41:49Z</dcterms:created>
  <dcterms:modified xsi:type="dcterms:W3CDTF">2021-03-10T12:21:27Z</dcterms:modified>
</cp:coreProperties>
</file>