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51FBD-3721-4543-9E12-75CE7979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35BDBD-C50B-478A-B1A9-9F846A3E9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089A2-0443-4205-A32C-5BD14E536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EF2D7-1D02-4117-81F2-9B48D73E8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232A1-0AC3-4DD3-B6AB-17B8D5C8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41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E666-9E32-47D8-AE92-8BA7D5B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1E767-C01D-4EB6-88EC-919B3ACC34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D8613-FC39-444A-92CC-DE92D35FF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01389-E2D2-45CE-BD8E-5486206E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9AD5-E2C0-4FFC-95AE-19F3503F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06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C66269-293A-462C-9578-7EB8FDE8A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D23A49-1B83-4DB9-BF80-E184F5FC5A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11715-D7FE-439E-BA83-E00708B2C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01C88-6589-428B-9DBB-C2B71EDF7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23CE3-9BC0-4EEB-8127-45930466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96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54E9-5E4A-482F-97D7-8C97CEF1A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ECEB0-0289-4EA9-B002-3B8770762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86E7F-4C46-43D7-8172-94951EFAF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82596-E6F5-4879-B029-FC6D503F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E5DF3-4D09-4416-97F2-F85F387F7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85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2641-1F2B-4870-AE7F-06478C0B4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6BDEA-1489-41FC-8CF7-DFC233533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282D6-A3F6-4B1E-B968-3C33C1624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359F3-F773-40E1-AF5E-8CC910AA7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D1149-3833-4107-B144-2DD9F5D2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4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82990-A3B1-4BC9-AAC8-9494CD09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03DC-40E5-409D-BC78-E4225C46B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8DCFB4-CB8B-453F-8901-4BC197FD90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1363E-9D13-4791-A4A4-474C575D2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C0BE3-4201-40D7-93B6-63B8D5046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35ACA-D26F-4920-B34C-F80BAB2E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31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8A3B0-F4A4-4195-BE81-25D3CE528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F52D5-7788-4D90-971C-9D562BA5B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57D61E-E3F8-4AEC-849E-062AF0C13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CA13F8-2A43-4F8E-8462-CDE9E2E1E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F0480-377D-4C38-9ACD-79CA06F303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90C16C-234F-444A-9DDA-64F55C48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6C9F9B-61F8-4AA7-8B55-157190972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251162-3CC6-4E37-BFF1-FA4F36E79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506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A4869-1BF8-41A9-B871-54993D7F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41B0A2-AFFF-4CB6-B61E-A928CAF6D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B0F25-F99F-4315-AE48-2EB6DE4A3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1CB501-7331-4564-AAFC-A1D48DDA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4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D4B53-726B-41B8-8AE5-9AA340BB4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805D5B-A8E7-4B9D-A2B3-D241295DC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8CEEB-1ADD-4152-8A52-2603BF904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15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32C7-CE8B-4709-8161-B0FC7006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AACCA-A247-4BFC-83E5-11E13C9B1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B871A-9AC1-41DB-B70B-9E2C2FBDB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E1480-AB47-4246-A0AF-F48B110C2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CA0489-3956-416C-9C57-D6111686A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FBD6D-D6BF-4D2D-89B2-489165CD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23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37AE6-F5C7-4F1C-9F96-51EF119CF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9F9FA4-2E9F-41D1-B0E2-0FA6A1F036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814F6-B077-4C51-B7F9-A41DC59CA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8E873F-54BB-46BC-8635-4EAF0E57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5165C-E3E2-4E15-AAC6-5A7C886D7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24469-8CAD-435E-977E-600C8DEF9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70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C159A0-B0F4-4473-BD33-43617CE9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B6ADE-2201-460E-ADCF-FC699756F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1C5A0-7566-4457-9080-C8FBA4AF59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83367-187C-4396-9F31-C7DC881D6362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6B5A0-C12A-4EC5-9E4E-97D34D4BF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5FBE9-8E04-4F0D-8272-D66162226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FE233-57B7-4E48-9849-88CA7E95CFF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DF795725-AA83-4FA8-BB4F-F95FF082F76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548" y="0"/>
            <a:ext cx="1440452" cy="143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0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0D590-5481-4B54-BA75-C1BA634613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Functional Neurological </a:t>
            </a:r>
            <a:br>
              <a:rPr lang="en-GB" sz="4500" dirty="0"/>
            </a:br>
            <a:r>
              <a:rPr lang="en-GB" sz="4500" dirty="0"/>
              <a:t>Symptom Disorder</a:t>
            </a:r>
          </a:p>
        </p:txBody>
      </p:sp>
    </p:spTree>
    <p:extLst>
      <p:ext uri="{BB962C8B-B14F-4D97-AF65-F5344CB8AC3E}">
        <p14:creationId xmlns:p14="http://schemas.microsoft.com/office/powerpoint/2010/main" val="1392484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F1EF6-4367-4859-A25A-9E8E80EE6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DSM-5 and More…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CE501-366A-4FB6-ADCE-C230B7C4DA8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One or more symptoms of altered voluntary motor or sensory functions</a:t>
            </a:r>
          </a:p>
          <a:p>
            <a:r>
              <a:rPr lang="en-GB" dirty="0"/>
              <a:t>Clinical evidence of incompatibility between these symptoms and recognized neurological or medical conditions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Frequent symptoms:</a:t>
            </a:r>
          </a:p>
          <a:p>
            <a:r>
              <a:rPr lang="en-GB" dirty="0"/>
              <a:t>Neurological symptoms such as weakness, lack of coordination, pseudo-epilepsy, paralysis, sensory disorders and memory loss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Less common:</a:t>
            </a:r>
          </a:p>
          <a:p>
            <a:r>
              <a:rPr lang="en-GB" dirty="0"/>
              <a:t>Somatosensory disorders and skin changes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2D2076-EE0E-40B8-B6ED-25E911A7D07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Stone et al. (2010):</a:t>
            </a:r>
          </a:p>
          <a:p>
            <a:r>
              <a:rPr lang="en-GB" dirty="0"/>
              <a:t>16% of patients referred to a Scottish neurological service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Jones et al. (2020):</a:t>
            </a:r>
          </a:p>
          <a:p>
            <a:r>
              <a:rPr lang="en-GB" dirty="0"/>
              <a:t>25% with possible stroke ‘functional stroke mimics’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Crimlisk et al. (1998):</a:t>
            </a:r>
          </a:p>
          <a:p>
            <a:r>
              <a:rPr lang="en-GB" dirty="0"/>
              <a:t>Followed 73 people with medically unexplained motor symptoms for six years –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Three given medical diagnosis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75% diagnosed with ‘psychiatric disorder’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45% diagnosed with a personality disorder. </a:t>
            </a:r>
          </a:p>
        </p:txBody>
      </p:sp>
    </p:spTree>
    <p:extLst>
      <p:ext uri="{BB962C8B-B14F-4D97-AF65-F5344CB8AC3E}">
        <p14:creationId xmlns:p14="http://schemas.microsoft.com/office/powerpoint/2010/main" val="306467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B05B9-5FAD-430D-AD7F-09FCFD225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Some Odd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458F4-1D1C-438F-9CBB-2A4D80FC27C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Ahmad et al. (2008) </a:t>
            </a:r>
          </a:p>
          <a:p>
            <a:endParaRPr lang="en-GB" sz="1800" dirty="0"/>
          </a:p>
          <a:p>
            <a:r>
              <a:rPr lang="en-GB" sz="1800" dirty="0"/>
              <a:t>Rate of admissions to hospital with a diagnosis of medically unexplainable stroke symptoms varied according to the phase of the moon</a:t>
            </a:r>
          </a:p>
          <a:p>
            <a:endParaRPr lang="en-GB" sz="1800" dirty="0"/>
          </a:p>
          <a:p>
            <a:r>
              <a:rPr lang="en-GB" sz="1800" dirty="0"/>
              <a:t>Over a period of 13 years, admissions were higher during a full moon than at other times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364E62-8F5D-40FE-B22B-17B0E6FD26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Burneo et al. (2003)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‘The teddy bear’ sign: 87% of 903 cases brought teddy bear to diagnostic testing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Cervenka et al. (2013)</a:t>
            </a:r>
            <a:endParaRPr lang="en-GB" sz="1800" dirty="0"/>
          </a:p>
          <a:p>
            <a:r>
              <a:rPr lang="en-GB" sz="1800" dirty="0"/>
              <a:t>Replicated (</a:t>
            </a:r>
            <a:r>
              <a:rPr lang="en-GB" sz="1800" dirty="0" err="1"/>
              <a:t>ish</a:t>
            </a:r>
            <a:r>
              <a:rPr lang="en-GB" sz="1800" dirty="0"/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28737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C55FD-9E1D-4454-92BE-584FA3921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Aetiology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26B96-BC33-4883-8D05-7F3E69A2F1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Social processes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Stress + social contamination:</a:t>
            </a:r>
          </a:p>
          <a:p>
            <a:pPr lvl="1"/>
            <a:endParaRPr lang="en-GB" dirty="0"/>
          </a:p>
          <a:p>
            <a:r>
              <a:rPr lang="en-GB" dirty="0" err="1"/>
              <a:t>Struewing</a:t>
            </a:r>
            <a:r>
              <a:rPr lang="en-GB" dirty="0"/>
              <a:t> and Gray (1990)</a:t>
            </a:r>
          </a:p>
          <a:p>
            <a:r>
              <a:rPr lang="en-GB" dirty="0"/>
              <a:t>Following evacuation of 1,800 soldiers from barracks due to false alarm of toxic gas –</a:t>
            </a:r>
          </a:p>
          <a:p>
            <a:pPr lvl="1"/>
            <a:r>
              <a:rPr lang="en-GB" dirty="0"/>
              <a:t>&gt;66% developed respiratory symptoms</a:t>
            </a:r>
          </a:p>
          <a:p>
            <a:pPr lvl="1"/>
            <a:r>
              <a:rPr lang="en-GB" dirty="0"/>
              <a:t>55% reported symptoms &gt;2/52 later</a:t>
            </a:r>
          </a:p>
          <a:p>
            <a:pPr lvl="1"/>
            <a:r>
              <a:rPr lang="en-GB" dirty="0"/>
              <a:t>375 evacuated by air ambulance; 8 admitted.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F589B4-ADE7-4966-A362-966B5C163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59131"/>
            <a:ext cx="5181600" cy="4417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Psychoanalytic explanations</a:t>
            </a:r>
          </a:p>
          <a:p>
            <a:endParaRPr lang="en-GB" dirty="0"/>
          </a:p>
          <a:p>
            <a:r>
              <a:rPr lang="en-GB" dirty="0"/>
              <a:t>Freud: anxiety due to unconscious conflict converted into physical symptoms</a:t>
            </a:r>
          </a:p>
          <a:p>
            <a:endParaRPr lang="en-GB" dirty="0"/>
          </a:p>
          <a:p>
            <a:pPr marL="231775" lvl="1" indent="-231775"/>
            <a:r>
              <a:rPr lang="en-GB" dirty="0"/>
              <a:t>Unresolved Electra Complex: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Young girl sexually attracted to father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Harsh response from parents leads to repression of feelings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Leads to a preoccupation with sex and simultaneous avoidance of sex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If urges occur later in life, defence mechanism is translation into physical symptoms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58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53761-C7B2-4FA4-BD4F-5D8BCD745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9F46F-A1B8-4B44-9818-03834FC34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Dissimilation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Merskey (1995):</a:t>
            </a:r>
          </a:p>
          <a:p>
            <a:r>
              <a:rPr lang="en-GB" sz="1800" dirty="0"/>
              <a:t>Patients with functional aphonia may be able to cough – both processes require vocal cords to function normally</a:t>
            </a:r>
          </a:p>
          <a:p>
            <a:r>
              <a:rPr lang="en-GB" sz="1800" dirty="0"/>
              <a:t>Some patients with inability to move limbs may show evidence of tensing both affected muscles and those that prevent movement of the limb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Zimmerman and Grosz (1966):</a:t>
            </a:r>
          </a:p>
          <a:p>
            <a:r>
              <a:rPr lang="en-GB" sz="1800" dirty="0"/>
              <a:t>Patient with functional blindness performed at below chance levels on visual recognition task involving sequencing – should have learned sequencing and performed at higher level</a:t>
            </a:r>
          </a:p>
          <a:p>
            <a:r>
              <a:rPr lang="en-GB" sz="1800" dirty="0"/>
              <a:t>Overheard confederate and performance improved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EE2FE-17E0-4118-8A52-59DDCBF232F2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104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165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B0A2E-B05F-4A06-AEB4-6870BD975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Hypnosis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8BFAA-B12B-456B-802C-55C872CC9A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Form of hypnosis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Oakley (1999)</a:t>
            </a:r>
          </a:p>
          <a:p>
            <a:endParaRPr lang="en-GB" dirty="0"/>
          </a:p>
          <a:p>
            <a:r>
              <a:rPr lang="en-GB" dirty="0"/>
              <a:t>Similarities in ‘symptoms’: many conditions in hypnosis similar to functional symptoms – motor paralysis, loss of touch or pain sensation, blindness</a:t>
            </a:r>
          </a:p>
          <a:p>
            <a:endParaRPr lang="en-GB" dirty="0"/>
          </a:p>
          <a:p>
            <a:r>
              <a:rPr lang="en-GB" dirty="0"/>
              <a:t>Lack of concern over symptoms: both hypnotized and people with FNSD express a lack of concern over their symptoms</a:t>
            </a:r>
          </a:p>
          <a:p>
            <a:endParaRPr lang="en-GB" dirty="0"/>
          </a:p>
          <a:p>
            <a:r>
              <a:rPr lang="en-GB" dirty="0"/>
              <a:t>Involuntariness: both involve a degree of involuntariness. ‘They say “I cannot” looks like “I will not” but is “I cannot will”’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D83B3D-7483-460D-ACC4-CE72658DBF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Marshall et al. (1997)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Functional MRI of woman with paralysed left leg – process similar to that under hypnosis…</a:t>
            </a:r>
          </a:p>
          <a:p>
            <a:pPr lvl="1"/>
            <a:endParaRPr lang="en-GB" dirty="0"/>
          </a:p>
          <a:p>
            <a:pPr lvl="1"/>
            <a:r>
              <a:rPr lang="en-GB" i="1" dirty="0"/>
              <a:t>Preparing to move leg </a:t>
            </a:r>
            <a:endParaRPr lang="en-GB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Activation of her left premotor cortex and both cerebellar hemispheres – indication of ‘genuine’ preparation to move leg.</a:t>
            </a:r>
          </a:p>
          <a:p>
            <a:pPr lvl="1"/>
            <a:endParaRPr lang="en-GB" dirty="0"/>
          </a:p>
          <a:p>
            <a:pPr lvl="1"/>
            <a:r>
              <a:rPr lang="en-GB" i="1" dirty="0"/>
              <a:t>Trying to move leg</a:t>
            </a:r>
            <a:endParaRPr lang="en-GB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Activation of left dorsolateral prefrontal cortex and both cerebellar hemispheres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Simultaneous activation of right cingulated cortex and right orbitofrontal cortex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This activation inhibited movement of her left leg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‘I cannot’ – ‘I will not’ – ‘I cannot will’</a:t>
            </a:r>
          </a:p>
        </p:txBody>
      </p:sp>
    </p:spTree>
    <p:extLst>
      <p:ext uri="{BB962C8B-B14F-4D97-AF65-F5344CB8AC3E}">
        <p14:creationId xmlns:p14="http://schemas.microsoft.com/office/powerpoint/2010/main" val="3274023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165CC-6F11-44E8-987A-D98D2311E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Cognitive-neuro/Stress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371AC-9C8A-44DE-BFD7-DC0BDBF89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Oakley (2009)</a:t>
            </a:r>
          </a:p>
          <a:p>
            <a:endParaRPr lang="en-GB" dirty="0"/>
          </a:p>
          <a:p>
            <a:pPr lvl="1"/>
            <a:r>
              <a:rPr lang="en-GB" dirty="0"/>
              <a:t>Lower-level routine behaviour guided by action schema in long-term memory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Central executive activated when planning and non-routine action required – when no pre-existing schema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Central exec. determines what becomes conscious; much remains unconscious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When facing high stress, variety of ‘internal dynamics and motivations’ engage active and inhibitory actions at unconscious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C2C85-ED92-46FE-8E59-D57C75E31C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Nicholson et al. (2016) </a:t>
            </a:r>
          </a:p>
          <a:p>
            <a:endParaRPr lang="en-GB" dirty="0"/>
          </a:p>
          <a:p>
            <a:pPr lvl="1"/>
            <a:r>
              <a:rPr lang="en-GB" dirty="0"/>
              <a:t>56% with a functional disorder reported &gt;1 ‘serious life event’ in month prior to onset</a:t>
            </a:r>
          </a:p>
          <a:p>
            <a:pPr lvl="1"/>
            <a:r>
              <a:rPr lang="en-GB" dirty="0"/>
              <a:t>53% rated event as a ‘high escape event’</a:t>
            </a:r>
          </a:p>
          <a:p>
            <a:pPr lvl="1"/>
            <a:r>
              <a:rPr lang="en-GB" dirty="0"/>
              <a:t>21% control depressed group reported life event</a:t>
            </a:r>
          </a:p>
          <a:p>
            <a:pPr lvl="1"/>
            <a:r>
              <a:rPr lang="en-GB" dirty="0"/>
              <a:t>14% in those with depression ‘high escape event’</a:t>
            </a:r>
          </a:p>
        </p:txBody>
      </p:sp>
    </p:spTree>
    <p:extLst>
      <p:ext uri="{BB962C8B-B14F-4D97-AF65-F5344CB8AC3E}">
        <p14:creationId xmlns:p14="http://schemas.microsoft.com/office/powerpoint/2010/main" val="785847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9A20-C235-4B65-9151-BC5C749C6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15970-FED4-4C5B-9DC6-5F023848AA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Surprisingly effective </a:t>
            </a:r>
            <a:r>
              <a:rPr lang="en-GB" dirty="0"/>
              <a:t>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LaFrance Jr. et al. (2014):</a:t>
            </a:r>
          </a:p>
          <a:p>
            <a:r>
              <a:rPr lang="en-GB" dirty="0"/>
              <a:t>SSRI versus ‘cognitive behavioural therapy informed psychotherapy’ versus combined intervention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	By 12/52 end of therapy	% improved</a:t>
            </a:r>
          </a:p>
          <a:p>
            <a:pPr marL="457200" lvl="1" indent="0">
              <a:buNone/>
            </a:pPr>
            <a:r>
              <a:rPr lang="en-GB" dirty="0"/>
              <a:t>	Combined			68%</a:t>
            </a:r>
          </a:p>
          <a:p>
            <a:pPr marL="457200" lvl="1" indent="0">
              <a:buNone/>
            </a:pPr>
            <a:r>
              <a:rPr lang="en-GB" dirty="0"/>
              <a:t>	SSRI			56%</a:t>
            </a:r>
          </a:p>
          <a:p>
            <a:pPr marL="457200" lvl="1" indent="0">
              <a:buNone/>
            </a:pPr>
            <a:r>
              <a:rPr lang="en-GB" dirty="0"/>
              <a:t>	CBT			56%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A3CD11-8133-4787-8EB4-14A7CB5893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Ataoglu et al. (2003):</a:t>
            </a:r>
          </a:p>
          <a:p>
            <a:r>
              <a:rPr lang="en-GB" dirty="0"/>
              <a:t>Paradoxical intention versus benzodiazepine for pseudo-seizures</a:t>
            </a:r>
          </a:p>
          <a:p>
            <a:endParaRPr lang="en-GB" dirty="0"/>
          </a:p>
          <a:p>
            <a:r>
              <a:rPr lang="en-GB" dirty="0"/>
              <a:t>by end of treatment: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14/15 patients who completed paradoxical intention showed some improvement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9/15 treated with diazepam showed improvements</a:t>
            </a:r>
          </a:p>
          <a:p>
            <a:pPr marL="45720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Moene et al. (2003):</a:t>
            </a:r>
          </a:p>
          <a:p>
            <a:pPr marL="742950" lvl="2" indent="-285750"/>
            <a:r>
              <a:rPr lang="en-GB" dirty="0"/>
              <a:t>Hypnosis for motor disorders, incl. paralysis and gait disturbance</a:t>
            </a:r>
          </a:p>
          <a:p>
            <a:pPr marL="742950" lvl="2" indent="-285750"/>
            <a:r>
              <a:rPr lang="en-GB" dirty="0"/>
              <a:t>By end of therapy, significant improvements based on video recordings, more than usual care</a:t>
            </a:r>
          </a:p>
        </p:txBody>
      </p:sp>
    </p:spTree>
    <p:extLst>
      <p:ext uri="{BB962C8B-B14F-4D97-AF65-F5344CB8AC3E}">
        <p14:creationId xmlns:p14="http://schemas.microsoft.com/office/powerpoint/2010/main" val="2378298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836</Words>
  <Application>Microsoft Office PowerPoint</Application>
  <PresentationFormat>Widescreen</PresentationFormat>
  <Paragraphs>125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Functional Neurological  Symptom Disorder</vt:lpstr>
      <vt:lpstr>DSM-5 and More…</vt:lpstr>
      <vt:lpstr>Some Odd Findings</vt:lpstr>
      <vt:lpstr>Aetiology</vt:lpstr>
      <vt:lpstr>Psychological explanations</vt:lpstr>
      <vt:lpstr>Hypnosis</vt:lpstr>
      <vt:lpstr>Cognitive-neuro/Stress Model</vt:lpstr>
      <vt:lpstr>Interventions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neurological symptom disorder</dc:title>
  <dc:creator>Paul Bennett</dc:creator>
  <cp:lastModifiedBy>Heathcock, Clara</cp:lastModifiedBy>
  <cp:revision>30</cp:revision>
  <dcterms:created xsi:type="dcterms:W3CDTF">2020-10-06T08:40:48Z</dcterms:created>
  <dcterms:modified xsi:type="dcterms:W3CDTF">2021-03-10T12:29:59Z</dcterms:modified>
</cp:coreProperties>
</file>