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72" r:id="rId12"/>
    <p:sldId id="268" r:id="rId13"/>
    <p:sldId id="271" r:id="rId14"/>
    <p:sldId id="270" r:id="rId15"/>
  </p:sldIdLst>
  <p:sldSz cx="12192000" cy="6858000"/>
  <p:notesSz cx="6858000" cy="9144000"/>
  <p:custDataLst>
    <p:tags r:id="rId1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D05284-0E1A-4715-95BA-D6E7330EAC95}" v="3" dt="2021-03-03T08:15:37.27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4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ul Bennett" userId="33a34068dc46463b" providerId="LiveId" clId="{2DD05284-0E1A-4715-95BA-D6E7330EAC95}"/>
    <pc:docChg chg="custSel delSld modSld">
      <pc:chgData name="Paul Bennett" userId="33a34068dc46463b" providerId="LiveId" clId="{2DD05284-0E1A-4715-95BA-D6E7330EAC95}" dt="2021-03-03T08:16:21.819" v="415"/>
      <pc:docMkLst>
        <pc:docMk/>
      </pc:docMkLst>
      <pc:sldChg chg="modSp mod">
        <pc:chgData name="Paul Bennett" userId="33a34068dc46463b" providerId="LiveId" clId="{2DD05284-0E1A-4715-95BA-D6E7330EAC95}" dt="2021-03-03T08:07:10.689" v="2" actId="20577"/>
        <pc:sldMkLst>
          <pc:docMk/>
          <pc:sldMk cId="637041962" sldId="259"/>
        </pc:sldMkLst>
        <pc:spChg chg="mod">
          <ac:chgData name="Paul Bennett" userId="33a34068dc46463b" providerId="LiveId" clId="{2DD05284-0E1A-4715-95BA-D6E7330EAC95}" dt="2021-03-03T08:07:10.689" v="2" actId="20577"/>
          <ac:spMkLst>
            <pc:docMk/>
            <pc:sldMk cId="637041962" sldId="259"/>
            <ac:spMk id="3" creationId="{5CF66404-0088-4AAA-AF58-D400B87570AF}"/>
          </ac:spMkLst>
        </pc:spChg>
      </pc:sldChg>
      <pc:sldChg chg="del">
        <pc:chgData name="Paul Bennett" userId="33a34068dc46463b" providerId="LiveId" clId="{2DD05284-0E1A-4715-95BA-D6E7330EAC95}" dt="2021-03-03T08:08:56.809" v="3" actId="2696"/>
        <pc:sldMkLst>
          <pc:docMk/>
          <pc:sldMk cId="2935472410" sldId="267"/>
        </pc:sldMkLst>
      </pc:sldChg>
      <pc:sldChg chg="modSp mod">
        <pc:chgData name="Paul Bennett" userId="33a34068dc46463b" providerId="LiveId" clId="{2DD05284-0E1A-4715-95BA-D6E7330EAC95}" dt="2021-03-02T20:57:20.410" v="1"/>
        <pc:sldMkLst>
          <pc:docMk/>
          <pc:sldMk cId="2994148015" sldId="270"/>
        </pc:sldMkLst>
        <pc:graphicFrameChg chg="modGraphic">
          <ac:chgData name="Paul Bennett" userId="33a34068dc46463b" providerId="LiveId" clId="{2DD05284-0E1A-4715-95BA-D6E7330EAC95}" dt="2021-03-02T20:57:20.410" v="1"/>
          <ac:graphicFrameMkLst>
            <pc:docMk/>
            <pc:sldMk cId="2994148015" sldId="270"/>
            <ac:graphicFrameMk id="14" creationId="{01EC8BC5-C7EB-46EF-8817-9CEAB73BD025}"/>
          </ac:graphicFrameMkLst>
        </pc:graphicFrameChg>
      </pc:sldChg>
      <pc:sldChg chg="addSp modSp mod modClrScheme chgLayout">
        <pc:chgData name="Paul Bennett" userId="33a34068dc46463b" providerId="LiveId" clId="{2DD05284-0E1A-4715-95BA-D6E7330EAC95}" dt="2021-03-03T08:16:21.819" v="415"/>
        <pc:sldMkLst>
          <pc:docMk/>
          <pc:sldMk cId="2930412123" sldId="272"/>
        </pc:sldMkLst>
        <pc:spChg chg="add mod ord">
          <ac:chgData name="Paul Bennett" userId="33a34068dc46463b" providerId="LiveId" clId="{2DD05284-0E1A-4715-95BA-D6E7330EAC95}" dt="2021-03-03T08:14:19.599" v="324" actId="20577"/>
          <ac:spMkLst>
            <pc:docMk/>
            <pc:sldMk cId="2930412123" sldId="272"/>
            <ac:spMk id="2" creationId="{B4D24B2E-B485-4AB2-ABD2-93296A275F09}"/>
          </ac:spMkLst>
        </pc:spChg>
        <pc:spChg chg="mod ord">
          <ac:chgData name="Paul Bennett" userId="33a34068dc46463b" providerId="LiveId" clId="{2DD05284-0E1A-4715-95BA-D6E7330EAC95}" dt="2021-03-03T08:13:40.319" v="169" actId="700"/>
          <ac:spMkLst>
            <pc:docMk/>
            <pc:sldMk cId="2930412123" sldId="272"/>
            <ac:spMk id="4" creationId="{AEA6E4CB-C641-42D0-994A-24ACB6B2C383}"/>
          </ac:spMkLst>
        </pc:spChg>
        <pc:graphicFrameChg chg="mod modGraphic">
          <ac:chgData name="Paul Bennett" userId="33a34068dc46463b" providerId="LiveId" clId="{2DD05284-0E1A-4715-95BA-D6E7330EAC95}" dt="2021-03-03T08:16:21.819" v="415"/>
          <ac:graphicFrameMkLst>
            <pc:docMk/>
            <pc:sldMk cId="2930412123" sldId="272"/>
            <ac:graphicFrameMk id="5" creationId="{9BBFA1EC-ECA5-491C-8129-40775A1D4D8F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05FC00-EB64-45E4-A592-3AFF2ABBC2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0C116D-4772-4B17-AC02-703507E287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EA1D2E-E164-4EAD-BC1E-B909621095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C61F1-04A4-4E9E-A69D-C689BF2D0FA4}" type="datetimeFigureOut">
              <a:rPr lang="en-GB" smtClean="0"/>
              <a:t>10/03/2021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E76BD0-3A89-47FB-B888-E1650C2A8D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3A5896-3417-4F2D-9A47-184A56398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9CD8B-C478-49FB-A52C-A00FAC1DEBE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9887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4F30F-845F-4CC7-AE14-61F0BE3CAF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BC1AA0-C2AF-4E40-9828-4BE1B9D5AB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FD07E4-D9E9-4264-9F20-E7E4EE9FCE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C61F1-04A4-4E9E-A69D-C689BF2D0FA4}" type="datetimeFigureOut">
              <a:rPr lang="en-GB" smtClean="0"/>
              <a:t>10/03/2021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12F047-F781-4C00-BBAF-8F56A110F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9C1BE-2780-48A0-BA35-D5D384583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9CD8B-C478-49FB-A52C-A00FAC1DEBE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7181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F40795A-0F4F-49D6-AEA6-8E73EC131EE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1DA1EE-FE89-47CC-A917-46612D7768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BAA337-1AD6-48A0-BE84-1A430ED432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C61F1-04A4-4E9E-A69D-C689BF2D0FA4}" type="datetimeFigureOut">
              <a:rPr lang="en-GB" smtClean="0"/>
              <a:t>10/03/2021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DE632A-BD9D-4F7A-87B5-157AB89D39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EBF7D6-F621-4FFC-8AF5-D1FBD4665C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9CD8B-C478-49FB-A52C-A00FAC1DEBE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2953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DE14AE-4613-4BA3-8E23-73F22103EB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7A9BE-1686-4C3F-8EBC-DBB5E73A5D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5CC8C4-6582-4EA0-BCF1-F62BD4E5D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C61F1-04A4-4E9E-A69D-C689BF2D0FA4}" type="datetimeFigureOut">
              <a:rPr lang="en-GB" smtClean="0"/>
              <a:t>10/03/2021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A75289-AF28-491C-BA73-10B88306B6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28273D-3535-4150-80C0-20C88458F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9CD8B-C478-49FB-A52C-A00FAC1DEBE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3583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627E45-16B8-4F3E-BC22-371B4BE169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508860-9C4D-473B-9E0D-F4DF48191F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797B63-E707-4C09-AC37-65A67774B4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C61F1-04A4-4E9E-A69D-C689BF2D0FA4}" type="datetimeFigureOut">
              <a:rPr lang="en-GB" smtClean="0"/>
              <a:t>10/03/2021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137023-CD3C-4812-934A-EBDB3A861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0E9D82-6641-46A8-AA5E-D79FBACE7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9CD8B-C478-49FB-A52C-A00FAC1DEBE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8783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D54847-BC17-4755-B724-8FFC176DFD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6D979B-559A-4202-9A22-753A48F5AD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14B200-49B0-4411-BDDB-67F017B99B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BB653B-B6BC-4814-A718-B10FF34935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C61F1-04A4-4E9E-A69D-C689BF2D0FA4}" type="datetimeFigureOut">
              <a:rPr lang="en-GB" smtClean="0"/>
              <a:t>10/03/2021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930A98-C140-4E35-9156-3086B0F73D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E88C24-5F14-4922-9BD7-45AFA95D2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9CD8B-C478-49FB-A52C-A00FAC1DEBE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5823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3543A5-6C80-4E5F-96D3-CD677AE81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67F7ED-A3C4-4FEB-81A8-B4F316A05E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3D2326-B067-4C71-8947-1F065BA0EC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7773443-44B3-4B96-A783-EBD04A894D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878D098-E022-4852-98E4-0E38A3F0E8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C1BBF07-1083-4780-AAD3-83D3EF958C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C61F1-04A4-4E9E-A69D-C689BF2D0FA4}" type="datetimeFigureOut">
              <a:rPr lang="en-GB" smtClean="0"/>
              <a:t>10/03/2021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8CF905B-5A43-4994-9087-B40A4D021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48F7107-9E18-4F31-AE73-6991496BB3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9CD8B-C478-49FB-A52C-A00FAC1DEBE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3333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E3F816-883B-4F5B-877D-EA930B3FC5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BE02AA-DBA1-45C8-ADB0-81469E62D3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C61F1-04A4-4E9E-A69D-C689BF2D0FA4}" type="datetimeFigureOut">
              <a:rPr lang="en-GB" smtClean="0"/>
              <a:t>10/03/2021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6BD618-2530-4AF8-A1D1-B90B79267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8FF74F-57CB-4876-8D2C-AE95D63F5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9CD8B-C478-49FB-A52C-A00FAC1DEBE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9616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9135CFA-965A-4C94-9E72-98D7E78E9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C61F1-04A4-4E9E-A69D-C689BF2D0FA4}" type="datetimeFigureOut">
              <a:rPr lang="en-GB" smtClean="0"/>
              <a:t>10/03/2021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7482225-8541-47FF-8A79-E9DC596B5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EF6B96-5C03-4199-8E03-E8827F2E4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9CD8B-C478-49FB-A52C-A00FAC1DEBE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4863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B628B4-5609-44D1-9A33-BD7D76FE69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721CAC-4C99-4487-AECF-024BAF772F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7BBF21-9B7C-406E-8D84-3D7B00F084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CD385F-D2C2-4FBE-BE4D-1A1FED4A2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C61F1-04A4-4E9E-A69D-C689BF2D0FA4}" type="datetimeFigureOut">
              <a:rPr lang="en-GB" smtClean="0"/>
              <a:t>10/03/2021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688334-41C5-48A7-A901-6ED52AE66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9ABE59-181E-4724-A775-3B5DD213F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9CD8B-C478-49FB-A52C-A00FAC1DEBE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3359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540F54-2FC3-46AF-83A2-988B74552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F524BC6-88F7-45F1-95E7-26E4712493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53F891-4862-4506-A87E-4EC4FFE2BE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2D7D6E-E28C-4D70-AA23-5A3C38E54D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C61F1-04A4-4E9E-A69D-C689BF2D0FA4}" type="datetimeFigureOut">
              <a:rPr lang="en-GB" smtClean="0"/>
              <a:t>10/03/2021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8C68E2-C6D3-4F77-8A22-9EC2BC338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372B3C-687E-420A-BE91-F3FB4B68E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9CD8B-C478-49FB-A52C-A00FAC1DEBE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8751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53D08E1-3694-4638-8A4F-2F19C9B0FF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CFBA04-5441-44C9-B342-45DAE9A53F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14409E-B036-4179-A5D9-6B3D3F8EE7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1C61F1-04A4-4E9E-A69D-C689BF2D0FA4}" type="datetimeFigureOut">
              <a:rPr lang="en-GB" smtClean="0"/>
              <a:t>10/03/2021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2B17E3-01CF-4AE7-B9E5-6AF97864B2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F05BB4-0923-47E4-839A-A8DD351A86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39CD8B-C478-49FB-A52C-A00FAC1DEBEF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BF879438-2FDB-4A4C-A347-1D0E43FD5C84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2560" y="0"/>
            <a:ext cx="1479440" cy="1472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949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9848F2-6E96-4998-85E4-3B45EC62E36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4500" dirty="0"/>
              <a:t>Illness Anxiety Disorder – Hypochondriasis</a:t>
            </a:r>
          </a:p>
        </p:txBody>
      </p:sp>
    </p:spTree>
    <p:extLst>
      <p:ext uri="{BB962C8B-B14F-4D97-AF65-F5344CB8AC3E}">
        <p14:creationId xmlns:p14="http://schemas.microsoft.com/office/powerpoint/2010/main" val="14517399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12E538-0180-4DD8-A05B-A96DEEE158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>
                <a:solidFill>
                  <a:srgbClr val="000000"/>
                </a:solidFill>
              </a:rPr>
              <a:t>Barsky and Ahern (2004): CBT</a:t>
            </a:r>
            <a:endParaRPr lang="en-GB" sz="3300" dirty="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744CC7-51F4-4058-8F94-D6F5E6370A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565828"/>
            <a:ext cx="10515600" cy="4351338"/>
          </a:xfrm>
        </p:spPr>
        <p:txBody>
          <a:bodyPr anchor="ctr">
            <a:normAutofit/>
          </a:bodyPr>
          <a:lstStyle/>
          <a:p>
            <a:pPr marL="914400" lvl="2" indent="0">
              <a:buNone/>
            </a:pPr>
            <a:r>
              <a:rPr lang="en-GB" sz="1800" dirty="0">
                <a:solidFill>
                  <a:srgbClr val="000000"/>
                </a:solidFill>
              </a:rPr>
              <a:t>6 x 90-minute ‘scripted’ sessions:</a:t>
            </a:r>
          </a:p>
          <a:p>
            <a:pPr lvl="2"/>
            <a:endParaRPr lang="en-GB" sz="1800" dirty="0">
              <a:solidFill>
                <a:srgbClr val="000000"/>
              </a:solidFill>
            </a:endParaRPr>
          </a:p>
          <a:p>
            <a:pPr lvl="3"/>
            <a:r>
              <a:rPr lang="en-GB" sz="1800" dirty="0">
                <a:solidFill>
                  <a:srgbClr val="000000"/>
                </a:solidFill>
              </a:rPr>
              <a:t>Devoted to 1 of 5 factors that cause patients to amplify somatic symptoms and misattribute them to serious disease – attention and bodily hypervigilance, beliefs about symptom aetiology, circumstances and context, illness and sick-role behaviours, and mood</a:t>
            </a:r>
          </a:p>
          <a:p>
            <a:pPr lvl="3"/>
            <a:endParaRPr lang="en-GB" sz="1800" dirty="0">
              <a:solidFill>
                <a:srgbClr val="000000"/>
              </a:solidFill>
            </a:endParaRPr>
          </a:p>
          <a:p>
            <a:pPr lvl="3"/>
            <a:r>
              <a:rPr lang="en-GB" sz="1800" dirty="0">
                <a:solidFill>
                  <a:srgbClr val="000000"/>
                </a:solidFill>
              </a:rPr>
              <a:t>Each session consisted of educational information about the symptom amplifiers, an illustrative exercise and a discussion to personalize the material presented</a:t>
            </a:r>
          </a:p>
          <a:p>
            <a:pPr marL="914400" lvl="2" indent="0">
              <a:buNone/>
            </a:pPr>
            <a:endParaRPr lang="en-GB" sz="1800" dirty="0">
              <a:solidFill>
                <a:srgbClr val="000000"/>
              </a:solidFill>
            </a:endParaRPr>
          </a:p>
          <a:p>
            <a:pPr marL="914400" lvl="2" indent="0">
              <a:buNone/>
            </a:pPr>
            <a:r>
              <a:rPr lang="en-GB" sz="1800" dirty="0">
                <a:solidFill>
                  <a:srgbClr val="000000"/>
                </a:solidFill>
              </a:rPr>
              <a:t>Of the 102 patients in the treatment arm, 63 (61.8%) attended all six sessions, 13 (12.7%) attended four or five sessions, 12 (11.8%) attended one to three sessions, and 14 (13.7%) attended none.</a:t>
            </a:r>
          </a:p>
        </p:txBody>
      </p:sp>
    </p:spTree>
    <p:extLst>
      <p:ext uri="{BB962C8B-B14F-4D97-AF65-F5344CB8AC3E}">
        <p14:creationId xmlns:p14="http://schemas.microsoft.com/office/powerpoint/2010/main" val="2692204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EA6E4CB-C641-42D0-994A-24ACB6B2C3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Key Changes over Time…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4D24B2E-B485-4AB2-ABD2-93296A275F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All show significant differences between treatment and control group at all follow-up times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9BBFA1EC-ECA5-491C-8129-40775A1D4D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7971068"/>
              </p:ext>
            </p:extLst>
          </p:nvPr>
        </p:nvGraphicFramePr>
        <p:xfrm>
          <a:off x="2147825" y="1600538"/>
          <a:ext cx="7745982" cy="38767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5685">
                  <a:extLst>
                    <a:ext uri="{9D8B030D-6E8A-4147-A177-3AD203B41FA5}">
                      <a16:colId xmlns:a16="http://schemas.microsoft.com/office/drawing/2014/main" val="584733941"/>
                    </a:ext>
                  </a:extLst>
                </a:gridCol>
                <a:gridCol w="1474762">
                  <a:extLst>
                    <a:ext uri="{9D8B030D-6E8A-4147-A177-3AD203B41FA5}">
                      <a16:colId xmlns:a16="http://schemas.microsoft.com/office/drawing/2014/main" val="2623452844"/>
                    </a:ext>
                  </a:extLst>
                </a:gridCol>
                <a:gridCol w="1627632">
                  <a:extLst>
                    <a:ext uri="{9D8B030D-6E8A-4147-A177-3AD203B41FA5}">
                      <a16:colId xmlns:a16="http://schemas.microsoft.com/office/drawing/2014/main" val="1744948947"/>
                    </a:ext>
                  </a:extLst>
                </a:gridCol>
                <a:gridCol w="1517903">
                  <a:extLst>
                    <a:ext uri="{9D8B030D-6E8A-4147-A177-3AD203B41FA5}">
                      <a16:colId xmlns:a16="http://schemas.microsoft.com/office/drawing/2014/main" val="92465536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</a:rPr>
                        <a:t>Baseline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</a:rPr>
                        <a:t>6 month follow-up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</a:rPr>
                        <a:t>12-month follow-up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73304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Hypochondriacal thought frequency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40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90518760"/>
                  </a:ext>
                </a:extLst>
              </a:tr>
              <a:tr h="391838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/>
                        <a:t>Treatment group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2.09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1.75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1.62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1298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/>
                        <a:t>Control group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2.29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2.14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2.02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62501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Health Anxiety Score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67382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/>
                        <a:t>Treatment group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2.68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2.29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2.20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26368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/>
                        <a:t>Control group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2.71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2.51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2.44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96060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Hypochondriacal somatic symptoms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3217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/>
                        <a:t>Treatment group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2.73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2.16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2.00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13697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/>
                        <a:t>Control group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2.81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2.42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2.24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84111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04121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CF19DF4-70E6-4135-B05D-A56D82EB6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7C0EBF-8E9B-4BC8-8AA8-52ECCE9102A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GB" sz="1900" i="1" dirty="0">
                <a:solidFill>
                  <a:srgbClr val="000000"/>
                </a:solidFill>
              </a:rPr>
              <a:t>McManus et al. (2012)</a:t>
            </a:r>
          </a:p>
          <a:p>
            <a:endParaRPr lang="en-GB" sz="1900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GB" sz="1600" dirty="0">
                <a:solidFill>
                  <a:srgbClr val="000000"/>
                </a:solidFill>
              </a:rPr>
              <a:t>Mindfulness-based CBT versus usual care:</a:t>
            </a:r>
          </a:p>
          <a:p>
            <a:pPr marL="0" indent="0">
              <a:buNone/>
            </a:pPr>
            <a:endParaRPr lang="en-GB" sz="1600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GB" sz="1600" i="1" dirty="0">
                <a:solidFill>
                  <a:srgbClr val="000000"/>
                </a:solidFill>
              </a:rPr>
              <a:t>% to meet diagnosis for IAD</a:t>
            </a:r>
          </a:p>
          <a:p>
            <a:pPr marL="0" indent="0">
              <a:buNone/>
            </a:pPr>
            <a:endParaRPr lang="en-GB" sz="1600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GB" sz="1600" dirty="0">
                <a:solidFill>
                  <a:srgbClr val="000000"/>
                </a:solidFill>
              </a:rPr>
              <a:t>		Usual care		Mindfulness</a:t>
            </a:r>
          </a:p>
          <a:p>
            <a:pPr marL="0" indent="0">
              <a:buNone/>
            </a:pPr>
            <a:r>
              <a:rPr lang="en-GB" sz="1600" dirty="0">
                <a:solidFill>
                  <a:srgbClr val="000000"/>
                </a:solidFill>
              </a:rPr>
              <a:t>End of therapy	47%		78%</a:t>
            </a:r>
          </a:p>
          <a:p>
            <a:pPr marL="0" indent="0">
              <a:buNone/>
            </a:pPr>
            <a:r>
              <a:rPr lang="en-GB" sz="1600" dirty="0">
                <a:solidFill>
                  <a:srgbClr val="000000"/>
                </a:solidFill>
              </a:rPr>
              <a:t>One year follow-up	28%		75%</a:t>
            </a:r>
            <a:endParaRPr lang="en-GB" sz="2900" dirty="0">
              <a:solidFill>
                <a:srgbClr val="000000"/>
              </a:solidFill>
            </a:endParaRPr>
          </a:p>
          <a:p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A94F746-06F2-466F-9183-32116714650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GB" sz="1900" i="1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GB" sz="1900" i="1" dirty="0" err="1">
                <a:solidFill>
                  <a:srgbClr val="000000"/>
                </a:solidFill>
              </a:rPr>
              <a:t>Greeven</a:t>
            </a:r>
            <a:r>
              <a:rPr lang="en-GB" sz="1900" i="1" dirty="0">
                <a:solidFill>
                  <a:srgbClr val="000000"/>
                </a:solidFill>
              </a:rPr>
              <a:t> et al. (2007) </a:t>
            </a:r>
          </a:p>
          <a:p>
            <a:pPr marL="914400" lvl="2" indent="0">
              <a:buNone/>
            </a:pPr>
            <a:endParaRPr lang="en-GB" sz="1700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GB" sz="1600" i="1" dirty="0">
                <a:solidFill>
                  <a:srgbClr val="000000"/>
                </a:solidFill>
              </a:rPr>
              <a:t>% to achieve significant reduction in symptoms</a:t>
            </a:r>
          </a:p>
          <a:p>
            <a:pPr marL="914400" lvl="2" indent="0">
              <a:buNone/>
            </a:pPr>
            <a:endParaRPr lang="en-GB" sz="1700" dirty="0">
              <a:solidFill>
                <a:srgbClr val="000000"/>
              </a:solidFill>
            </a:endParaRPr>
          </a:p>
          <a:p>
            <a:pPr marL="914400" lvl="2" indent="0">
              <a:buNone/>
            </a:pPr>
            <a:r>
              <a:rPr lang="en-GB" sz="1600" dirty="0">
                <a:solidFill>
                  <a:srgbClr val="000000"/>
                </a:solidFill>
              </a:rPr>
              <a:t>End of therapy </a:t>
            </a:r>
          </a:p>
          <a:p>
            <a:pPr marL="914400" lvl="2" indent="0">
              <a:buNone/>
            </a:pPr>
            <a:r>
              <a:rPr lang="en-GB" sz="1600" dirty="0">
                <a:solidFill>
                  <a:srgbClr val="000000"/>
                </a:solidFill>
              </a:rPr>
              <a:t>CBT		45% </a:t>
            </a:r>
          </a:p>
          <a:p>
            <a:pPr marL="914400" lvl="2" indent="0">
              <a:buNone/>
            </a:pPr>
            <a:r>
              <a:rPr lang="en-GB" sz="1600" dirty="0">
                <a:solidFill>
                  <a:srgbClr val="000000"/>
                </a:solidFill>
              </a:rPr>
              <a:t>SSRI		30% </a:t>
            </a:r>
          </a:p>
          <a:p>
            <a:pPr marL="914400" lvl="2" indent="0">
              <a:buNone/>
            </a:pPr>
            <a:r>
              <a:rPr lang="en-GB" sz="1600" dirty="0">
                <a:solidFill>
                  <a:srgbClr val="000000"/>
                </a:solidFill>
              </a:rPr>
              <a:t>Placebo		14%</a:t>
            </a:r>
          </a:p>
        </p:txBody>
      </p:sp>
    </p:spTree>
    <p:extLst>
      <p:ext uri="{BB962C8B-B14F-4D97-AF65-F5344CB8AC3E}">
        <p14:creationId xmlns:p14="http://schemas.microsoft.com/office/powerpoint/2010/main" val="21059129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C1F8D7B-F47D-454B-859F-49CCC840A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The New Wave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84134A-7621-45D3-BEB5-4C339581CD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GB" sz="1800" dirty="0">
                <a:solidFill>
                  <a:srgbClr val="000000"/>
                </a:solidFill>
              </a:rPr>
              <a:t>Hedman et al. (2016):</a:t>
            </a:r>
          </a:p>
          <a:p>
            <a:endParaRPr lang="en-GB" sz="1800" dirty="0">
              <a:solidFill>
                <a:srgbClr val="000000"/>
              </a:solidFill>
            </a:endParaRPr>
          </a:p>
          <a:p>
            <a:pPr lvl="2"/>
            <a:r>
              <a:rPr lang="en-GB" sz="1800" dirty="0">
                <a:solidFill>
                  <a:srgbClr val="000000"/>
                </a:solidFill>
              </a:rPr>
              <a:t>Therapist-guided internet CBT (ICBT) </a:t>
            </a:r>
          </a:p>
          <a:p>
            <a:pPr lvl="2"/>
            <a:r>
              <a:rPr lang="en-GB" sz="1800" dirty="0">
                <a:solidFill>
                  <a:srgbClr val="000000"/>
                </a:solidFill>
              </a:rPr>
              <a:t>Unguided internet CBT (U-ICBT)</a:t>
            </a:r>
          </a:p>
          <a:p>
            <a:pPr lvl="2"/>
            <a:r>
              <a:rPr lang="en-GB" sz="1800" dirty="0">
                <a:solidFill>
                  <a:srgbClr val="000000"/>
                </a:solidFill>
              </a:rPr>
              <a:t>Bibliotherapy – same content as booklet.</a:t>
            </a:r>
          </a:p>
          <a:p>
            <a:pPr marL="0" indent="0">
              <a:buNone/>
            </a:pPr>
            <a:endParaRPr lang="en-GB" sz="1800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GB" sz="1800" dirty="0">
                <a:solidFill>
                  <a:srgbClr val="000000"/>
                </a:solidFill>
              </a:rPr>
              <a:t>In all treatment arms, intervention was 12 weeks long and built around 12 text modules:</a:t>
            </a:r>
          </a:p>
          <a:p>
            <a:endParaRPr lang="en-GB" sz="1800" dirty="0">
              <a:solidFill>
                <a:srgbClr val="000000"/>
              </a:solidFill>
            </a:endParaRPr>
          </a:p>
          <a:p>
            <a:pPr lvl="2"/>
            <a:r>
              <a:rPr lang="en-GB" sz="1800" dirty="0">
                <a:solidFill>
                  <a:srgbClr val="000000"/>
                </a:solidFill>
              </a:rPr>
              <a:t>Modules 1 and 2 introduced the CBT model and mindfulness training; the text conveyed that a substantial amount of time and effort was required for the treatment to be effective</a:t>
            </a:r>
          </a:p>
          <a:p>
            <a:pPr lvl="2"/>
            <a:r>
              <a:rPr lang="en-GB" sz="1800" dirty="0">
                <a:solidFill>
                  <a:srgbClr val="000000"/>
                </a:solidFill>
              </a:rPr>
              <a:t>Module 3 covered cognitive processes of relevance to health anxiety</a:t>
            </a:r>
          </a:p>
          <a:p>
            <a:pPr lvl="2"/>
            <a:r>
              <a:rPr lang="en-GB" sz="1800" dirty="0">
                <a:solidFill>
                  <a:srgbClr val="000000"/>
                </a:solidFill>
              </a:rPr>
              <a:t>Modules 4–10 focused on exposure and response prevention, including interoceptive- and </a:t>
            </a:r>
            <a:r>
              <a:rPr lang="en-GB" sz="1800" i="1" dirty="0">
                <a:solidFill>
                  <a:srgbClr val="000000"/>
                </a:solidFill>
              </a:rPr>
              <a:t>in vivo</a:t>
            </a:r>
            <a:r>
              <a:rPr lang="en-GB" sz="1800" dirty="0">
                <a:solidFill>
                  <a:srgbClr val="000000"/>
                </a:solidFill>
              </a:rPr>
              <a:t>-, and included a plan for relapse prevention</a:t>
            </a:r>
          </a:p>
        </p:txBody>
      </p:sp>
    </p:spTree>
    <p:extLst>
      <p:ext uri="{BB962C8B-B14F-4D97-AF65-F5344CB8AC3E}">
        <p14:creationId xmlns:p14="http://schemas.microsoft.com/office/powerpoint/2010/main" val="36987451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9469EF2-918A-4B49-A80F-4099DC110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Changes in Mean Scores on Health Anxiety Index</a:t>
            </a:r>
          </a:p>
        </p:txBody>
      </p:sp>
      <p:graphicFrame>
        <p:nvGraphicFramePr>
          <p:cNvPr id="14" name="Table 14">
            <a:extLst>
              <a:ext uri="{FF2B5EF4-FFF2-40B4-BE49-F238E27FC236}">
                <a16:creationId xmlns:a16="http://schemas.microsoft.com/office/drawing/2014/main" id="{01EC8BC5-C7EB-46EF-8817-9CEAB73BD025}"/>
              </a:ext>
            </a:extLst>
          </p:cNvPr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967161358"/>
              </p:ext>
            </p:extLst>
          </p:nvPr>
        </p:nvGraphicFramePr>
        <p:xfrm>
          <a:off x="1571348" y="2256500"/>
          <a:ext cx="9019710" cy="323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83599">
                  <a:extLst>
                    <a:ext uri="{9D8B030D-6E8A-4147-A177-3AD203B41FA5}">
                      <a16:colId xmlns:a16="http://schemas.microsoft.com/office/drawing/2014/main" val="3356482487"/>
                    </a:ext>
                  </a:extLst>
                </a:gridCol>
                <a:gridCol w="1912037">
                  <a:extLst>
                    <a:ext uri="{9D8B030D-6E8A-4147-A177-3AD203B41FA5}">
                      <a16:colId xmlns:a16="http://schemas.microsoft.com/office/drawing/2014/main" val="1982736840"/>
                    </a:ext>
                  </a:extLst>
                </a:gridCol>
                <a:gridCol w="1912037">
                  <a:extLst>
                    <a:ext uri="{9D8B030D-6E8A-4147-A177-3AD203B41FA5}">
                      <a16:colId xmlns:a16="http://schemas.microsoft.com/office/drawing/2014/main" val="246463261"/>
                    </a:ext>
                  </a:extLst>
                </a:gridCol>
                <a:gridCol w="1912037">
                  <a:extLst>
                    <a:ext uri="{9D8B030D-6E8A-4147-A177-3AD203B41FA5}">
                      <a16:colId xmlns:a16="http://schemas.microsoft.com/office/drawing/2014/main" val="402196241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Pre-treatment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Post-treatment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6-month follow-up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391520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ICBT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105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70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60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49612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61027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U – ICBT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109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68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63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954919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952889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Bibliotherapy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76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72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54081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44031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Control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108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100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025797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4148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67FCB1-5785-4E50-A1CA-5CE3BA99E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DSM-5 criteria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6D6546-0656-4870-B85B-D81466C66C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r>
              <a:rPr lang="en-GB" sz="1700" dirty="0"/>
              <a:t>Preoccupation with having or acquiring a serious illness</a:t>
            </a:r>
          </a:p>
          <a:p>
            <a:r>
              <a:rPr lang="en-GB" sz="1700" dirty="0"/>
              <a:t>Somatic symptoms not present or, if present, only mild in intensity</a:t>
            </a:r>
          </a:p>
          <a:p>
            <a:r>
              <a:rPr lang="en-GB" sz="1700" dirty="0"/>
              <a:t>If medical condition is present or high risk for developing a medical condition, preoccupation is clearly excessive or disproportionate</a:t>
            </a:r>
          </a:p>
          <a:p>
            <a:r>
              <a:rPr lang="en-GB" sz="1700" dirty="0"/>
              <a:t>There is a high level of anxiety about health, and the individual is easily alarmed about personal health status</a:t>
            </a:r>
          </a:p>
          <a:p>
            <a:r>
              <a:rPr lang="en-GB" sz="1700" dirty="0"/>
              <a:t>The individual performs excessive health-related behaviours (e.g. repeatedly checks his or her body for signs of illness) or exhibits maladaptive avoidance (e.g. avoids doctor appointments and hospitals)</a:t>
            </a:r>
          </a:p>
          <a:p>
            <a:r>
              <a:rPr lang="en-GB" sz="1700" dirty="0"/>
              <a:t>Illness preoccupation present for &gt;6 months, but specific illness that is feared may change over time</a:t>
            </a:r>
          </a:p>
          <a:p>
            <a:endParaRPr lang="en-GB" sz="1700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700" i="1" dirty="0"/>
              <a:t>Care-seeking type: </a:t>
            </a:r>
            <a:r>
              <a:rPr lang="en-GB" sz="1700" dirty="0"/>
              <a:t>medical care, including physician visits or undergoing tests and procedures, is frequently used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700" i="1" dirty="0"/>
              <a:t>Care-avoidant type: </a:t>
            </a:r>
            <a:r>
              <a:rPr lang="en-GB" sz="1700" dirty="0"/>
              <a:t>medical care is rarely used</a:t>
            </a:r>
          </a:p>
          <a:p>
            <a:endParaRPr lang="en-GB" sz="1700" dirty="0"/>
          </a:p>
          <a:p>
            <a:endParaRPr lang="en-GB" sz="1700" dirty="0"/>
          </a:p>
        </p:txBody>
      </p:sp>
    </p:spTree>
    <p:extLst>
      <p:ext uri="{BB962C8B-B14F-4D97-AF65-F5344CB8AC3E}">
        <p14:creationId xmlns:p14="http://schemas.microsoft.com/office/powerpoint/2010/main" val="2932588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EC5BB-3604-4198-BF19-29876E871C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Prevalence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A6FD47-BEF7-4352-8B82-AA566B3D86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 lnSpcReduction="10000"/>
          </a:bodyPr>
          <a:lstStyle/>
          <a:p>
            <a:pPr marL="0" indent="0">
              <a:buNone/>
            </a:pPr>
            <a:endParaRPr lang="en-US" sz="1700" dirty="0">
              <a:latin typeface="Plantin-Light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700" dirty="0">
                <a:latin typeface="Plantin-Light"/>
                <a:ea typeface="Times New Roman" panose="02020603050405020304" pitchFamily="18" charset="0"/>
              </a:rPr>
              <a:t>Rates of the disorder relatively low: </a:t>
            </a:r>
          </a:p>
          <a:p>
            <a:pPr marL="0" indent="0">
              <a:buNone/>
            </a:pPr>
            <a:endParaRPr lang="en-US" sz="1700" dirty="0">
              <a:latin typeface="Plantin-Light"/>
              <a:ea typeface="Times New Roman" panose="02020603050405020304" pitchFamily="18" charset="0"/>
            </a:endParaRPr>
          </a:p>
          <a:p>
            <a:pPr lvl="1"/>
            <a:r>
              <a:rPr lang="en-US" sz="1700" dirty="0">
                <a:latin typeface="Plantin-Light"/>
                <a:ea typeface="Times New Roman" panose="02020603050405020304" pitchFamily="18" charset="0"/>
              </a:rPr>
              <a:t>Creed and Barsky (2004), population prevalence levels = 0.03% and 2.8%</a:t>
            </a:r>
          </a:p>
          <a:p>
            <a:pPr lvl="1"/>
            <a:endParaRPr lang="en-US" sz="1700" dirty="0">
              <a:latin typeface="Plantin-Light"/>
              <a:ea typeface="Times New Roman" panose="02020603050405020304" pitchFamily="18" charset="0"/>
            </a:endParaRPr>
          </a:p>
          <a:p>
            <a:pPr lvl="1"/>
            <a:r>
              <a:rPr lang="en-US" sz="1700" dirty="0">
                <a:latin typeface="Plantin-Light"/>
                <a:ea typeface="Times New Roman" panose="02020603050405020304" pitchFamily="18" charset="0"/>
              </a:rPr>
              <a:t>Fink et al. (2004) estimated the prevalence of hypochondriasis among general medical wards:</a:t>
            </a:r>
          </a:p>
          <a:p>
            <a:pPr lvl="1"/>
            <a:endParaRPr lang="en-US" sz="1700" dirty="0">
              <a:latin typeface="Plantin-Light"/>
              <a:ea typeface="Times New Roman" panose="02020603050405020304" pitchFamily="18" charset="0"/>
            </a:endParaRP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700" dirty="0">
                <a:latin typeface="Plantin-Light"/>
                <a:ea typeface="Times New Roman" panose="02020603050405020304" pitchFamily="18" charset="0"/>
              </a:rPr>
              <a:t>men = 1.5%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700" dirty="0">
                <a:latin typeface="Plantin-Light"/>
                <a:ea typeface="Times New Roman" panose="02020603050405020304" pitchFamily="18" charset="0"/>
              </a:rPr>
              <a:t>women = 6.0</a:t>
            </a:r>
            <a:r>
              <a:rPr lang="en-GB" sz="1700" dirty="0">
                <a:latin typeface="Plantin-Light"/>
                <a:ea typeface="Times New Roman" panose="02020603050405020304" pitchFamily="18" charset="0"/>
              </a:rPr>
              <a:t>%</a:t>
            </a:r>
          </a:p>
          <a:p>
            <a:pPr lvl="2"/>
            <a:endParaRPr lang="en-GB" sz="17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700" dirty="0"/>
              <a:t>High levels of co-morbidity with OCD:</a:t>
            </a:r>
          </a:p>
          <a:p>
            <a:pPr marL="0" indent="0">
              <a:buNone/>
            </a:pPr>
            <a:endParaRPr lang="en-US" sz="1700" dirty="0"/>
          </a:p>
          <a:p>
            <a:pPr lvl="1"/>
            <a:r>
              <a:rPr lang="en-US" sz="1700" dirty="0"/>
              <a:t>People with hypochondriasis typically have less insight than those with obsessive-compulsive disorder and are more fixed in their beliefs</a:t>
            </a:r>
          </a:p>
          <a:p>
            <a:endParaRPr lang="en-GB" sz="1700" dirty="0"/>
          </a:p>
        </p:txBody>
      </p:sp>
    </p:spTree>
    <p:extLst>
      <p:ext uri="{BB962C8B-B14F-4D97-AF65-F5344CB8AC3E}">
        <p14:creationId xmlns:p14="http://schemas.microsoft.com/office/powerpoint/2010/main" val="11317057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FC8971-3782-4BDB-9704-B0CE55C86F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Psychosocial Risk Factors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F66404-0088-4AAA-AF58-D400B87570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</a:rPr>
              <a:t>Include …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pPr lvl="1"/>
            <a:r>
              <a:rPr lang="en-US" dirty="0">
                <a:solidFill>
                  <a:srgbClr val="000000"/>
                </a:solidFill>
              </a:rPr>
              <a:t>Physical and sexual abuse (e.g. Barsky et al. 1990)</a:t>
            </a:r>
          </a:p>
          <a:p>
            <a:pPr lvl="1"/>
            <a:endParaRPr lang="en-US" dirty="0">
              <a:solidFill>
                <a:srgbClr val="000000"/>
              </a:solidFill>
            </a:endParaRPr>
          </a:p>
          <a:p>
            <a:pPr lvl="1"/>
            <a:r>
              <a:rPr lang="en-US" dirty="0">
                <a:solidFill>
                  <a:srgbClr val="000000"/>
                </a:solidFill>
              </a:rPr>
              <a:t>Inadequate or inattentive parenting (Bass and Murphy 1995)</a:t>
            </a:r>
          </a:p>
          <a:p>
            <a:pPr lvl="1"/>
            <a:endParaRPr lang="en-US" dirty="0">
              <a:solidFill>
                <a:srgbClr val="000000"/>
              </a:solidFill>
            </a:endParaRPr>
          </a:p>
          <a:p>
            <a:pPr lvl="1"/>
            <a:r>
              <a:rPr lang="en-US" dirty="0">
                <a:solidFill>
                  <a:srgbClr val="000000"/>
                </a:solidFill>
              </a:rPr>
              <a:t>High levels of childhood sickness (Craig et al. 1993)</a:t>
            </a:r>
          </a:p>
          <a:p>
            <a:pPr lvl="1"/>
            <a:endParaRPr lang="en-US" dirty="0">
              <a:solidFill>
                <a:srgbClr val="000000"/>
              </a:solidFill>
            </a:endParaRPr>
          </a:p>
          <a:p>
            <a:pPr lvl="1"/>
            <a:r>
              <a:rPr lang="en-US" dirty="0">
                <a:solidFill>
                  <a:srgbClr val="000000"/>
                </a:solidFill>
              </a:rPr>
              <a:t>Parental overprotection and encouragement of sick-role behaviour (Parker and Liscombe 1980)</a:t>
            </a:r>
          </a:p>
          <a:p>
            <a:pPr lvl="1"/>
            <a:endParaRPr lang="en-US" dirty="0">
              <a:solidFill>
                <a:srgbClr val="000000"/>
              </a:solidFill>
            </a:endParaRPr>
          </a:p>
          <a:p>
            <a:pPr lvl="1"/>
            <a:r>
              <a:rPr lang="en-US" dirty="0">
                <a:solidFill>
                  <a:srgbClr val="000000"/>
                </a:solidFill>
              </a:rPr>
              <a:t>Insecure attachment styles they measured, especially the fearful style (Noyes et al. 2003) </a:t>
            </a:r>
          </a:p>
          <a:p>
            <a:pPr lvl="1"/>
            <a:endParaRPr lang="en-GB" dirty="0">
              <a:solidFill>
                <a:srgbClr val="000000"/>
              </a:solidFill>
            </a:endParaRPr>
          </a:p>
          <a:p>
            <a:pPr lvl="1"/>
            <a:r>
              <a:rPr lang="en-GB" dirty="0">
                <a:solidFill>
                  <a:srgbClr val="000000"/>
                </a:solidFill>
              </a:rPr>
              <a:t>Modelling and reward of health/medical behaviours (Craig et al. 2004)</a:t>
            </a:r>
          </a:p>
          <a:p>
            <a:endParaRPr lang="en-GB" sz="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0419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247835-1521-49FD-BCC1-6C66BD80CB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300" dirty="0"/>
              <a:t>Psychoanalytic Models: Ego </a:t>
            </a:r>
            <a:r>
              <a:rPr lang="en-US" sz="3300" dirty="0" err="1"/>
              <a:t>Defence</a:t>
            </a:r>
            <a:endParaRPr lang="en-GB" sz="33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ED72AD-7A1F-4400-8739-2D5EF3B64A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1800" i="1" dirty="0"/>
              <a:t>Freud (1914)</a:t>
            </a:r>
          </a:p>
          <a:p>
            <a:endParaRPr lang="en-US" sz="1800" dirty="0"/>
          </a:p>
          <a:p>
            <a:pPr marL="1158875" lvl="1" indent="-230188"/>
            <a:r>
              <a:rPr lang="en-US" sz="1800" dirty="0"/>
              <a:t>Libido divided into two dimensions:</a:t>
            </a:r>
          </a:p>
          <a:p>
            <a:pPr marL="1739900" lvl="2" indent="-330200">
              <a:buFont typeface="+mj-lt"/>
              <a:buAutoNum type="arabicPeriod"/>
            </a:pPr>
            <a:r>
              <a:rPr lang="en-US" sz="1800" dirty="0"/>
              <a:t>Object libido – love of external objects</a:t>
            </a:r>
          </a:p>
          <a:p>
            <a:pPr marL="1739900" lvl="2" indent="-330200">
              <a:buFont typeface="+mj-lt"/>
              <a:buAutoNum type="arabicPeriod"/>
            </a:pPr>
            <a:r>
              <a:rPr lang="en-US" sz="1800" dirty="0"/>
              <a:t>Ego libido – love for oneself and one’s body; can also be called narcissism</a:t>
            </a:r>
          </a:p>
          <a:p>
            <a:pPr lvl="2"/>
            <a:r>
              <a:rPr lang="en-US" sz="1800" dirty="0"/>
              <a:t>If an individual becomes absorbed by their ego libido, their focus on external sources of love will diminish, and they develop anxiety about their physical state</a:t>
            </a:r>
          </a:p>
          <a:p>
            <a:pPr lvl="2"/>
            <a:r>
              <a:rPr lang="en-US" sz="1800" dirty="0"/>
              <a:t>An individual focuses on their love of their body and physicality, but at the same time becomes anxious that they may lose the object of their love and attention</a:t>
            </a:r>
          </a:p>
          <a:p>
            <a:pPr lvl="2"/>
            <a:r>
              <a:rPr lang="en-US" sz="1800" dirty="0"/>
              <a:t>Thus, they focus on both the good things about their body, but also any threats to their health that may destroy the object of their love</a:t>
            </a:r>
            <a:endParaRPr lang="en-GB" sz="1800" dirty="0"/>
          </a:p>
          <a:p>
            <a:endParaRPr lang="en-GB" sz="1700" dirty="0"/>
          </a:p>
        </p:txBody>
      </p:sp>
    </p:spTree>
    <p:extLst>
      <p:ext uri="{BB962C8B-B14F-4D97-AF65-F5344CB8AC3E}">
        <p14:creationId xmlns:p14="http://schemas.microsoft.com/office/powerpoint/2010/main" val="9975026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CF2A6-4B0E-49D4-B270-4253412033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300" dirty="0"/>
              <a:t>Interpersonal Theory: A Learned Way of Gaining </a:t>
            </a:r>
            <a:br>
              <a:rPr lang="en-US" sz="3300" dirty="0"/>
            </a:br>
            <a:r>
              <a:rPr lang="en-US" sz="3300" dirty="0"/>
              <a:t>Emotional Attention</a:t>
            </a:r>
            <a:endParaRPr lang="en-GB" sz="3300" dirty="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20EDCF-D2FF-47EB-B892-5DDFA7C64D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1800" i="1" dirty="0">
                <a:solidFill>
                  <a:srgbClr val="000000"/>
                </a:solidFill>
              </a:rPr>
              <a:t>Stuart and Noyes (1999)</a:t>
            </a:r>
          </a:p>
          <a:p>
            <a:pPr marL="457200" lvl="1" indent="0">
              <a:buNone/>
            </a:pPr>
            <a:endParaRPr lang="en-US" sz="1800" dirty="0">
              <a:solidFill>
                <a:srgbClr val="000000"/>
              </a:solidFill>
            </a:endParaRPr>
          </a:p>
          <a:p>
            <a:pPr marL="9525" lvl="1" indent="0">
              <a:buNone/>
            </a:pPr>
            <a:r>
              <a:rPr lang="en-US" sz="1800" dirty="0">
                <a:solidFill>
                  <a:srgbClr val="000000"/>
                </a:solidFill>
              </a:rPr>
              <a:t>Involves seeking emotional care from professionals, family and friends, through the reporting of physical complaints or symptoms. </a:t>
            </a:r>
          </a:p>
          <a:p>
            <a:pPr marL="9525" lvl="1" indent="0">
              <a:buNone/>
            </a:pPr>
            <a:endParaRPr lang="en-US" sz="1800" dirty="0">
              <a:solidFill>
                <a:srgbClr val="000000"/>
              </a:solidFill>
            </a:endParaRPr>
          </a:p>
          <a:p>
            <a:pPr marL="9525" lvl="1" indent="0">
              <a:buNone/>
            </a:pPr>
            <a:r>
              <a:rPr lang="en-US" sz="1800" dirty="0">
                <a:solidFill>
                  <a:srgbClr val="000000"/>
                </a:solidFill>
              </a:rPr>
              <a:t>Results from anxious and insecure parental attachments established early in life:</a:t>
            </a:r>
          </a:p>
          <a:p>
            <a:pPr marL="579438" lvl="2" indent="-230188"/>
            <a:r>
              <a:rPr lang="en-US" sz="1800" dirty="0">
                <a:solidFill>
                  <a:srgbClr val="000000"/>
                </a:solidFill>
              </a:rPr>
              <a:t>Lack of parental care or an adverse early environment causes child to view others as unreliable caregivers</a:t>
            </a:r>
          </a:p>
          <a:p>
            <a:pPr marL="579438" lvl="2" indent="-230188"/>
            <a:r>
              <a:rPr lang="en-US" sz="1800" dirty="0">
                <a:solidFill>
                  <a:srgbClr val="000000"/>
                </a:solidFill>
              </a:rPr>
              <a:t>The one way of gaining attention is through complaints of physical symptoms, as their parents are unresponsive to complaints of psychological distress</a:t>
            </a:r>
          </a:p>
          <a:p>
            <a:pPr marL="579438" lvl="2" indent="-230188"/>
            <a:r>
              <a:rPr lang="en-US" sz="1800" dirty="0">
                <a:solidFill>
                  <a:srgbClr val="000000"/>
                </a:solidFill>
              </a:rPr>
              <a:t>This becomes the primary way of gaining adult attention and feelings of attachment; as a consequence –</a:t>
            </a:r>
          </a:p>
          <a:p>
            <a:pPr lvl="3"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rgbClr val="000000"/>
                </a:solidFill>
              </a:rPr>
              <a:t>Child/adult learns to use complaints of physical symptoms to gain attention and perhaps love</a:t>
            </a:r>
          </a:p>
          <a:p>
            <a:pPr lvl="3"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rgbClr val="000000"/>
                </a:solidFill>
              </a:rPr>
              <a:t>Child/adult fails to learn other ways of eliciting care and attention from their environment</a:t>
            </a:r>
            <a:endParaRPr lang="en-GB" sz="1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8055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15F0B1-4A2D-4BAF-9F2B-B9DBAE136F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300" dirty="0"/>
              <a:t>Illness Anxiety as Threat</a:t>
            </a:r>
            <a:endParaRPr lang="en-GB" sz="3300" dirty="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B6CB4B-E259-424B-86E6-A2A21B2F83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i="1" dirty="0">
                <a:solidFill>
                  <a:srgbClr val="000000"/>
                </a:solidFill>
              </a:rPr>
              <a:t>Warwick and Salkovskis (1990) 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</a:rPr>
              <a:t>Immediate cognitive processes. Current life stresses or simply noticing bodily signs activate latent cognitive schemata about health and disease that are faulty, unduly alarming or pessimistic. This leads to a number of sequelae…</a:t>
            </a:r>
          </a:p>
          <a:p>
            <a:endParaRPr lang="en-GB" dirty="0">
              <a:solidFill>
                <a:srgbClr val="000000"/>
              </a:solidFill>
            </a:endParaRPr>
          </a:p>
          <a:p>
            <a:pPr lvl="2"/>
            <a:r>
              <a:rPr lang="en-US" dirty="0">
                <a:solidFill>
                  <a:srgbClr val="000000"/>
                </a:solidFill>
              </a:rPr>
              <a:t>Selective attention to information supporting schema:</a:t>
            </a:r>
          </a:p>
          <a:p>
            <a:pPr lvl="3"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rgbClr val="000000"/>
                </a:solidFill>
              </a:rPr>
              <a:t>Lumps, bumps, physiological sensations</a:t>
            </a:r>
          </a:p>
          <a:p>
            <a:pPr lvl="2"/>
            <a:r>
              <a:rPr lang="en-US" dirty="0">
                <a:solidFill>
                  <a:srgbClr val="000000"/>
                </a:solidFill>
              </a:rPr>
              <a:t>Cognitive errors:</a:t>
            </a:r>
          </a:p>
          <a:p>
            <a:pPr lvl="3">
              <a:buFont typeface="Courier New" panose="02070309020205020404" pitchFamily="49" charset="0"/>
              <a:buChar char="o"/>
            </a:pPr>
            <a:r>
              <a:rPr lang="en-US" dirty="0" err="1">
                <a:solidFill>
                  <a:srgbClr val="000000"/>
                </a:solidFill>
              </a:rPr>
              <a:t>Disconfirmatory</a:t>
            </a:r>
            <a:r>
              <a:rPr lang="en-US" dirty="0">
                <a:solidFill>
                  <a:srgbClr val="000000"/>
                </a:solidFill>
              </a:rPr>
              <a:t> information such as medical reassurance is ignored, rumination about the consequences may occur – usually in some catastrophic form</a:t>
            </a:r>
            <a:endParaRPr lang="en-GB" dirty="0">
              <a:solidFill>
                <a:srgbClr val="000000"/>
              </a:solidFill>
            </a:endParaRPr>
          </a:p>
          <a:p>
            <a:pPr lvl="2"/>
            <a:r>
              <a:rPr lang="en-US" dirty="0">
                <a:solidFill>
                  <a:srgbClr val="000000"/>
                </a:solidFill>
              </a:rPr>
              <a:t>Physiological changes:</a:t>
            </a:r>
          </a:p>
          <a:p>
            <a:pPr lvl="3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000000"/>
                </a:solidFill>
              </a:rPr>
              <a:t>Autonomic activity increases due to the anxiety, resulting in changes in bowel habits, sleeping, and so on </a:t>
            </a:r>
            <a:endParaRPr lang="en-GB" dirty="0">
              <a:solidFill>
                <a:srgbClr val="000000"/>
              </a:solidFill>
            </a:endParaRPr>
          </a:p>
          <a:p>
            <a:pPr lvl="2"/>
            <a:r>
              <a:rPr lang="en-US" dirty="0" err="1">
                <a:solidFill>
                  <a:srgbClr val="000000"/>
                </a:solidFill>
              </a:rPr>
              <a:t>Behavioural</a:t>
            </a:r>
            <a:r>
              <a:rPr lang="en-US" dirty="0">
                <a:solidFill>
                  <a:srgbClr val="000000"/>
                </a:solidFill>
              </a:rPr>
              <a:t> responses:</a:t>
            </a:r>
          </a:p>
          <a:p>
            <a:pPr lvl="3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000000"/>
                </a:solidFill>
              </a:rPr>
              <a:t>Safety behaviours such as repeated checking, taking unnecessary preventive medication, and so on</a:t>
            </a:r>
          </a:p>
          <a:p>
            <a:pPr lvl="3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000000"/>
                </a:solidFill>
              </a:rPr>
              <a:t>Avoid activities that trigger health rumination, or seek family or medical reassurance that ‘all is well’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7614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D431AB-B977-44DE-8160-C789F46545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3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Threat plus Symptom Sensitivity</a:t>
            </a:r>
            <a:endParaRPr lang="en-GB" sz="33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9E2E48-ACA3-4CF7-A0A1-6B692EF17E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1800" i="1" dirty="0"/>
              <a:t>Marcus et al. (2006)</a:t>
            </a:r>
          </a:p>
          <a:p>
            <a:endParaRPr lang="en-US" sz="1800" dirty="0"/>
          </a:p>
          <a:p>
            <a:pPr lvl="1"/>
            <a:r>
              <a:rPr lang="en-US" sz="1800" dirty="0"/>
              <a:t>Variant of the threat model is threat + symptom sensitivity</a:t>
            </a:r>
          </a:p>
          <a:p>
            <a:pPr lvl="1"/>
            <a:endParaRPr lang="en-US" sz="1800" dirty="0"/>
          </a:p>
          <a:p>
            <a:pPr lvl="1"/>
            <a:r>
              <a:rPr lang="en-US" sz="1800" dirty="0"/>
              <a:t>Evidence for this extension of the model is not strong:</a:t>
            </a:r>
          </a:p>
          <a:p>
            <a:pPr lvl="1"/>
            <a:endParaRPr lang="en-US" sz="18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800" dirty="0"/>
              <a:t>Barsky et al. (1995) people with hypochondriasis did not differ from a ‘normal’ comparison group in accurate awareness of heart beats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800" dirty="0"/>
              <a:t>Steptoe and Noll (1997) negative correlation between hypochondriacal concerns and accuracy of perception of sweat gland activity</a:t>
            </a:r>
            <a:endParaRPr lang="en-GB" sz="1800" dirty="0"/>
          </a:p>
          <a:p>
            <a:endParaRPr lang="en-GB" sz="1900" dirty="0"/>
          </a:p>
        </p:txBody>
      </p:sp>
    </p:spTree>
    <p:extLst>
      <p:ext uri="{BB962C8B-B14F-4D97-AF65-F5344CB8AC3E}">
        <p14:creationId xmlns:p14="http://schemas.microsoft.com/office/powerpoint/2010/main" val="10434387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8F6B2E-5556-4713-B0AF-74933507CA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Interventions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9DEEAA-63E6-4EB0-B935-DD3B70792D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GB" sz="2000" dirty="0">
                <a:solidFill>
                  <a:srgbClr val="000000"/>
                </a:solidFill>
              </a:rPr>
              <a:t>Both CBT and ACT have been used to treat illness anxiety disorder, with some success. </a:t>
            </a:r>
          </a:p>
          <a:p>
            <a:endParaRPr lang="en-GB" sz="2000" dirty="0">
              <a:solidFill>
                <a:srgbClr val="000000"/>
              </a:solidFill>
            </a:endParaRPr>
          </a:p>
          <a:p>
            <a:pPr lvl="1"/>
            <a:r>
              <a:rPr lang="en-GB" sz="2000" dirty="0">
                <a:solidFill>
                  <a:srgbClr val="000000"/>
                </a:solidFill>
              </a:rPr>
              <a:t>CBT – ERP: reducing checking behaviour and the frequency of medical consultations. 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rgbClr val="000000"/>
                </a:solidFill>
              </a:rPr>
              <a:t>+/- strategies designed to change fundamental illness beliefs, including behavioural hypothesis testing and cognitive challenge</a:t>
            </a:r>
          </a:p>
          <a:p>
            <a:pPr marL="914400" lvl="2" indent="0">
              <a:buNone/>
            </a:pPr>
            <a:endParaRPr lang="en-GB" sz="2000" dirty="0">
              <a:solidFill>
                <a:srgbClr val="000000"/>
              </a:solidFill>
            </a:endParaRPr>
          </a:p>
          <a:p>
            <a:pPr lvl="1"/>
            <a:r>
              <a:rPr lang="en-GB" sz="2000" dirty="0">
                <a:solidFill>
                  <a:srgbClr val="000000"/>
                </a:solidFill>
              </a:rPr>
              <a:t>ACT – mindfulness: may have very fixed illness beliefs that are difficult to address using cognitive challenge</a:t>
            </a:r>
          </a:p>
        </p:txBody>
      </p:sp>
    </p:spTree>
    <p:extLst>
      <p:ext uri="{BB962C8B-B14F-4D97-AF65-F5344CB8AC3E}">
        <p14:creationId xmlns:p14="http://schemas.microsoft.com/office/powerpoint/2010/main" val="11384151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8c9cfb9f-3b86-4867-a55f-0d590c05df3a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1584</TotalTime>
  <Words>1262</Words>
  <Application>Microsoft Office PowerPoint</Application>
  <PresentationFormat>Widescreen</PresentationFormat>
  <Paragraphs>190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Courier New</vt:lpstr>
      <vt:lpstr>Plantin-Light</vt:lpstr>
      <vt:lpstr>Times New Roman</vt:lpstr>
      <vt:lpstr>Office Theme</vt:lpstr>
      <vt:lpstr>Illness Anxiety Disorder – Hypochondriasis</vt:lpstr>
      <vt:lpstr>DSM-5 criteria</vt:lpstr>
      <vt:lpstr>Prevalence</vt:lpstr>
      <vt:lpstr>Psychosocial Risk Factors</vt:lpstr>
      <vt:lpstr>Psychoanalytic Models: Ego Defence</vt:lpstr>
      <vt:lpstr>Interpersonal Theory: A Learned Way of Gaining  Emotional Attention</vt:lpstr>
      <vt:lpstr>Illness Anxiety as Threat</vt:lpstr>
      <vt:lpstr>Threat plus Symptom Sensitivity</vt:lpstr>
      <vt:lpstr>Interventions</vt:lpstr>
      <vt:lpstr>Barsky and Ahern (2004): CBT</vt:lpstr>
      <vt:lpstr>Key Changes over Time…</vt:lpstr>
      <vt:lpstr>PowerPoint Presentation</vt:lpstr>
      <vt:lpstr>The New Wave</vt:lpstr>
      <vt:lpstr>Changes in Mean Scores on Health Anxiety Index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Illness Anxiety Disorder - Hypochondriasis</dc:title>
  <dc:creator>Bennett P.D.</dc:creator>
  <cp:lastModifiedBy>Heathcock, Clara</cp:lastModifiedBy>
  <cp:revision>36</cp:revision>
  <dcterms:created xsi:type="dcterms:W3CDTF">2018-08-23T06:18:37Z</dcterms:created>
  <dcterms:modified xsi:type="dcterms:W3CDTF">2021-03-10T12:39:09Z</dcterms:modified>
</cp:coreProperties>
</file>