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57" r:id="rId4"/>
    <p:sldId id="259" r:id="rId5"/>
    <p:sldId id="260" r:id="rId6"/>
    <p:sldId id="261" r:id="rId7"/>
    <p:sldId id="262" r:id="rId8"/>
    <p:sldId id="270" r:id="rId9"/>
    <p:sldId id="263" r:id="rId10"/>
    <p:sldId id="271" r:id="rId11"/>
    <p:sldId id="266" r:id="rId12"/>
    <p:sldId id="264" r:id="rId13"/>
    <p:sldId id="269" r:id="rId14"/>
    <p:sldId id="267" r:id="rId15"/>
    <p:sldId id="272" r:id="rId16"/>
    <p:sldId id="275"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4"/>
  </p:normalViewPr>
  <p:slideViewPr>
    <p:cSldViewPr snapToGrid="0" snapToObjects="1">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sorterViewPr>
    <p:cViewPr>
      <p:scale>
        <a:sx n="156" d="100"/>
        <a:sy n="156" d="100"/>
      </p:scale>
      <p:origin x="0" y="-32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2972094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1575186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1312509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GB" dirty="0"/>
              <a:t>Click to edit Master title style</a:t>
            </a:r>
            <a:endParaRPr lang="en-US" dirty="0"/>
          </a:p>
        </p:txBody>
      </p:sp>
      <p:sp>
        <p:nvSpPr>
          <p:cNvPr id="3" name="Content Placeholder 2"/>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3850101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3747178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GB" dirty="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665328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94282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2288734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49892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3298809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6A8685D-2505-424C-BA47-4F5DDA3CC1EE}" type="datetimeFigureOut">
              <a:rPr lang="en-US" smtClean="0"/>
              <a:pPr/>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304C7C-C182-FB4A-83C5-B5D10585C2F8}" type="slidenum">
              <a:rPr lang="en-US" smtClean="0"/>
              <a:pPr/>
              <a:t>‹#›</a:t>
            </a:fld>
            <a:endParaRPr lang="en-US" dirty="0"/>
          </a:p>
        </p:txBody>
      </p:sp>
    </p:spTree>
    <p:extLst>
      <p:ext uri="{BB962C8B-B14F-4D97-AF65-F5344CB8AC3E}">
        <p14:creationId xmlns:p14="http://schemas.microsoft.com/office/powerpoint/2010/main" val="3113093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A8685D-2505-424C-BA47-4F5DDA3CC1EE}" type="datetimeFigureOut">
              <a:rPr lang="en-US" smtClean="0"/>
              <a:pPr/>
              <a:t>3/15/2021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04C7C-C182-FB4A-83C5-B5D10585C2F8}" type="slidenum">
              <a:rPr lang="en-US" smtClean="0"/>
              <a:pPr/>
              <a:t>‹#›</a:t>
            </a:fld>
            <a:endParaRPr lang="en-US" dirty="0"/>
          </a:p>
        </p:txBody>
      </p:sp>
      <p:pic>
        <p:nvPicPr>
          <p:cNvPr id="8" name="Picture 7" descr="Icon&#10;&#10;Description automatically generated">
            <a:extLst>
              <a:ext uri="{FF2B5EF4-FFF2-40B4-BE49-F238E27FC236}">
                <a16:creationId xmlns:a16="http://schemas.microsoft.com/office/drawing/2014/main" id="{805CF2B2-30D2-41B7-80E4-C6328B513444}"/>
              </a:ext>
            </a:extLst>
          </p:cNvPr>
          <p:cNvPicPr>
            <a:picLocks noChangeAspect="1"/>
          </p:cNvPicPr>
          <p:nvPr userDrawn="1"/>
        </p:nvPicPr>
        <p:blipFill>
          <a:blip r:embed="rId13"/>
          <a:stretch>
            <a:fillRect/>
          </a:stretch>
        </p:blipFill>
        <p:spPr>
          <a:xfrm>
            <a:off x="7919085" y="44451"/>
            <a:ext cx="1214029" cy="1208164"/>
          </a:xfrm>
          <a:prstGeom prst="rect">
            <a:avLst/>
          </a:prstGeom>
        </p:spPr>
      </p:pic>
    </p:spTree>
    <p:extLst>
      <p:ext uri="{BB962C8B-B14F-4D97-AF65-F5344CB8AC3E}">
        <p14:creationId xmlns:p14="http://schemas.microsoft.com/office/powerpoint/2010/main" val="3904420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500" dirty="0">
                <a:latin typeface="Calibri Light" panose="020F0302020204030204" pitchFamily="34" charset="0"/>
                <a:cs typeface="Calibri Light" panose="020F0302020204030204" pitchFamily="34" charset="0"/>
              </a:rPr>
              <a:t>Dissociative Identity Disorder</a:t>
            </a:r>
          </a:p>
        </p:txBody>
      </p:sp>
    </p:spTree>
    <p:extLst>
      <p:ext uri="{BB962C8B-B14F-4D97-AF65-F5344CB8AC3E}">
        <p14:creationId xmlns:p14="http://schemas.microsoft.com/office/powerpoint/2010/main" val="41185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The Problem of Memory</a:t>
            </a:r>
          </a:p>
        </p:txBody>
      </p:sp>
      <p:sp>
        <p:nvSpPr>
          <p:cNvPr id="3" name="Content Placeholder 2"/>
          <p:cNvSpPr>
            <a:spLocks noGrp="1"/>
          </p:cNvSpPr>
          <p:nvPr>
            <p:ph sz="half" idx="1"/>
          </p:nvPr>
        </p:nvSpPr>
        <p:spPr/>
        <p:txBody>
          <a:bodyPr>
            <a:normAutofit lnSpcReduction="10000"/>
          </a:bodyPr>
          <a:lstStyle/>
          <a:p>
            <a:pPr marL="0" indent="0">
              <a:buNone/>
            </a:pPr>
            <a:r>
              <a:rPr lang="en-US" i="1" dirty="0"/>
              <a:t>Ross et al. (1991), possibility of recall</a:t>
            </a:r>
          </a:p>
          <a:p>
            <a:endParaRPr lang="en-US" dirty="0"/>
          </a:p>
          <a:p>
            <a:pPr lvl="1">
              <a:buFont typeface="Arial" panose="020B0604020202020204" pitchFamily="34" charset="0"/>
              <a:buChar char="•"/>
            </a:pPr>
            <a:r>
              <a:rPr lang="en-US" dirty="0"/>
              <a:t>More than one-quarter of their sample of people diagnosed with DID reported memories of abuse before age 3</a:t>
            </a:r>
          </a:p>
          <a:p>
            <a:pPr lvl="1">
              <a:buFont typeface="Arial" panose="020B0604020202020204" pitchFamily="34" charset="0"/>
              <a:buChar char="•"/>
            </a:pPr>
            <a:endParaRPr lang="en-US" dirty="0"/>
          </a:p>
          <a:p>
            <a:pPr lvl="1">
              <a:buFont typeface="Arial" panose="020B0604020202020204" pitchFamily="34" charset="0"/>
              <a:buChar char="•"/>
            </a:pPr>
            <a:r>
              <a:rPr lang="en-US" dirty="0"/>
              <a:t>10% reported such memories before the age of 1 year</a:t>
            </a:r>
          </a:p>
          <a:p>
            <a:pPr lvl="1">
              <a:buFont typeface="Arial" panose="020B0604020202020204" pitchFamily="34" charset="0"/>
              <a:buChar char="•"/>
            </a:pPr>
            <a:endParaRPr lang="en-US" dirty="0"/>
          </a:p>
          <a:p>
            <a:pPr lvl="1">
              <a:buFont typeface="Arial" panose="020B0604020202020204" pitchFamily="34" charset="0"/>
              <a:buChar char="•"/>
            </a:pPr>
            <a:r>
              <a:rPr lang="en-US" dirty="0"/>
              <a:t>These reported ages much younger than typical in cases of sexual abuse</a:t>
            </a:r>
            <a:br>
              <a:rPr lang="en-US" dirty="0"/>
            </a:br>
            <a:r>
              <a:rPr lang="en-US" dirty="0"/>
              <a:t> </a:t>
            </a:r>
          </a:p>
          <a:p>
            <a:pPr lvl="1">
              <a:buFont typeface="Arial" panose="020B0604020202020204" pitchFamily="34" charset="0"/>
              <a:buChar char="•"/>
            </a:pPr>
            <a:r>
              <a:rPr lang="en-US" dirty="0"/>
              <a:t>Reported events occurred prior to establishment of neural substrates that permit long-term recall</a:t>
            </a:r>
            <a:endParaRPr lang="en-GB" dirty="0"/>
          </a:p>
          <a:p>
            <a:pPr lvl="1"/>
            <a:endParaRPr lang="en-US" dirty="0"/>
          </a:p>
        </p:txBody>
      </p:sp>
      <p:sp>
        <p:nvSpPr>
          <p:cNvPr id="4" name="Content Placeholder 3">
            <a:extLst>
              <a:ext uri="{FF2B5EF4-FFF2-40B4-BE49-F238E27FC236}">
                <a16:creationId xmlns:a16="http://schemas.microsoft.com/office/drawing/2014/main" id="{331D8B01-8DDC-44A5-8C93-7C4869D6DA55}"/>
              </a:ext>
            </a:extLst>
          </p:cNvPr>
          <p:cNvSpPr>
            <a:spLocks noGrp="1"/>
          </p:cNvSpPr>
          <p:nvPr>
            <p:ph sz="half" idx="2"/>
          </p:nvPr>
        </p:nvSpPr>
        <p:spPr/>
        <p:txBody>
          <a:bodyPr>
            <a:normAutofit lnSpcReduction="10000"/>
          </a:bodyPr>
          <a:lstStyle/>
          <a:p>
            <a:pPr marL="0" indent="0">
              <a:buNone/>
            </a:pPr>
            <a:r>
              <a:rPr lang="en-GB" i="1" dirty="0"/>
              <a:t>Hyman et al. (1995), ? problems of ‘false memories’</a:t>
            </a:r>
          </a:p>
          <a:p>
            <a:endParaRPr lang="en-GB" dirty="0"/>
          </a:p>
          <a:p>
            <a:r>
              <a:rPr lang="en-GB" dirty="0"/>
              <a:t>Asked college students about various childhood events that had never happened, including spending a night in hospital for treatment of an ear infection </a:t>
            </a:r>
          </a:p>
          <a:p>
            <a:endParaRPr lang="en-GB" dirty="0"/>
          </a:p>
          <a:p>
            <a:r>
              <a:rPr lang="en-GB" dirty="0"/>
              <a:t>At the end of the first interview, in which no participants ‘recalled’ the false events, they were encouraged to try to remember more information about them before a subsequent interview</a:t>
            </a:r>
          </a:p>
          <a:p>
            <a:endParaRPr lang="en-GB" dirty="0"/>
          </a:p>
          <a:p>
            <a:r>
              <a:rPr lang="en-GB" dirty="0"/>
              <a:t>During this interview, a quarter of the participants remembered detailed information about this false event</a:t>
            </a:r>
          </a:p>
          <a:p>
            <a:endParaRPr lang="en-GB" dirty="0"/>
          </a:p>
        </p:txBody>
      </p:sp>
    </p:spTree>
    <p:extLst>
      <p:ext uri="{BB962C8B-B14F-4D97-AF65-F5344CB8AC3E}">
        <p14:creationId xmlns:p14="http://schemas.microsoft.com/office/powerpoint/2010/main" val="3544124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Factors that Encourage False Memories</a:t>
            </a:r>
          </a:p>
        </p:txBody>
      </p:sp>
      <p:sp>
        <p:nvSpPr>
          <p:cNvPr id="3" name="Content Placeholder 2"/>
          <p:cNvSpPr>
            <a:spLocks noGrp="1"/>
          </p:cNvSpPr>
          <p:nvPr>
            <p:ph idx="1"/>
          </p:nvPr>
        </p:nvSpPr>
        <p:spPr/>
        <p:txBody>
          <a:bodyPr>
            <a:normAutofit/>
          </a:bodyPr>
          <a:lstStyle/>
          <a:p>
            <a:r>
              <a:rPr lang="en-US" i="1" dirty="0"/>
              <a:t>Loftus and Davis (2006): </a:t>
            </a:r>
            <a:r>
              <a:rPr lang="en-US" dirty="0"/>
              <a:t>processes that may combine to allow/encourage construction of false memories</a:t>
            </a:r>
          </a:p>
          <a:p>
            <a:endParaRPr lang="en-GB" dirty="0"/>
          </a:p>
          <a:p>
            <a:pPr lvl="0"/>
            <a:r>
              <a:rPr lang="en-US" i="1" dirty="0"/>
              <a:t>A priori expectations of abuse</a:t>
            </a:r>
            <a:r>
              <a:rPr lang="en-US" dirty="0"/>
              <a:t>: many clients and therapists may have a priori assumptions that abuse has occurred. Confirmatory bias may lead both to search for evidence or interpret information in the light of these expectations</a:t>
            </a:r>
          </a:p>
          <a:p>
            <a:pPr lvl="0"/>
            <a:endParaRPr lang="en-GB" dirty="0"/>
          </a:p>
          <a:p>
            <a:pPr lvl="0"/>
            <a:r>
              <a:rPr lang="en-US" i="1" dirty="0"/>
              <a:t>Therapeutic techniques </a:t>
            </a:r>
            <a:r>
              <a:rPr lang="en-US" dirty="0"/>
              <a:t>such as hypnosis, regression, guided imagery and dream interpretation all permit and may facilitate the development of false memories</a:t>
            </a:r>
          </a:p>
          <a:p>
            <a:pPr lvl="0"/>
            <a:endParaRPr lang="en-GB" dirty="0"/>
          </a:p>
          <a:p>
            <a:pPr lvl="0"/>
            <a:r>
              <a:rPr lang="en-US" i="1" dirty="0"/>
              <a:t>Repeated attempts at recall: </a:t>
            </a:r>
            <a:r>
              <a:rPr lang="en-US" dirty="0"/>
              <a:t>even in the absence of specific therapeutic techniques, repeated attempts at recall increase the number of both true and false memories recalled</a:t>
            </a:r>
          </a:p>
          <a:p>
            <a:pPr lvl="0"/>
            <a:endParaRPr lang="en-GB" dirty="0"/>
          </a:p>
          <a:p>
            <a:pPr lvl="0"/>
            <a:r>
              <a:rPr lang="en-US" i="1" dirty="0"/>
              <a:t>Abuse-related images and misattribution as memories</a:t>
            </a:r>
            <a:r>
              <a:rPr lang="en-US" dirty="0"/>
              <a:t>: repeated discussion of abuse may evoke images of abuse, which become increasingly prone to being attributed as memories</a:t>
            </a:r>
            <a:endParaRPr lang="en-GB" dirty="0"/>
          </a:p>
        </p:txBody>
      </p:sp>
    </p:spTree>
    <p:extLst>
      <p:ext uri="{BB962C8B-B14F-4D97-AF65-F5344CB8AC3E}">
        <p14:creationId xmlns:p14="http://schemas.microsoft.com/office/powerpoint/2010/main" val="364293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Teaching Multiplicity?</a:t>
            </a:r>
          </a:p>
        </p:txBody>
      </p:sp>
      <p:sp>
        <p:nvSpPr>
          <p:cNvPr id="3" name="Content Placeholder 2"/>
          <p:cNvSpPr>
            <a:spLocks noGrp="1"/>
          </p:cNvSpPr>
          <p:nvPr>
            <p:ph sz="half" idx="1"/>
          </p:nvPr>
        </p:nvSpPr>
        <p:spPr/>
        <p:txBody>
          <a:bodyPr>
            <a:normAutofit lnSpcReduction="10000"/>
          </a:bodyPr>
          <a:lstStyle/>
          <a:p>
            <a:pPr marL="0" indent="0">
              <a:buNone/>
            </a:pPr>
            <a:r>
              <a:rPr lang="en-US" i="1" dirty="0"/>
              <a:t>Teaching multiplicity</a:t>
            </a:r>
          </a:p>
          <a:p>
            <a:pPr marL="457200" lvl="1" indent="0">
              <a:buNone/>
            </a:pPr>
            <a:endParaRPr lang="en-US" dirty="0"/>
          </a:p>
          <a:p>
            <a:pPr marL="9525" lvl="1" indent="0">
              <a:buNone/>
            </a:pPr>
            <a:r>
              <a:rPr lang="en-US" dirty="0"/>
              <a:t>Merskey (1992):</a:t>
            </a:r>
          </a:p>
          <a:p>
            <a:pPr marL="9525" lvl="1" indent="0">
              <a:buNone/>
            </a:pPr>
            <a:endParaRPr lang="en-US" dirty="0"/>
          </a:p>
          <a:p>
            <a:pPr marL="295275" lvl="1">
              <a:buFont typeface="Arial" panose="020B0604020202020204" pitchFamily="34" charset="0"/>
              <a:buChar char="•"/>
            </a:pPr>
            <a:r>
              <a:rPr lang="en-US" dirty="0"/>
              <a:t>Highly leading and suggestive procedures are frequently used, to the point that some therapists insisted to doubting patients that they were multiples and supplied them with the names of their alters</a:t>
            </a:r>
          </a:p>
          <a:p>
            <a:pPr marL="9525" lvl="1" indent="0">
              <a:buNone/>
            </a:pPr>
            <a:endParaRPr lang="en-US" dirty="0"/>
          </a:p>
          <a:p>
            <a:pPr marL="9525" lvl="1" indent="0">
              <a:buNone/>
            </a:pPr>
            <a:r>
              <a:rPr lang="en-US" dirty="0"/>
              <a:t>Spanos (1994):</a:t>
            </a:r>
          </a:p>
          <a:p>
            <a:pPr marL="9525" lvl="1" indent="0">
              <a:buNone/>
            </a:pPr>
            <a:endParaRPr lang="en-US" dirty="0"/>
          </a:p>
          <a:p>
            <a:pPr marL="295275" lvl="1">
              <a:buFont typeface="Arial" panose="020B0604020202020204" pitchFamily="34" charset="0"/>
              <a:buChar char="•"/>
            </a:pPr>
            <a:r>
              <a:rPr lang="en-US" dirty="0"/>
              <a:t>The use of persuasive techniques or suggestion while under hypnosis may itself result in some individuals reporting alters and subsequently behaving as if they were ‘multiples’</a:t>
            </a:r>
          </a:p>
        </p:txBody>
      </p:sp>
      <p:sp>
        <p:nvSpPr>
          <p:cNvPr id="7" name="Content Placeholder 6">
            <a:extLst>
              <a:ext uri="{FF2B5EF4-FFF2-40B4-BE49-F238E27FC236}">
                <a16:creationId xmlns:a16="http://schemas.microsoft.com/office/drawing/2014/main" id="{ECC9837F-F564-4E55-ABF3-CCA5E2CE7217}"/>
              </a:ext>
            </a:extLst>
          </p:cNvPr>
          <p:cNvSpPr>
            <a:spLocks noGrp="1"/>
          </p:cNvSpPr>
          <p:nvPr>
            <p:ph sz="half" idx="2"/>
          </p:nvPr>
        </p:nvSpPr>
        <p:spPr/>
        <p:txBody>
          <a:bodyPr>
            <a:normAutofit lnSpcReduction="10000"/>
          </a:bodyPr>
          <a:lstStyle/>
          <a:p>
            <a:pPr marL="0" indent="0">
              <a:buNone/>
            </a:pPr>
            <a:r>
              <a:rPr lang="en-GB" i="1" dirty="0"/>
              <a:t>Motivation and legitimation </a:t>
            </a:r>
          </a:p>
          <a:p>
            <a:pPr marL="0" indent="0">
              <a:buNone/>
            </a:pPr>
            <a:endParaRPr lang="en-GB" dirty="0"/>
          </a:p>
          <a:p>
            <a:pPr marL="0" indent="0">
              <a:buNone/>
            </a:pPr>
            <a:endParaRPr lang="en-GB" dirty="0"/>
          </a:p>
          <a:p>
            <a:pPr marL="0" indent="0">
              <a:buNone/>
            </a:pPr>
            <a:r>
              <a:rPr lang="en-GB" dirty="0"/>
              <a:t>Spanos (1994):</a:t>
            </a:r>
          </a:p>
          <a:p>
            <a:pPr marL="0" indent="0">
              <a:buNone/>
            </a:pPr>
            <a:endParaRPr lang="en-GB" dirty="0"/>
          </a:p>
          <a:p>
            <a:r>
              <a:rPr lang="en-GB" dirty="0"/>
              <a:t>People may seek or collude with a diagnosis of DID as a means of gaining the support of their therapist and others </a:t>
            </a:r>
          </a:p>
          <a:p>
            <a:endParaRPr lang="en-GB" dirty="0"/>
          </a:p>
          <a:p>
            <a:r>
              <a:rPr lang="en-GB" dirty="0"/>
              <a:t>Being a multiple may provide a viable and face-saving way to account for personal problems, as well as a dramatic means of gaining concern and attention from significant others</a:t>
            </a:r>
          </a:p>
          <a:p>
            <a:endParaRPr lang="en-GB" dirty="0"/>
          </a:p>
        </p:txBody>
      </p:sp>
    </p:spTree>
    <p:extLst>
      <p:ext uri="{BB962C8B-B14F-4D97-AF65-F5344CB8AC3E}">
        <p14:creationId xmlns:p14="http://schemas.microsoft.com/office/powerpoint/2010/main" val="3576284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Supporting Multiplicity? </a:t>
            </a:r>
          </a:p>
        </p:txBody>
      </p:sp>
      <p:sp>
        <p:nvSpPr>
          <p:cNvPr id="3" name="Content Placeholder 2"/>
          <p:cNvSpPr>
            <a:spLocks noGrp="1"/>
          </p:cNvSpPr>
          <p:nvPr>
            <p:ph sz="half" idx="1"/>
          </p:nvPr>
        </p:nvSpPr>
        <p:spPr/>
        <p:txBody>
          <a:bodyPr>
            <a:normAutofit/>
          </a:bodyPr>
          <a:lstStyle/>
          <a:p>
            <a:pPr marL="0" indent="0">
              <a:buNone/>
            </a:pPr>
            <a:r>
              <a:rPr lang="en-US" dirty="0"/>
              <a:t>Spanos (1994): </a:t>
            </a:r>
          </a:p>
          <a:p>
            <a:endParaRPr lang="en-US" dirty="0"/>
          </a:p>
          <a:p>
            <a:pPr lvl="1">
              <a:buFont typeface="Arial" panose="020B0604020202020204" pitchFamily="34" charset="0"/>
              <a:buChar char="•"/>
            </a:pPr>
            <a:r>
              <a:rPr lang="en-US" dirty="0"/>
              <a:t>Support for DID has almost taken on the characteristics of a social movement</a:t>
            </a:r>
          </a:p>
          <a:p>
            <a:pPr marL="457200" lvl="1" indent="0">
              <a:buNone/>
            </a:pPr>
            <a:endParaRPr lang="en-US" dirty="0"/>
          </a:p>
          <a:p>
            <a:pPr lvl="1">
              <a:buFont typeface="Arial" panose="020B0604020202020204" pitchFamily="34" charset="0"/>
              <a:buChar char="•"/>
            </a:pPr>
            <a:r>
              <a:rPr lang="en-US" dirty="0"/>
              <a:t>People with DID and therapists participate regularly in workshops and conferences, and have access to national newsletters that provide ongoing legitimization for the multiple-self enactments</a:t>
            </a:r>
          </a:p>
          <a:p>
            <a:pPr lvl="1"/>
            <a:endParaRPr lang="en-US" dirty="0"/>
          </a:p>
          <a:p>
            <a:pPr lvl="1"/>
            <a:endParaRPr lang="en-US" dirty="0"/>
          </a:p>
        </p:txBody>
      </p:sp>
      <p:sp>
        <p:nvSpPr>
          <p:cNvPr id="4" name="Content Placeholder 3">
            <a:extLst>
              <a:ext uri="{FF2B5EF4-FFF2-40B4-BE49-F238E27FC236}">
                <a16:creationId xmlns:a16="http://schemas.microsoft.com/office/drawing/2014/main" id="{21843297-4AC3-44AA-9061-3BA8D307D455}"/>
              </a:ext>
            </a:extLst>
          </p:cNvPr>
          <p:cNvSpPr>
            <a:spLocks noGrp="1"/>
          </p:cNvSpPr>
          <p:nvPr>
            <p:ph sz="half" idx="2"/>
          </p:nvPr>
        </p:nvSpPr>
        <p:spPr/>
        <p:txBody>
          <a:bodyPr>
            <a:normAutofit/>
          </a:bodyPr>
          <a:lstStyle/>
          <a:p>
            <a:pPr marL="0" indent="0">
              <a:buNone/>
            </a:pPr>
            <a:r>
              <a:rPr lang="en-US" dirty="0"/>
              <a:t>Gleaves (1996):</a:t>
            </a:r>
          </a:p>
          <a:p>
            <a:endParaRPr lang="en-US" dirty="0"/>
          </a:p>
          <a:p>
            <a:r>
              <a:rPr lang="en-US" dirty="0"/>
              <a:t>Not always the case, and therapy is not always easy for patients with DID. Many experience hostile reactions from professionals and public; many are told they are lying or faking, or that their therapist is crazy</a:t>
            </a:r>
            <a:endParaRPr lang="en-GB" dirty="0"/>
          </a:p>
          <a:p>
            <a:endParaRPr lang="en-GB" dirty="0"/>
          </a:p>
          <a:p>
            <a:pPr marL="0" indent="0">
              <a:buNone/>
            </a:pPr>
            <a:r>
              <a:rPr lang="en-GB" dirty="0"/>
              <a:t>Huntjens et al. (2006):</a:t>
            </a:r>
          </a:p>
          <a:p>
            <a:endParaRPr lang="en-GB" dirty="0"/>
          </a:p>
          <a:p>
            <a:r>
              <a:rPr lang="en-GB" dirty="0"/>
              <a:t>Problems reported by people with DID do not reflect actual memory retrieval inability but are a meta-memory disorder, in that they hold inaccurate beliefs about their own memory functioning</a:t>
            </a:r>
          </a:p>
          <a:p>
            <a:endParaRPr lang="en-GB" dirty="0"/>
          </a:p>
        </p:txBody>
      </p:sp>
    </p:spTree>
    <p:extLst>
      <p:ext uri="{BB962C8B-B14F-4D97-AF65-F5344CB8AC3E}">
        <p14:creationId xmlns:p14="http://schemas.microsoft.com/office/powerpoint/2010/main" val="2179542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False Personalities?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Spanos (1994):</a:t>
            </a:r>
          </a:p>
          <a:p>
            <a:endParaRPr lang="en-US" dirty="0"/>
          </a:p>
          <a:p>
            <a:pPr lvl="1">
              <a:buFont typeface="Arial" panose="020B0604020202020204" pitchFamily="34" charset="0"/>
              <a:buChar char="•"/>
            </a:pPr>
            <a:r>
              <a:rPr lang="en-US" dirty="0"/>
              <a:t>Reviewed transcripts with Ken Bianchi, who was found to have DID by Schwarz (1981) and confessed to a murder by an alter named Steve</a:t>
            </a:r>
          </a:p>
          <a:p>
            <a:pPr lvl="1">
              <a:buFont typeface="Arial" panose="020B0604020202020204" pitchFamily="34" charset="0"/>
              <a:buChar char="•"/>
            </a:pPr>
            <a:endParaRPr lang="en-US" dirty="0"/>
          </a:p>
          <a:p>
            <a:pPr lvl="1">
              <a:buFont typeface="Arial" panose="020B0604020202020204" pitchFamily="34" charset="0"/>
              <a:buChar char="•"/>
            </a:pPr>
            <a:r>
              <a:rPr lang="en-US" dirty="0"/>
              <a:t>Argued that instructions given to Bianchi led him to report having an alter, as they repeatedly informed him that there was another ‘individual within’, who could be addressed</a:t>
            </a:r>
          </a:p>
          <a:p>
            <a:pPr marL="457200" lvl="1" indent="0">
              <a:buNone/>
            </a:pPr>
            <a:endParaRPr lang="en-US" dirty="0"/>
          </a:p>
          <a:p>
            <a:pPr marL="9525" lvl="1" indent="0">
              <a:buNone/>
            </a:pPr>
            <a:r>
              <a:rPr lang="en-US" dirty="0"/>
              <a:t>Spanos et al. (1985):</a:t>
            </a:r>
          </a:p>
          <a:p>
            <a:pPr marL="914400" lvl="2" indent="0">
              <a:buNone/>
            </a:pPr>
            <a:endParaRPr lang="en-US" dirty="0"/>
          </a:p>
          <a:p>
            <a:pPr marL="714375" lvl="2" indent="-234950">
              <a:buFont typeface="Arial" panose="020B0604020202020204" pitchFamily="34" charset="0"/>
              <a:buChar char="•"/>
            </a:pPr>
            <a:r>
              <a:rPr lang="en-US" dirty="0"/>
              <a:t>Same procedure with naïve participants under hypnosis –</a:t>
            </a:r>
          </a:p>
          <a:p>
            <a:pPr marL="479425" lvl="2" indent="0">
              <a:buNone/>
            </a:pPr>
            <a:endParaRPr lang="en-US" dirty="0"/>
          </a:p>
          <a:p>
            <a:pPr marL="1204913" lvl="3" indent="-223838">
              <a:buFont typeface="Courier New" panose="02070309020205020404" pitchFamily="49" charset="0"/>
              <a:buChar char="o"/>
            </a:pPr>
            <a:r>
              <a:rPr lang="en-US" dirty="0"/>
              <a:t>Most participants ‘enacted the symptoms of DID’ by adopting a different name, referred to their primary personality in the third person, and displayed amnesia for their alter personalities after termination of the hypnotic interview</a:t>
            </a:r>
          </a:p>
          <a:p>
            <a:pPr marL="1204913" lvl="1" indent="-223838">
              <a:buFont typeface="Courier New" panose="02070309020205020404" pitchFamily="49" charset="0"/>
              <a:buChar char="o"/>
            </a:pPr>
            <a:endParaRPr lang="en-US" dirty="0"/>
          </a:p>
          <a:p>
            <a:pPr marL="1204913" lvl="3" indent="-223838">
              <a:buFont typeface="Courier New" panose="02070309020205020404" pitchFamily="49" charset="0"/>
              <a:buChar char="o"/>
            </a:pPr>
            <a:r>
              <a:rPr lang="en-US" dirty="0"/>
              <a:t>Participants maintained their role successfully in a second session by exhibiting marked and consistent differences between their primary and secondary personalities on a variety of psychological tests</a:t>
            </a:r>
            <a:endParaRPr lang="en-GB" dirty="0"/>
          </a:p>
        </p:txBody>
      </p:sp>
    </p:spTree>
    <p:extLst>
      <p:ext uri="{BB962C8B-B14F-4D97-AF65-F5344CB8AC3E}">
        <p14:creationId xmlns:p14="http://schemas.microsoft.com/office/powerpoint/2010/main" val="295790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Experimental Evidence</a:t>
            </a:r>
          </a:p>
        </p:txBody>
      </p:sp>
      <p:sp>
        <p:nvSpPr>
          <p:cNvPr id="3" name="Content Placeholder 2"/>
          <p:cNvSpPr>
            <a:spLocks noGrp="1"/>
          </p:cNvSpPr>
          <p:nvPr>
            <p:ph idx="1"/>
          </p:nvPr>
        </p:nvSpPr>
        <p:spPr/>
        <p:txBody>
          <a:bodyPr>
            <a:normAutofit/>
          </a:bodyPr>
          <a:lstStyle/>
          <a:p>
            <a:pPr marL="0" indent="0">
              <a:buNone/>
            </a:pPr>
            <a:r>
              <a:rPr lang="en-US" dirty="0"/>
              <a:t>Elzinga et al. (2003):</a:t>
            </a:r>
          </a:p>
          <a:p>
            <a:endParaRPr lang="en-US" dirty="0"/>
          </a:p>
          <a:p>
            <a:pPr lvl="1">
              <a:lnSpc>
                <a:spcPct val="110000"/>
              </a:lnSpc>
              <a:buFont typeface="Arial" panose="020B0604020202020204" pitchFamily="34" charset="0"/>
              <a:buChar char="•"/>
            </a:pPr>
            <a:r>
              <a:rPr lang="en-US" dirty="0"/>
              <a:t>Presented 96 words to one alter of people with a diagnosis of DID – half the words had a threatening or sexual connotation, half were neutral</a:t>
            </a:r>
          </a:p>
          <a:p>
            <a:pPr lvl="1">
              <a:lnSpc>
                <a:spcPct val="110000"/>
              </a:lnSpc>
              <a:buFont typeface="Arial" panose="020B0604020202020204" pitchFamily="34" charset="0"/>
              <a:buChar char="•"/>
            </a:pPr>
            <a:endParaRPr lang="en-US" dirty="0"/>
          </a:p>
          <a:p>
            <a:pPr lvl="1">
              <a:lnSpc>
                <a:spcPct val="110000"/>
              </a:lnSpc>
              <a:buFont typeface="Arial" panose="020B0604020202020204" pitchFamily="34" charset="0"/>
              <a:buChar char="•"/>
            </a:pPr>
            <a:r>
              <a:rPr lang="en-US" dirty="0"/>
              <a:t>Complex series of both explicit and implicit memory tests given to both the alter initially shown the words and one other alter</a:t>
            </a:r>
          </a:p>
          <a:p>
            <a:pPr lvl="1">
              <a:lnSpc>
                <a:spcPct val="110000"/>
              </a:lnSpc>
              <a:buFont typeface="Arial" panose="020B0604020202020204" pitchFamily="34" charset="0"/>
              <a:buChar char="•"/>
            </a:pPr>
            <a:endParaRPr lang="en-US" dirty="0"/>
          </a:p>
          <a:p>
            <a:pPr lvl="1">
              <a:lnSpc>
                <a:spcPct val="110000"/>
              </a:lnSpc>
              <a:buFont typeface="Arial" panose="020B0604020202020204" pitchFamily="34" charset="0"/>
              <a:buChar char="•"/>
            </a:pPr>
            <a:r>
              <a:rPr lang="en-US" dirty="0"/>
              <a:t>Levels of recall of emotional to-be-remembered words:</a:t>
            </a:r>
          </a:p>
          <a:p>
            <a:pPr lvl="2">
              <a:lnSpc>
                <a:spcPct val="110000"/>
              </a:lnSpc>
            </a:pPr>
            <a:r>
              <a:rPr lang="en-US" dirty="0"/>
              <a:t>36% in the same state </a:t>
            </a:r>
          </a:p>
          <a:p>
            <a:pPr lvl="2">
              <a:lnSpc>
                <a:spcPct val="110000"/>
              </a:lnSpc>
            </a:pPr>
            <a:r>
              <a:rPr lang="en-US" dirty="0"/>
              <a:t>21% in the second state</a:t>
            </a:r>
          </a:p>
          <a:p>
            <a:pPr lvl="2">
              <a:lnSpc>
                <a:spcPct val="110000"/>
              </a:lnSpc>
            </a:pPr>
            <a:endParaRPr lang="en-US" dirty="0"/>
          </a:p>
          <a:p>
            <a:pPr lvl="1">
              <a:lnSpc>
                <a:spcPct val="110000"/>
              </a:lnSpc>
              <a:buFont typeface="Arial" panose="020B0604020202020204" pitchFamily="34" charset="0"/>
              <a:buChar char="•"/>
            </a:pPr>
            <a:r>
              <a:rPr lang="en-US" dirty="0"/>
              <a:t>No evidence of any differences across states on their measure of implicit memory</a:t>
            </a:r>
          </a:p>
          <a:p>
            <a:pPr lvl="1"/>
            <a:endParaRPr lang="en-US" dirty="0"/>
          </a:p>
          <a:p>
            <a:pPr lvl="1"/>
            <a:endParaRPr lang="en-US" dirty="0"/>
          </a:p>
        </p:txBody>
      </p:sp>
    </p:spTree>
    <p:extLst>
      <p:ext uri="{BB962C8B-B14F-4D97-AF65-F5344CB8AC3E}">
        <p14:creationId xmlns:p14="http://schemas.microsoft.com/office/powerpoint/2010/main" val="2977701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Where Are We Now?</a:t>
            </a:r>
          </a:p>
        </p:txBody>
      </p:sp>
      <p:sp>
        <p:nvSpPr>
          <p:cNvPr id="3" name="Content Placeholder 2"/>
          <p:cNvSpPr>
            <a:spLocks noGrp="1"/>
          </p:cNvSpPr>
          <p:nvPr>
            <p:ph idx="1"/>
          </p:nvPr>
        </p:nvSpPr>
        <p:spPr/>
        <p:txBody>
          <a:bodyPr>
            <a:normAutofit/>
          </a:bodyPr>
          <a:lstStyle/>
          <a:p>
            <a:pPr marL="0" indent="0">
              <a:buNone/>
            </a:pPr>
            <a:r>
              <a:rPr lang="en-US" sz="1800" dirty="0"/>
              <a:t>Boysen and VanBergen (2013):</a:t>
            </a:r>
          </a:p>
          <a:p>
            <a:endParaRPr lang="en-US" sz="1800" dirty="0"/>
          </a:p>
          <a:p>
            <a:r>
              <a:rPr lang="en-US" sz="1800" dirty="0"/>
              <a:t>An average of only nine papers per year explored the aetiology of DID between 2000 and 2010</a:t>
            </a:r>
          </a:p>
          <a:p>
            <a:endParaRPr lang="en-US" sz="1800" dirty="0"/>
          </a:p>
          <a:p>
            <a:r>
              <a:rPr lang="en-US" sz="1800" dirty="0"/>
              <a:t>Most cases of DID are reported by a small number of clinicians and countries, and most people simulating DID in the laboratory largely indistinguishable from those diagnosed with DID</a:t>
            </a:r>
          </a:p>
          <a:p>
            <a:endParaRPr lang="en-US" sz="1800" dirty="0"/>
          </a:p>
          <a:p>
            <a:r>
              <a:rPr lang="en-US" sz="1800" dirty="0"/>
              <a:t>DID research lacks the productivity and focus needed to resolve ongoing controversies surrounding the disorder</a:t>
            </a:r>
            <a:endParaRPr lang="en-US" sz="1800" b="1" dirty="0"/>
          </a:p>
        </p:txBody>
      </p:sp>
    </p:spTree>
    <p:extLst>
      <p:ext uri="{BB962C8B-B14F-4D97-AF65-F5344CB8AC3E}">
        <p14:creationId xmlns:p14="http://schemas.microsoft.com/office/powerpoint/2010/main" val="260736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F4C23-456B-4A12-A17F-7618CE6B798D}"/>
              </a:ext>
            </a:extLst>
          </p:cNvPr>
          <p:cNvSpPr>
            <a:spLocks noGrp="1"/>
          </p:cNvSpPr>
          <p:nvPr>
            <p:ph type="title"/>
          </p:nvPr>
        </p:nvSpPr>
        <p:spPr/>
        <p:txBody>
          <a:bodyPr>
            <a:normAutofit/>
          </a:bodyPr>
          <a:lstStyle/>
          <a:p>
            <a:r>
              <a:rPr lang="en-GB" sz="3300" dirty="0">
                <a:latin typeface="Calibri Light" panose="020F0302020204030204" pitchFamily="34" charset="0"/>
                <a:cs typeface="Calibri Light" panose="020F0302020204030204" pitchFamily="34" charset="0"/>
              </a:rPr>
              <a:t>Therapy: To Treat or Not to Treat?</a:t>
            </a:r>
          </a:p>
        </p:txBody>
      </p:sp>
      <p:sp>
        <p:nvSpPr>
          <p:cNvPr id="3" name="Content Placeholder 2">
            <a:extLst>
              <a:ext uri="{FF2B5EF4-FFF2-40B4-BE49-F238E27FC236}">
                <a16:creationId xmlns:a16="http://schemas.microsoft.com/office/drawing/2014/main" id="{230FD116-8A03-4DBC-BA21-CBC864D6D789}"/>
              </a:ext>
            </a:extLst>
          </p:cNvPr>
          <p:cNvSpPr>
            <a:spLocks noGrp="1"/>
          </p:cNvSpPr>
          <p:nvPr>
            <p:ph sz="half" idx="1"/>
          </p:nvPr>
        </p:nvSpPr>
        <p:spPr/>
        <p:txBody>
          <a:bodyPr>
            <a:normAutofit/>
          </a:bodyPr>
          <a:lstStyle/>
          <a:p>
            <a:pPr marL="0" indent="0">
              <a:buNone/>
            </a:pPr>
            <a:r>
              <a:rPr lang="en-GB" sz="1800" dirty="0"/>
              <a:t>International Society for the Study of Trauma and Dissociation (2011):</a:t>
            </a:r>
          </a:p>
          <a:p>
            <a:pPr marL="0" indent="0">
              <a:buNone/>
            </a:pPr>
            <a:endParaRPr lang="en-GB" sz="1800" dirty="0"/>
          </a:p>
          <a:p>
            <a:r>
              <a:rPr lang="en-GB" sz="1800" dirty="0"/>
              <a:t>Aim is integration</a:t>
            </a:r>
          </a:p>
          <a:p>
            <a:pPr marL="0" indent="0">
              <a:buNone/>
            </a:pPr>
            <a:endParaRPr lang="en-GB" sz="1800" dirty="0"/>
          </a:p>
          <a:p>
            <a:pPr marL="0" indent="0">
              <a:buNone/>
            </a:pPr>
            <a:r>
              <a:rPr lang="en-GB" sz="1800" dirty="0"/>
              <a:t>Oke and Kanigsberg (1991): </a:t>
            </a:r>
          </a:p>
          <a:p>
            <a:pPr marL="0" indent="0">
              <a:buNone/>
            </a:pPr>
            <a:endParaRPr lang="en-GB" sz="1800" dirty="0"/>
          </a:p>
          <a:p>
            <a:r>
              <a:rPr lang="en-GB" sz="1800" dirty="0"/>
              <a:t>Play, guided imagery, life skills teaching, projective techniques and group therapy to help bring awareness and understanding of other selves</a:t>
            </a:r>
          </a:p>
          <a:p>
            <a:r>
              <a:rPr lang="en-GB" sz="1800" dirty="0"/>
              <a:t>Eventually achieve cohesion between all alters</a:t>
            </a:r>
          </a:p>
        </p:txBody>
      </p:sp>
      <p:sp>
        <p:nvSpPr>
          <p:cNvPr id="4" name="Content Placeholder 3">
            <a:extLst>
              <a:ext uri="{FF2B5EF4-FFF2-40B4-BE49-F238E27FC236}">
                <a16:creationId xmlns:a16="http://schemas.microsoft.com/office/drawing/2014/main" id="{95775C20-1032-4A3F-B19C-D55B60FD1D19}"/>
              </a:ext>
            </a:extLst>
          </p:cNvPr>
          <p:cNvSpPr>
            <a:spLocks noGrp="1"/>
          </p:cNvSpPr>
          <p:nvPr>
            <p:ph sz="half" idx="2"/>
          </p:nvPr>
        </p:nvSpPr>
        <p:spPr/>
        <p:txBody>
          <a:bodyPr>
            <a:normAutofit/>
          </a:bodyPr>
          <a:lstStyle/>
          <a:p>
            <a:pPr marL="0" indent="0">
              <a:buNone/>
            </a:pPr>
            <a:r>
              <a:rPr lang="en-GB" sz="1800" dirty="0"/>
              <a:t>Rossel (1998):</a:t>
            </a:r>
          </a:p>
          <a:p>
            <a:endParaRPr lang="en-GB" sz="1800" dirty="0"/>
          </a:p>
          <a:p>
            <a:r>
              <a:rPr lang="en-GB" sz="1800" dirty="0"/>
              <a:t>Little benefit to attempt to achieve integration. Instead, the individual should be open to the experience of shifting between alters, which should be construed as a positive and comfortable experience, not a negative, destructive one</a:t>
            </a:r>
          </a:p>
        </p:txBody>
      </p:sp>
    </p:spTree>
    <p:extLst>
      <p:ext uri="{BB962C8B-B14F-4D97-AF65-F5344CB8AC3E}">
        <p14:creationId xmlns:p14="http://schemas.microsoft.com/office/powerpoint/2010/main" val="870510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2614D-7733-4D05-9608-67599F0333B1}"/>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DSM-5</a:t>
            </a:r>
          </a:p>
        </p:txBody>
      </p:sp>
      <p:sp>
        <p:nvSpPr>
          <p:cNvPr id="3" name="Content Placeholder 2">
            <a:extLst>
              <a:ext uri="{FF2B5EF4-FFF2-40B4-BE49-F238E27FC236}">
                <a16:creationId xmlns:a16="http://schemas.microsoft.com/office/drawing/2014/main" id="{438502E2-D824-4847-9A0F-360F286F0ADA}"/>
              </a:ext>
            </a:extLst>
          </p:cNvPr>
          <p:cNvSpPr>
            <a:spLocks noGrp="1"/>
          </p:cNvSpPr>
          <p:nvPr>
            <p:ph idx="1"/>
          </p:nvPr>
        </p:nvSpPr>
        <p:spPr/>
        <p:txBody>
          <a:bodyPr>
            <a:normAutofit/>
          </a:bodyPr>
          <a:lstStyle/>
          <a:p>
            <a:pPr marL="0" indent="0">
              <a:buNone/>
            </a:pPr>
            <a:r>
              <a:rPr lang="en-GB" sz="1800" dirty="0"/>
              <a:t>Disruption of identity characterized by having two or more distinct personality states:</a:t>
            </a:r>
          </a:p>
          <a:p>
            <a:endParaRPr lang="en-GB" sz="1800" dirty="0"/>
          </a:p>
          <a:p>
            <a:pPr lvl="1">
              <a:buFont typeface="Arial" panose="020B0604020202020204" pitchFamily="34" charset="0"/>
              <a:buChar char="•"/>
            </a:pPr>
            <a:r>
              <a:rPr lang="en-GB" sz="1800" dirty="0"/>
              <a:t>Disruption in identity involves marked discontinuity in the sense of self, accompanied by different moods, behaviour, consciousness, memory, perception, cognition and/or sensory-motor functioning across personalities</a:t>
            </a:r>
          </a:p>
          <a:p>
            <a:pPr lvl="1"/>
            <a:endParaRPr lang="en-GB" sz="1800" dirty="0"/>
          </a:p>
          <a:p>
            <a:pPr marL="0" indent="0">
              <a:buNone/>
            </a:pPr>
            <a:r>
              <a:rPr lang="en-GB" sz="1800" dirty="0"/>
              <a:t>Recurrent gaps in the recall of everyday events, important personal information and/or traumatic events that are inconsistent with ordinary forgetting.</a:t>
            </a:r>
          </a:p>
        </p:txBody>
      </p:sp>
    </p:spTree>
    <p:extLst>
      <p:ext uri="{BB962C8B-B14F-4D97-AF65-F5344CB8AC3E}">
        <p14:creationId xmlns:p14="http://schemas.microsoft.com/office/powerpoint/2010/main" val="147041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Meet the Alters…</a:t>
            </a:r>
          </a:p>
        </p:txBody>
      </p:sp>
      <p:sp>
        <p:nvSpPr>
          <p:cNvPr id="3" name="Content Placeholder 2"/>
          <p:cNvSpPr>
            <a:spLocks noGrp="1"/>
          </p:cNvSpPr>
          <p:nvPr>
            <p:ph sz="half" idx="1"/>
          </p:nvPr>
        </p:nvSpPr>
        <p:spPr/>
        <p:txBody>
          <a:bodyPr>
            <a:normAutofit/>
          </a:bodyPr>
          <a:lstStyle/>
          <a:p>
            <a:pPr lvl="0"/>
            <a:r>
              <a:rPr lang="en-GB" sz="1800" dirty="0"/>
              <a:t>Alters have their own relatively enduring pattern of perceiving, relating to and thinking about the environment and self</a:t>
            </a:r>
          </a:p>
          <a:p>
            <a:pPr lvl="0"/>
            <a:endParaRPr lang="en-GB" sz="1800" dirty="0"/>
          </a:p>
          <a:p>
            <a:pPr lvl="0"/>
            <a:r>
              <a:rPr lang="en-GB" sz="1800" dirty="0"/>
              <a:t>At least two of the alters recurrently take control of the person’s behaviour</a:t>
            </a:r>
          </a:p>
          <a:p>
            <a:pPr lvl="0"/>
            <a:endParaRPr lang="en-GB" sz="1800" dirty="0"/>
          </a:p>
          <a:p>
            <a:pPr lvl="0"/>
            <a:r>
              <a:rPr lang="en-GB" sz="1800" dirty="0"/>
              <a:t>They are relatively independent of one another, and often unaware of ongoing information or events relevant to other alters</a:t>
            </a:r>
          </a:p>
        </p:txBody>
      </p:sp>
      <p:sp>
        <p:nvSpPr>
          <p:cNvPr id="6" name="Content Placeholder 5">
            <a:extLst>
              <a:ext uri="{FF2B5EF4-FFF2-40B4-BE49-F238E27FC236}">
                <a16:creationId xmlns:a16="http://schemas.microsoft.com/office/drawing/2014/main" id="{1359C847-4FB8-4EF4-932E-6E64CD89F99C}"/>
              </a:ext>
            </a:extLst>
          </p:cNvPr>
          <p:cNvSpPr>
            <a:spLocks noGrp="1"/>
          </p:cNvSpPr>
          <p:nvPr>
            <p:ph sz="half" idx="2"/>
          </p:nvPr>
        </p:nvSpPr>
        <p:spPr/>
        <p:txBody>
          <a:bodyPr>
            <a:normAutofit/>
          </a:bodyPr>
          <a:lstStyle/>
          <a:p>
            <a:r>
              <a:rPr lang="en-GB" sz="1800" dirty="0"/>
              <a:t>Each alter has a job within the system. Most protect the host personality from memories of the trauma. It is common for each alter to guard a particular memory</a:t>
            </a:r>
          </a:p>
          <a:p>
            <a:endParaRPr lang="en-GB" sz="1800" dirty="0"/>
          </a:p>
          <a:p>
            <a:r>
              <a:rPr lang="en-GB" sz="1800" dirty="0"/>
              <a:t>Some alters are aware of other alters; others do not know of their existence</a:t>
            </a:r>
          </a:p>
          <a:p>
            <a:pPr marL="0" indent="0">
              <a:buNone/>
            </a:pPr>
            <a:endParaRPr lang="en-GB" sz="1800" dirty="0"/>
          </a:p>
          <a:p>
            <a:r>
              <a:rPr lang="en-GB" sz="1800" dirty="0"/>
              <a:t>Most alters do not see themselves in the physical body they are in: children see themselves as 4 feet tall, girls see themselves as girls, and so on. Some may speak different languages</a:t>
            </a:r>
          </a:p>
          <a:p>
            <a:endParaRPr lang="en-GB" dirty="0"/>
          </a:p>
        </p:txBody>
      </p:sp>
    </p:spTree>
    <p:extLst>
      <p:ext uri="{BB962C8B-B14F-4D97-AF65-F5344CB8AC3E}">
        <p14:creationId xmlns:p14="http://schemas.microsoft.com/office/powerpoint/2010/main" val="3034813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Meet the Alters…</a:t>
            </a:r>
            <a:endParaRPr lang="en-US" sz="3300" dirty="0"/>
          </a:p>
        </p:txBody>
      </p:sp>
      <p:sp>
        <p:nvSpPr>
          <p:cNvPr id="3" name="Content Placeholder 2"/>
          <p:cNvSpPr>
            <a:spLocks noGrp="1"/>
          </p:cNvSpPr>
          <p:nvPr>
            <p:ph idx="1"/>
          </p:nvPr>
        </p:nvSpPr>
        <p:spPr/>
        <p:txBody>
          <a:bodyPr>
            <a:normAutofit fontScale="77500" lnSpcReduction="20000"/>
          </a:bodyPr>
          <a:lstStyle/>
          <a:p>
            <a:r>
              <a:rPr lang="en-US" sz="2300" i="1" dirty="0"/>
              <a:t>Host: </a:t>
            </a:r>
            <a:r>
              <a:rPr lang="en-US" sz="2300" dirty="0"/>
              <a:t>this is either the original birth child, or an alter that is the main personality presented to the outside world</a:t>
            </a:r>
          </a:p>
          <a:p>
            <a:endParaRPr lang="en-GB" sz="2300" dirty="0"/>
          </a:p>
          <a:p>
            <a:r>
              <a:rPr lang="en-US" sz="2300" i="1" dirty="0"/>
              <a:t>Original birth child: </a:t>
            </a:r>
            <a:r>
              <a:rPr lang="en-US" sz="2300" dirty="0"/>
              <a:t>sometimes referred to as the core personality, this alter may be awake and functioning, or ‘asleep’</a:t>
            </a:r>
          </a:p>
          <a:p>
            <a:endParaRPr lang="en-GB" sz="2300" dirty="0"/>
          </a:p>
          <a:p>
            <a:r>
              <a:rPr lang="en-US" sz="2300" i="1" dirty="0"/>
              <a:t>Child alters: </a:t>
            </a:r>
            <a:r>
              <a:rPr lang="en-US" sz="2300" dirty="0"/>
              <a:t>these alters experienced much of the abuse, and have many trauma-related memories and associated distress. Their behaviour is childlike</a:t>
            </a:r>
          </a:p>
          <a:p>
            <a:endParaRPr lang="en-GB" sz="2300" dirty="0"/>
          </a:p>
          <a:p>
            <a:r>
              <a:rPr lang="en-US" sz="2300" i="1" dirty="0"/>
              <a:t>Gatekeepers: </a:t>
            </a:r>
            <a:r>
              <a:rPr lang="en-US" sz="2300" dirty="0"/>
              <a:t>some systems have a gatekeeper, who directs and has control of the body and the other alters, and may control the length of time a particular alter is in body. They are rarely evident to others</a:t>
            </a:r>
          </a:p>
          <a:p>
            <a:endParaRPr lang="en-GB" sz="2300" dirty="0"/>
          </a:p>
          <a:p>
            <a:r>
              <a:rPr lang="en-US" sz="2300" i="1" dirty="0"/>
              <a:t>Protectors: </a:t>
            </a:r>
            <a:r>
              <a:rPr lang="en-US" sz="2300" dirty="0"/>
              <a:t>protectors protect the system from outside threats. They can usually talk hard, or fight, or do whatever is necessary to keep the system safe. They often use anger as a defence. They are especially protective of the child alters</a:t>
            </a:r>
            <a:endParaRPr lang="en-GB" sz="2300" dirty="0"/>
          </a:p>
        </p:txBody>
      </p:sp>
    </p:spTree>
    <p:extLst>
      <p:ext uri="{BB962C8B-B14F-4D97-AF65-F5344CB8AC3E}">
        <p14:creationId xmlns:p14="http://schemas.microsoft.com/office/powerpoint/2010/main" val="262412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Aetiology – Predictors</a:t>
            </a:r>
          </a:p>
        </p:txBody>
      </p:sp>
      <p:sp>
        <p:nvSpPr>
          <p:cNvPr id="3" name="Content Placeholder 2"/>
          <p:cNvSpPr>
            <a:spLocks noGrp="1"/>
          </p:cNvSpPr>
          <p:nvPr>
            <p:ph idx="1"/>
          </p:nvPr>
        </p:nvSpPr>
        <p:spPr/>
        <p:txBody>
          <a:bodyPr>
            <a:normAutofit/>
          </a:bodyPr>
          <a:lstStyle/>
          <a:p>
            <a:pPr marL="0" indent="0">
              <a:buNone/>
            </a:pPr>
            <a:r>
              <a:rPr lang="en-US" sz="1800" i="1" dirty="0"/>
              <a:t>Childhood trauma</a:t>
            </a:r>
          </a:p>
          <a:p>
            <a:endParaRPr lang="en-US" sz="1800" dirty="0"/>
          </a:p>
          <a:p>
            <a:r>
              <a:rPr lang="en-US" sz="1800" dirty="0"/>
              <a:t>Boon and Draijer (1993): 94% of a series of people diagnosed with DID reported a history of childhood physical and/or sexual abuse</a:t>
            </a:r>
            <a:r>
              <a:rPr lang="en-GB" sz="1800" dirty="0">
                <a:effectLst/>
              </a:rPr>
              <a:t> </a:t>
            </a:r>
          </a:p>
          <a:p>
            <a:pPr marL="0" indent="0">
              <a:buNone/>
            </a:pPr>
            <a:endParaRPr lang="en-GB" sz="1800" dirty="0">
              <a:effectLst/>
            </a:endParaRPr>
          </a:p>
          <a:p>
            <a:r>
              <a:rPr lang="en-GB" sz="1800" dirty="0">
                <a:effectLst/>
              </a:rPr>
              <a:t>Dalenberg et al. (2012) </a:t>
            </a:r>
          </a:p>
          <a:p>
            <a:endParaRPr lang="en-GB" sz="1800" dirty="0">
              <a:effectLst/>
            </a:endParaRPr>
          </a:p>
          <a:p>
            <a:pPr marL="0" indent="0">
              <a:buNone/>
            </a:pPr>
            <a:r>
              <a:rPr lang="en-GB" sz="1800" i="1" dirty="0">
                <a:effectLst/>
              </a:rPr>
              <a:t>38 studies </a:t>
            </a:r>
          </a:p>
          <a:p>
            <a:pPr marL="0" indent="0">
              <a:buNone/>
            </a:pPr>
            <a:endParaRPr lang="en-GB" sz="1800" dirty="0">
              <a:effectLst/>
            </a:endParaRPr>
          </a:p>
          <a:p>
            <a:r>
              <a:rPr lang="en-GB" sz="1800" dirty="0"/>
              <a:t>S</a:t>
            </a:r>
            <a:r>
              <a:rPr lang="en-GB" sz="1800" dirty="0">
                <a:effectLst/>
              </a:rPr>
              <a:t>ummary results identified moderate effect sizes for risk linked to sexual abuse, physical abuse and overall trauma scores</a:t>
            </a:r>
          </a:p>
          <a:p>
            <a:endParaRPr lang="en-GB" sz="1800" dirty="0"/>
          </a:p>
          <a:p>
            <a:r>
              <a:rPr lang="en-GB" sz="1800" dirty="0">
                <a:effectLst/>
              </a:rPr>
              <a:t>Rates of trauma within the DID samples varied between 18 and 84%</a:t>
            </a:r>
          </a:p>
        </p:txBody>
      </p:sp>
    </p:spTree>
    <p:extLst>
      <p:ext uri="{BB962C8B-B14F-4D97-AF65-F5344CB8AC3E}">
        <p14:creationId xmlns:p14="http://schemas.microsoft.com/office/powerpoint/2010/main" val="2917397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err="1">
                <a:latin typeface="Calibri Light" panose="020F0302020204030204" pitchFamily="34" charset="0"/>
                <a:cs typeface="Calibri Light" panose="020F0302020204030204" pitchFamily="34" charset="0"/>
              </a:rPr>
              <a:t>Aetiology</a:t>
            </a:r>
            <a:r>
              <a:rPr lang="en-US" sz="3300" dirty="0">
                <a:latin typeface="Calibri Light" panose="020F0302020204030204" pitchFamily="34" charset="0"/>
                <a:cs typeface="Calibri Light" panose="020F0302020204030204" pitchFamily="34" charset="0"/>
              </a:rPr>
              <a:t> – Predictors</a:t>
            </a:r>
            <a:endParaRPr lang="en-US" sz="3300" dirty="0"/>
          </a:p>
        </p:txBody>
      </p:sp>
      <p:sp>
        <p:nvSpPr>
          <p:cNvPr id="3" name="Content Placeholder 2"/>
          <p:cNvSpPr>
            <a:spLocks noGrp="1"/>
          </p:cNvSpPr>
          <p:nvPr>
            <p:ph idx="1"/>
          </p:nvPr>
        </p:nvSpPr>
        <p:spPr>
          <a:xfrm>
            <a:off x="457200" y="1417638"/>
            <a:ext cx="8229600" cy="4708525"/>
          </a:xfrm>
        </p:spPr>
        <p:txBody>
          <a:bodyPr>
            <a:noAutofit/>
          </a:bodyPr>
          <a:lstStyle/>
          <a:p>
            <a:pPr marL="0" indent="0">
              <a:buNone/>
            </a:pPr>
            <a:r>
              <a:rPr lang="en-US" sz="1800" i="1" dirty="0"/>
              <a:t>Gleaves (1996) </a:t>
            </a:r>
          </a:p>
          <a:p>
            <a:endParaRPr lang="en-US" sz="1800" dirty="0"/>
          </a:p>
          <a:p>
            <a:pPr lvl="1">
              <a:buFont typeface="Arial" panose="020B0604020202020204" pitchFamily="34" charset="0"/>
              <a:buChar char="•"/>
            </a:pPr>
            <a:r>
              <a:rPr lang="en-US" sz="1800" dirty="0"/>
              <a:t>Repeated trauma leads child to use dissociation (self-induced hypnotic state) to defend against the trauma and locate the memory of abuse in the  subconscious</a:t>
            </a:r>
          </a:p>
          <a:p>
            <a:pPr>
              <a:buFont typeface="Arial" panose="020B0604020202020204" pitchFamily="34" charset="0"/>
              <a:buChar char="•"/>
            </a:pPr>
            <a:endParaRPr lang="en-US" sz="1800" dirty="0"/>
          </a:p>
          <a:p>
            <a:pPr lvl="1">
              <a:buFont typeface="Arial" panose="020B0604020202020204" pitchFamily="34" charset="0"/>
              <a:buChar char="•"/>
            </a:pPr>
            <a:r>
              <a:rPr lang="en-US" sz="1800" dirty="0"/>
              <a:t>The child experiences much of life in a non-dissociative state, but some traumatic parts of life in a dissociative state or states</a:t>
            </a:r>
          </a:p>
          <a:p>
            <a:pPr>
              <a:buFont typeface="Arial" panose="020B0604020202020204" pitchFamily="34" charset="0"/>
              <a:buChar char="•"/>
            </a:pPr>
            <a:endParaRPr lang="en-US" sz="1800" dirty="0"/>
          </a:p>
          <a:p>
            <a:pPr lvl="1">
              <a:buFont typeface="Arial" panose="020B0604020202020204" pitchFamily="34" charset="0"/>
              <a:buChar char="•"/>
            </a:pPr>
            <a:r>
              <a:rPr lang="en-US" sz="1800" dirty="0"/>
              <a:t>Over time, dissociated parts of the individual with their atomized memories ‘split’ into alter personalities</a:t>
            </a:r>
          </a:p>
          <a:p>
            <a:pPr>
              <a:buFont typeface="Arial" panose="020B0604020202020204" pitchFamily="34" charset="0"/>
              <a:buChar char="•"/>
            </a:pPr>
            <a:endParaRPr lang="en-US" sz="1800" dirty="0"/>
          </a:p>
          <a:p>
            <a:pPr lvl="1">
              <a:buFont typeface="Arial" panose="020B0604020202020204" pitchFamily="34" charset="0"/>
              <a:buChar char="•"/>
            </a:pPr>
            <a:r>
              <a:rPr lang="en-US" sz="1800" dirty="0"/>
              <a:t>In adulthood, these emerge to help the individual cope with stressful situations, or to express negative emotions and resentments that are unacceptable to the primary personality</a:t>
            </a:r>
          </a:p>
        </p:txBody>
      </p:sp>
    </p:spTree>
    <p:extLst>
      <p:ext uri="{BB962C8B-B14F-4D97-AF65-F5344CB8AC3E}">
        <p14:creationId xmlns:p14="http://schemas.microsoft.com/office/powerpoint/2010/main" val="3086092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err="1">
                <a:latin typeface="Calibri Light" panose="020F0302020204030204" pitchFamily="34" charset="0"/>
                <a:cs typeface="Calibri Light" panose="020F0302020204030204" pitchFamily="34" charset="0"/>
              </a:rPr>
              <a:t>Aetiology</a:t>
            </a:r>
            <a:r>
              <a:rPr lang="en-US" sz="3300" dirty="0">
                <a:latin typeface="Calibri Light" panose="020F0302020204030204" pitchFamily="34" charset="0"/>
                <a:cs typeface="Calibri Light" panose="020F0302020204030204" pitchFamily="34" charset="0"/>
              </a:rPr>
              <a:t> – Predictors</a:t>
            </a:r>
            <a:endParaRPr lang="en-US" sz="3300" dirty="0"/>
          </a:p>
        </p:txBody>
      </p:sp>
      <p:sp>
        <p:nvSpPr>
          <p:cNvPr id="3" name="Content Placeholder 2"/>
          <p:cNvSpPr>
            <a:spLocks noGrp="1"/>
          </p:cNvSpPr>
          <p:nvPr>
            <p:ph idx="1"/>
          </p:nvPr>
        </p:nvSpPr>
        <p:spPr>
          <a:xfrm>
            <a:off x="457200" y="1417638"/>
            <a:ext cx="8229600" cy="4708525"/>
          </a:xfrm>
        </p:spPr>
        <p:txBody>
          <a:bodyPr>
            <a:noAutofit/>
          </a:bodyPr>
          <a:lstStyle/>
          <a:p>
            <a:pPr marL="0" indent="0">
              <a:buNone/>
            </a:pPr>
            <a:r>
              <a:rPr lang="en-US" sz="1800" i="1" dirty="0"/>
              <a:t>Putnam (1997)</a:t>
            </a:r>
          </a:p>
          <a:p>
            <a:endParaRPr lang="en-US" sz="1800" dirty="0"/>
          </a:p>
          <a:p>
            <a:pPr lvl="1">
              <a:buFont typeface="Arial" panose="020B0604020202020204" pitchFamily="34" charset="0"/>
              <a:buChar char="•"/>
            </a:pPr>
            <a:r>
              <a:rPr lang="en-US" sz="1800" dirty="0"/>
              <a:t>Traumatic environments prevent child from completing the developmental task of consolidating an integrated sense of ‘self’</a:t>
            </a:r>
          </a:p>
          <a:p>
            <a:pPr lvl="1">
              <a:buFont typeface="Arial" panose="020B0604020202020204" pitchFamily="34" charset="0"/>
              <a:buChar char="•"/>
            </a:pPr>
            <a:endParaRPr lang="en-US" sz="1800" dirty="0"/>
          </a:p>
          <a:p>
            <a:pPr lvl="1">
              <a:buFont typeface="Arial" panose="020B0604020202020204" pitchFamily="34" charset="0"/>
              <a:buChar char="•"/>
            </a:pPr>
            <a:r>
              <a:rPr lang="en-US" sz="1800" dirty="0"/>
              <a:t>Individual presents as having several ‘discrete behavioural states’ – states of being that include all mental and emotional functioning</a:t>
            </a:r>
          </a:p>
          <a:p>
            <a:pPr lvl="1">
              <a:buFont typeface="Arial" panose="020B0604020202020204" pitchFamily="34" charset="0"/>
              <a:buChar char="•"/>
            </a:pPr>
            <a:endParaRPr lang="en-US" sz="1800" dirty="0"/>
          </a:p>
          <a:p>
            <a:pPr lvl="1">
              <a:buFont typeface="Arial" panose="020B0604020202020204" pitchFamily="34" charset="0"/>
              <a:buChar char="•"/>
            </a:pPr>
            <a:r>
              <a:rPr lang="en-US" sz="1800" dirty="0"/>
              <a:t>Most caregiving environments facilitate both the development of such states and transitions between them, such that eventually the child presents and experiences a ‘continuous self’ across differing situations. Trauma prevents this integration</a:t>
            </a:r>
          </a:p>
          <a:p>
            <a:pPr lvl="1">
              <a:buFont typeface="Arial" panose="020B0604020202020204" pitchFamily="34" charset="0"/>
              <a:buChar char="•"/>
            </a:pPr>
            <a:endParaRPr lang="en-US" sz="1800" dirty="0"/>
          </a:p>
          <a:p>
            <a:pPr lvl="1">
              <a:buFont typeface="Arial" panose="020B0604020202020204" pitchFamily="34" charset="0"/>
              <a:buChar char="•"/>
            </a:pPr>
            <a:r>
              <a:rPr lang="en-US" sz="1800" dirty="0"/>
              <a:t>Forrest (2001) speculated that the neurological process underpinning these unintegrated states is a consequence of disruption to the orbitofrontal cortex</a:t>
            </a:r>
            <a:endParaRPr lang="en-GB" sz="1800" dirty="0"/>
          </a:p>
        </p:txBody>
      </p:sp>
    </p:spTree>
    <p:extLst>
      <p:ext uri="{BB962C8B-B14F-4D97-AF65-F5344CB8AC3E}">
        <p14:creationId xmlns:p14="http://schemas.microsoft.com/office/powerpoint/2010/main" val="3980265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But Does it Exist?</a:t>
            </a:r>
          </a:p>
        </p:txBody>
      </p:sp>
      <p:sp>
        <p:nvSpPr>
          <p:cNvPr id="3" name="Content Placeholder 2"/>
          <p:cNvSpPr>
            <a:spLocks noGrp="1"/>
          </p:cNvSpPr>
          <p:nvPr>
            <p:ph idx="1"/>
          </p:nvPr>
        </p:nvSpPr>
        <p:spPr/>
        <p:txBody>
          <a:bodyPr/>
          <a:lstStyle/>
          <a:p>
            <a:pPr marL="0" indent="0" algn="ctr">
              <a:buNone/>
            </a:pPr>
            <a:r>
              <a:rPr lang="en-US" sz="2000" dirty="0"/>
              <a:t>A ‘real’ and credible psychological condition</a:t>
            </a:r>
          </a:p>
          <a:p>
            <a:pPr algn="ctr"/>
            <a:endParaRPr lang="en-US" sz="2000" dirty="0"/>
          </a:p>
          <a:p>
            <a:pPr marL="0" indent="0" algn="ctr">
              <a:buNone/>
            </a:pPr>
            <a:endParaRPr lang="en-US" sz="2000" dirty="0"/>
          </a:p>
          <a:p>
            <a:pPr marL="0" indent="0" algn="ctr">
              <a:buNone/>
            </a:pPr>
            <a:r>
              <a:rPr lang="en-US" sz="2000" dirty="0"/>
              <a:t>vs.</a:t>
            </a:r>
          </a:p>
          <a:p>
            <a:pPr algn="ctr"/>
            <a:endParaRPr lang="en-US" sz="2000" dirty="0"/>
          </a:p>
          <a:p>
            <a:pPr marL="0" indent="0" algn="ctr">
              <a:buNone/>
            </a:pPr>
            <a:r>
              <a:rPr lang="en-US" sz="2000" dirty="0"/>
              <a:t>A therapist- and patient-constructed phenomenon</a:t>
            </a:r>
          </a:p>
          <a:p>
            <a:endParaRPr lang="en-US" dirty="0"/>
          </a:p>
        </p:txBody>
      </p:sp>
    </p:spTree>
    <p:extLst>
      <p:ext uri="{BB962C8B-B14F-4D97-AF65-F5344CB8AC3E}">
        <p14:creationId xmlns:p14="http://schemas.microsoft.com/office/powerpoint/2010/main" val="3244031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latin typeface="Calibri Light" panose="020F0302020204030204" pitchFamily="34" charset="0"/>
                <a:cs typeface="Calibri Light" panose="020F0302020204030204" pitchFamily="34" charset="0"/>
              </a:rPr>
              <a:t>The Problem of Prevalence</a:t>
            </a:r>
          </a:p>
        </p:txBody>
      </p:sp>
      <p:sp>
        <p:nvSpPr>
          <p:cNvPr id="3" name="Content Placeholder 2"/>
          <p:cNvSpPr>
            <a:spLocks noGrp="1"/>
          </p:cNvSpPr>
          <p:nvPr>
            <p:ph idx="1"/>
          </p:nvPr>
        </p:nvSpPr>
        <p:spPr/>
        <p:txBody>
          <a:bodyPr>
            <a:normAutofit fontScale="92500" lnSpcReduction="20000"/>
          </a:bodyPr>
          <a:lstStyle/>
          <a:p>
            <a:pPr marL="457200" lvl="1" indent="0">
              <a:buNone/>
            </a:pPr>
            <a:r>
              <a:rPr lang="en-US" sz="2100" dirty="0"/>
              <a:t>Foote et al. (2006):</a:t>
            </a:r>
          </a:p>
          <a:p>
            <a:pPr lvl="2"/>
            <a:r>
              <a:rPr lang="en-US" sz="2100" dirty="0"/>
              <a:t>29% of admissions to one US inner-city psychiatric hospital diagnosed with DID</a:t>
            </a:r>
          </a:p>
          <a:p>
            <a:endParaRPr lang="en-US" sz="2100" dirty="0"/>
          </a:p>
          <a:p>
            <a:pPr marL="457200" lvl="1" indent="0">
              <a:buNone/>
            </a:pPr>
            <a:r>
              <a:rPr lang="en-US" sz="2100" dirty="0"/>
              <a:t>Modestin (1992), Swiss psychiatrists:</a:t>
            </a:r>
          </a:p>
          <a:p>
            <a:pPr lvl="2"/>
            <a:r>
              <a:rPr lang="en-US" sz="2100" dirty="0"/>
              <a:t>1% of cases within their psychiatric system diagnosed with DID </a:t>
            </a:r>
          </a:p>
          <a:p>
            <a:pPr lvl="2"/>
            <a:r>
              <a:rPr lang="en-US" sz="2100" dirty="0"/>
              <a:t>90% of the psychiatrists had not seen a case of DID</a:t>
            </a:r>
          </a:p>
          <a:p>
            <a:pPr lvl="2"/>
            <a:r>
              <a:rPr lang="en-US" sz="2100" dirty="0"/>
              <a:t>66% of the cases were reported by fewer than 0.1% of the psychiatrists surveyed</a:t>
            </a:r>
            <a:endParaRPr lang="en-GB" sz="2100" dirty="0"/>
          </a:p>
          <a:p>
            <a:endParaRPr lang="en-GB" sz="2100" dirty="0"/>
          </a:p>
          <a:p>
            <a:pPr marL="0" lvl="1" indent="0">
              <a:buNone/>
            </a:pPr>
            <a:r>
              <a:rPr lang="en-US" sz="2100" dirty="0"/>
              <a:t>	Piper and </a:t>
            </a:r>
            <a:r>
              <a:rPr lang="en-US" sz="2100" dirty="0" err="1"/>
              <a:t>Merskey</a:t>
            </a:r>
            <a:r>
              <a:rPr lang="en-US" sz="2100" dirty="0"/>
              <a:t> (2004):</a:t>
            </a:r>
          </a:p>
          <a:p>
            <a:pPr marL="742950" lvl="2" indent="-342900"/>
            <a:r>
              <a:rPr lang="en-US" sz="2100" dirty="0"/>
              <a:t>If DID were a naturally occurring state, this degree of change would not occur, particularly in the absence of corresponding increases in reported levels of child abuse</a:t>
            </a:r>
          </a:p>
          <a:p>
            <a:pPr marL="742950" lvl="2" indent="-342900"/>
            <a:r>
              <a:rPr lang="en-US" sz="2100" dirty="0"/>
              <a:t>Appears to be specific to individual therapists, not universal</a:t>
            </a:r>
          </a:p>
          <a:p>
            <a:endParaRPr lang="en-US" dirty="0"/>
          </a:p>
          <a:p>
            <a:pPr marL="0" indent="0">
              <a:buNone/>
            </a:pPr>
            <a:endParaRPr lang="en-US" dirty="0"/>
          </a:p>
          <a:p>
            <a:endParaRPr lang="en-US" dirty="0"/>
          </a:p>
          <a:p>
            <a:endParaRPr lang="en-GB" dirty="0"/>
          </a:p>
        </p:txBody>
      </p:sp>
    </p:spTree>
    <p:extLst>
      <p:ext uri="{BB962C8B-B14F-4D97-AF65-F5344CB8AC3E}">
        <p14:creationId xmlns:p14="http://schemas.microsoft.com/office/powerpoint/2010/main" val="4170224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231</TotalTime>
  <Words>1757</Words>
  <Application>Microsoft Office PowerPoint</Application>
  <PresentationFormat>On-screen Show (4:3)</PresentationFormat>
  <Paragraphs>184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Courier New</vt:lpstr>
      <vt:lpstr>Office Theme</vt:lpstr>
      <vt:lpstr>Dissociative Identity Disorder</vt:lpstr>
      <vt:lpstr>DSM-5</vt:lpstr>
      <vt:lpstr>Meet the Alters…</vt:lpstr>
      <vt:lpstr>Meet the Alters…</vt:lpstr>
      <vt:lpstr>Aetiology – Predictors</vt:lpstr>
      <vt:lpstr>Aetiology – Predictors</vt:lpstr>
      <vt:lpstr>Aetiology – Predictors</vt:lpstr>
      <vt:lpstr>But Does it Exist?</vt:lpstr>
      <vt:lpstr>The Problem of Prevalence</vt:lpstr>
      <vt:lpstr>The Problem of Memory</vt:lpstr>
      <vt:lpstr>Factors that Encourage False Memories</vt:lpstr>
      <vt:lpstr>Teaching Multiplicity?</vt:lpstr>
      <vt:lpstr>Supporting Multiplicity? </vt:lpstr>
      <vt:lpstr>False Personalities?</vt:lpstr>
      <vt:lpstr>Experimental Evidence</vt:lpstr>
      <vt:lpstr>Where Are We Now?</vt:lpstr>
      <vt:lpstr>Therapy: To Treat or Not to Treat?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Dissociative Identity Disorder</dc:title>
  <dc:creator>Paul Bennett</dc:creator>
  <cp:lastModifiedBy>Heathcock, Clara</cp:lastModifiedBy>
  <cp:revision>28</cp:revision>
  <dcterms:created xsi:type="dcterms:W3CDTF">2013-11-12T08:08:50Z</dcterms:created>
  <dcterms:modified xsi:type="dcterms:W3CDTF">2021-03-15T10:50:15Z</dcterms:modified>
</cp:coreProperties>
</file>