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57" r:id="rId4"/>
    <p:sldId id="259" r:id="rId5"/>
    <p:sldId id="260" r:id="rId6"/>
    <p:sldId id="261"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74" autoAdjust="0"/>
  </p:normalViewPr>
  <p:slideViewPr>
    <p:cSldViewPr>
      <p:cViewPr varScale="1">
        <p:scale>
          <a:sx n="68" d="100"/>
          <a:sy n="68" d="100"/>
        </p:scale>
        <p:origin x="144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nett P.D." userId="64626ddf-f80a-42b2-9a46-b4a8fd2b9674" providerId="ADAL" clId="{DF416994-7104-4276-AA74-07012ABEEBB3}"/>
    <pc:docChg chg="custSel modSld">
      <pc:chgData name="Bennett P.D." userId="64626ddf-f80a-42b2-9a46-b4a8fd2b9674" providerId="ADAL" clId="{DF416994-7104-4276-AA74-07012ABEEBB3}" dt="2019-06-11T10:13:01.569" v="382" actId="20577"/>
      <pc:docMkLst>
        <pc:docMk/>
      </pc:docMkLst>
      <pc:sldChg chg="modSp">
        <pc:chgData name="Bennett P.D." userId="64626ddf-f80a-42b2-9a46-b4a8fd2b9674" providerId="ADAL" clId="{DF416994-7104-4276-AA74-07012ABEEBB3}" dt="2019-06-11T10:11:13.706" v="316" actId="20577"/>
        <pc:sldMkLst>
          <pc:docMk/>
          <pc:sldMk cId="0" sldId="260"/>
        </pc:sldMkLst>
        <pc:spChg chg="mod">
          <ac:chgData name="Bennett P.D." userId="64626ddf-f80a-42b2-9a46-b4a8fd2b9674" providerId="ADAL" clId="{DF416994-7104-4276-AA74-07012ABEEBB3}" dt="2019-06-11T10:11:13.706" v="316" actId="20577"/>
          <ac:spMkLst>
            <pc:docMk/>
            <pc:sldMk cId="0" sldId="260"/>
            <ac:spMk id="2" creationId="{00000000-0000-0000-0000-000000000000}"/>
          </ac:spMkLst>
        </pc:spChg>
        <pc:spChg chg="mod">
          <ac:chgData name="Bennett P.D." userId="64626ddf-f80a-42b2-9a46-b4a8fd2b9674" providerId="ADAL" clId="{DF416994-7104-4276-AA74-07012ABEEBB3}" dt="2019-06-11T10:10:34.797" v="258" actId="20577"/>
          <ac:spMkLst>
            <pc:docMk/>
            <pc:sldMk cId="0" sldId="260"/>
            <ac:spMk id="3" creationId="{00000000-0000-0000-0000-000000000000}"/>
          </ac:spMkLst>
        </pc:spChg>
        <pc:picChg chg="mod">
          <ac:chgData name="Bennett P.D." userId="64626ddf-f80a-42b2-9a46-b4a8fd2b9674" providerId="ADAL" clId="{DF416994-7104-4276-AA74-07012ABEEBB3}" dt="2019-06-11T10:09:05.079" v="108" actId="1076"/>
          <ac:picMkLst>
            <pc:docMk/>
            <pc:sldMk cId="0" sldId="260"/>
            <ac:picMk id="1026" creationId="{00000000-0000-0000-0000-000000000000}"/>
          </ac:picMkLst>
        </pc:picChg>
      </pc:sldChg>
      <pc:sldChg chg="modSp">
        <pc:chgData name="Bennett P.D." userId="64626ddf-f80a-42b2-9a46-b4a8fd2b9674" providerId="ADAL" clId="{DF416994-7104-4276-AA74-07012ABEEBB3}" dt="2019-06-11T10:08:12.474" v="1" actId="27636"/>
        <pc:sldMkLst>
          <pc:docMk/>
          <pc:sldMk cId="0" sldId="261"/>
        </pc:sldMkLst>
        <pc:spChg chg="mod">
          <ac:chgData name="Bennett P.D." userId="64626ddf-f80a-42b2-9a46-b4a8fd2b9674" providerId="ADAL" clId="{DF416994-7104-4276-AA74-07012ABEEBB3}" dt="2019-06-11T10:08:12.474" v="1" actId="27636"/>
          <ac:spMkLst>
            <pc:docMk/>
            <pc:sldMk cId="0" sldId="261"/>
            <ac:spMk id="3" creationId="{00000000-0000-0000-0000-000000000000}"/>
          </ac:spMkLst>
        </pc:spChg>
      </pc:sldChg>
      <pc:sldChg chg="modSp">
        <pc:chgData name="Bennett P.D." userId="64626ddf-f80a-42b2-9a46-b4a8fd2b9674" providerId="ADAL" clId="{DF416994-7104-4276-AA74-07012ABEEBB3}" dt="2019-06-11T10:13:01.569" v="382" actId="20577"/>
        <pc:sldMkLst>
          <pc:docMk/>
          <pc:sldMk cId="0" sldId="263"/>
        </pc:sldMkLst>
        <pc:spChg chg="mod">
          <ac:chgData name="Bennett P.D." userId="64626ddf-f80a-42b2-9a46-b4a8fd2b9674" providerId="ADAL" clId="{DF416994-7104-4276-AA74-07012ABEEBB3}" dt="2019-06-11T10:13:01.569" v="382" actId="20577"/>
          <ac:spMkLst>
            <pc:docMk/>
            <pc:sldMk cId="0" sldId="263"/>
            <ac:spMk id="3" creationId="{00000000-0000-0000-0000-000000000000}"/>
          </ac:spMkLst>
        </pc:spChg>
      </pc:sldChg>
      <pc:sldChg chg="modSp">
        <pc:chgData name="Bennett P.D." userId="64626ddf-f80a-42b2-9a46-b4a8fd2b9674" providerId="ADAL" clId="{DF416994-7104-4276-AA74-07012ABEEBB3}" dt="2019-06-11T10:12:09.107" v="381" actId="20577"/>
        <pc:sldMkLst>
          <pc:docMk/>
          <pc:sldMk cId="3454942514" sldId="271"/>
        </pc:sldMkLst>
        <pc:spChg chg="mod">
          <ac:chgData name="Bennett P.D." userId="64626ddf-f80a-42b2-9a46-b4a8fd2b9674" providerId="ADAL" clId="{DF416994-7104-4276-AA74-07012ABEEBB3}" dt="2019-06-11T10:12:09.107" v="381" actId="20577"/>
          <ac:spMkLst>
            <pc:docMk/>
            <pc:sldMk cId="3454942514" sldId="271"/>
            <ac:spMk id="2" creationId="{00000000-0000-0000-0000-000000000000}"/>
          </ac:spMkLst>
        </pc:spChg>
        <pc:spChg chg="mod">
          <ac:chgData name="Bennett P.D." userId="64626ddf-f80a-42b2-9a46-b4a8fd2b9674" providerId="ADAL" clId="{DF416994-7104-4276-AA74-07012ABEEBB3}" dt="2019-06-11T10:10:52.971" v="259" actId="6549"/>
          <ac:spMkLst>
            <pc:docMk/>
            <pc:sldMk cId="3454942514" sldId="271"/>
            <ac:spMk id="3" creationId="{00000000-0000-0000-0000-000000000000}"/>
          </ac:spMkLst>
        </pc:spChg>
        <pc:picChg chg="mod">
          <ac:chgData name="Bennett P.D." userId="64626ddf-f80a-42b2-9a46-b4a8fd2b9674" providerId="ADAL" clId="{DF416994-7104-4276-AA74-07012ABEEBB3}" dt="2019-06-11T10:11:37.865" v="370" actId="1076"/>
          <ac:picMkLst>
            <pc:docMk/>
            <pc:sldMk cId="3454942514" sldId="271"/>
            <ac:picMk id="2050" creationId="{00000000-0000-0000-0000-000000000000}"/>
          </ac:picMkLst>
        </pc:picChg>
      </pc:sldChg>
    </pc:docChg>
  </pc:docChgLst>
  <pc:docChgLst>
    <pc:chgData name="Paul Bennett" userId="33a34068dc46463b" providerId="LiveId" clId="{2B7E9E2F-AD75-428A-AC3C-6ECCDD032AEA}"/>
    <pc:docChg chg="modSld">
      <pc:chgData name="Paul Bennett" userId="33a34068dc46463b" providerId="LiveId" clId="{2B7E9E2F-AD75-428A-AC3C-6ECCDD032AEA}" dt="2021-03-03T08:28:04.151" v="0" actId="20577"/>
      <pc:docMkLst>
        <pc:docMk/>
      </pc:docMkLst>
      <pc:sldChg chg="modSp mod">
        <pc:chgData name="Paul Bennett" userId="33a34068dc46463b" providerId="LiveId" clId="{2B7E9E2F-AD75-428A-AC3C-6ECCDD032AEA}" dt="2021-03-03T08:28:04.151" v="0" actId="20577"/>
        <pc:sldMkLst>
          <pc:docMk/>
          <pc:sldMk cId="0" sldId="259"/>
        </pc:sldMkLst>
        <pc:spChg chg="mod">
          <ac:chgData name="Paul Bennett" userId="33a34068dc46463b" providerId="LiveId" clId="{2B7E9E2F-AD75-428A-AC3C-6ECCDD032AEA}" dt="2021-03-03T08:28:04.151" v="0" actId="20577"/>
          <ac:spMkLst>
            <pc:docMk/>
            <pc:sldMk cId="0" sldId="259"/>
            <ac:spMk id="5" creationId="{49E94FDD-95B2-4673-AE24-85AEF166941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31ED361-F281-4340-8A24-01319EEDF13A}" type="datetimeFigureOut">
              <a:rPr lang="en-GB" smtClean="0"/>
              <a:pPr/>
              <a:t>10/03/2021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2A31C4-B145-43F4-8770-22CFAA03E11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31ED361-F281-4340-8A24-01319EEDF13A}" type="datetimeFigureOut">
              <a:rPr lang="en-GB" smtClean="0"/>
              <a:pPr/>
              <a:t>10/03/2021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2A31C4-B145-43F4-8770-22CFAA03E115}"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31ED361-F281-4340-8A24-01319EEDF13A}" type="datetimeFigureOut">
              <a:rPr lang="en-GB" smtClean="0"/>
              <a:pPr/>
              <a:t>10/03/2021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2A31C4-B145-43F4-8770-22CFAA03E115}"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lvl1pPr>
          </a:lstStyle>
          <a:p>
            <a:r>
              <a:rPr lang="en-US" dirty="0"/>
              <a:t>Click to edit Master title style</a:t>
            </a:r>
            <a:endParaRPr lang="en-GB" dirty="0"/>
          </a:p>
        </p:txBody>
      </p:sp>
      <p:sp>
        <p:nvSpPr>
          <p:cNvPr id="3" name="Content Placeholder 2"/>
          <p:cNvSpPr>
            <a:spLocks noGrp="1"/>
          </p:cNvSpPr>
          <p:nvPr>
            <p:ph idx="1"/>
          </p:nvPr>
        </p:nvSpPr>
        <p:spPr/>
        <p:txBody>
          <a:bodyPr>
            <a:normAutofit/>
          </a:bodyPr>
          <a:lstStyle>
            <a:lvl1pPr>
              <a:defRPr sz="18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C31ED361-F281-4340-8A24-01319EEDF13A}" type="datetimeFigureOut">
              <a:rPr lang="en-GB" smtClean="0"/>
              <a:pPr/>
              <a:t>10/03/2021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2A31C4-B145-43F4-8770-22CFAA03E115}"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1ED361-F281-4340-8A24-01319EEDF13A}" type="datetimeFigureOut">
              <a:rPr lang="en-GB" smtClean="0"/>
              <a:pPr/>
              <a:t>10/03/2021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2A31C4-B145-43F4-8770-22CFAA03E115}"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600200"/>
            <a:ext cx="4038600" cy="4525963"/>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p>
            <a:fld id="{C31ED361-F281-4340-8A24-01319EEDF13A}" type="datetimeFigureOut">
              <a:rPr lang="en-GB" smtClean="0"/>
              <a:pPr/>
              <a:t>10/03/2021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42A31C4-B145-43F4-8770-22CFAA03E115}"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31ED361-F281-4340-8A24-01319EEDF13A}" type="datetimeFigureOut">
              <a:rPr lang="en-GB" smtClean="0"/>
              <a:pPr/>
              <a:t>10/03/2021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742A31C4-B145-43F4-8770-22CFAA03E115}"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31ED361-F281-4340-8A24-01319EEDF13A}" type="datetimeFigureOut">
              <a:rPr lang="en-GB" smtClean="0"/>
              <a:pPr/>
              <a:t>10/03/2021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742A31C4-B145-43F4-8770-22CFAA03E115}"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1ED361-F281-4340-8A24-01319EEDF13A}" type="datetimeFigureOut">
              <a:rPr lang="en-GB" smtClean="0"/>
              <a:pPr/>
              <a:t>10/03/2021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742A31C4-B145-43F4-8770-22CFAA03E115}"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1ED361-F281-4340-8A24-01319EEDF13A}" type="datetimeFigureOut">
              <a:rPr lang="en-GB" smtClean="0"/>
              <a:pPr/>
              <a:t>10/03/2021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42A31C4-B145-43F4-8770-22CFAA03E115}"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1ED361-F281-4340-8A24-01319EEDF13A}" type="datetimeFigureOut">
              <a:rPr lang="en-GB" smtClean="0"/>
              <a:pPr/>
              <a:t>10/03/2021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42A31C4-B145-43F4-8770-22CFAA03E115}"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1ED361-F281-4340-8A24-01319EEDF13A}" type="datetimeFigureOut">
              <a:rPr lang="en-GB" smtClean="0"/>
              <a:pPr/>
              <a:t>10/03/2021</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2A31C4-B145-43F4-8770-22CFAA03E115}" type="slidenum">
              <a:rPr lang="en-GB" smtClean="0"/>
              <a:pPr/>
              <a:t>‹#›</a:t>
            </a:fld>
            <a:endParaRPr lang="en-GB" dirty="0"/>
          </a:p>
        </p:txBody>
      </p:sp>
      <p:pic>
        <p:nvPicPr>
          <p:cNvPr id="8" name="Picture 7" descr="Icon&#10;&#10;Description automatically generated">
            <a:extLst>
              <a:ext uri="{FF2B5EF4-FFF2-40B4-BE49-F238E27FC236}">
                <a16:creationId xmlns:a16="http://schemas.microsoft.com/office/drawing/2014/main" id="{A38B4668-7813-4890-B861-B3BF6B7BD8E2}"/>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884368" y="44451"/>
            <a:ext cx="1248746" cy="124271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4500" dirty="0">
                <a:latin typeface="Calibri Light" panose="020F0302020204030204" pitchFamily="34" charset="0"/>
                <a:cs typeface="Calibri Light" panose="020F0302020204030204" pitchFamily="34" charset="0"/>
              </a:rPr>
              <a:t>Trauma: Post-traumatic Stress Syndrome</a:t>
            </a:r>
          </a:p>
        </p:txBody>
      </p:sp>
      <p:sp>
        <p:nvSpPr>
          <p:cNvPr id="3" name="Subtitle 2"/>
          <p:cNvSpPr>
            <a:spLocks noGrp="1"/>
          </p:cNvSpPr>
          <p:nvPr>
            <p:ph type="subTitle" idx="1"/>
          </p:nvPr>
        </p:nvSpPr>
        <p:spPr/>
        <p:txBody>
          <a:bodyPr/>
          <a:lstStyle/>
          <a:p>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latin typeface="Calibri Light" panose="020F0302020204030204" pitchFamily="34" charset="0"/>
                <a:cs typeface="Calibri Light" panose="020F0302020204030204" pitchFamily="34" charset="0"/>
              </a:rPr>
              <a:t>Prevention</a:t>
            </a:r>
          </a:p>
        </p:txBody>
      </p:sp>
      <p:sp>
        <p:nvSpPr>
          <p:cNvPr id="3" name="Content Placeholder 2"/>
          <p:cNvSpPr>
            <a:spLocks noGrp="1"/>
          </p:cNvSpPr>
          <p:nvPr>
            <p:ph idx="1"/>
          </p:nvPr>
        </p:nvSpPr>
        <p:spPr/>
        <p:txBody>
          <a:bodyPr/>
          <a:lstStyle/>
          <a:p>
            <a:pPr marL="0" indent="0">
              <a:buNone/>
            </a:pPr>
            <a:r>
              <a:rPr lang="en-GB" i="1" dirty="0"/>
              <a:t>Psychological debriefing</a:t>
            </a:r>
          </a:p>
          <a:p>
            <a:pPr marL="0" indent="0">
              <a:buNone/>
            </a:pPr>
            <a:endParaRPr lang="en-GB" dirty="0"/>
          </a:p>
          <a:p>
            <a:pPr marL="0" indent="0">
              <a:buNone/>
            </a:pPr>
            <a:r>
              <a:rPr lang="en-GB" dirty="0"/>
              <a:t>Rose et al. (2002), long-term increase in risk for PTSD!</a:t>
            </a:r>
          </a:p>
          <a:p>
            <a:endParaRPr lang="en-GB" dirty="0"/>
          </a:p>
          <a:p>
            <a:pPr lvl="1">
              <a:buFont typeface="Arial" panose="020B0604020202020204" pitchFamily="34" charset="0"/>
              <a:buChar char="•"/>
            </a:pPr>
            <a:r>
              <a:rPr lang="en-US" sz="1800" dirty="0"/>
              <a:t>‘Secondary traumatization’ as a result of further imaginal exposure to a traumatic incident within a short time of the event</a:t>
            </a:r>
          </a:p>
          <a:p>
            <a:pPr lvl="1">
              <a:buFont typeface="Arial" panose="020B0604020202020204" pitchFamily="34" charset="0"/>
              <a:buChar char="•"/>
            </a:pPr>
            <a:endParaRPr lang="en-GB" sz="1800" dirty="0"/>
          </a:p>
          <a:p>
            <a:pPr lvl="1">
              <a:buFont typeface="Arial" panose="020B0604020202020204" pitchFamily="34" charset="0"/>
              <a:buChar char="•"/>
            </a:pPr>
            <a:r>
              <a:rPr lang="en-US" sz="1800" dirty="0"/>
              <a:t>May ‘medicalize’ normal distress – increase expectancy of developing psychological symptoms in those who would otherwise not have done so</a:t>
            </a:r>
            <a:endParaRPr lang="en-GB" sz="1800" dirty="0"/>
          </a:p>
          <a:p>
            <a:pPr lvl="1">
              <a:buFont typeface="Arial" panose="020B0604020202020204" pitchFamily="34" charset="0"/>
              <a:buChar char="•"/>
            </a:pPr>
            <a:endParaRPr lang="en-US" sz="1800" dirty="0"/>
          </a:p>
          <a:p>
            <a:pPr lvl="1">
              <a:buFont typeface="Arial" panose="020B0604020202020204" pitchFamily="34" charset="0"/>
              <a:buChar char="•"/>
            </a:pPr>
            <a:r>
              <a:rPr lang="en-US" sz="1800" dirty="0"/>
              <a:t>May prevent potentially protective responses of denial and distancing that occur following a traumatic incident</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latin typeface="Calibri Light" panose="020F0302020204030204" pitchFamily="34" charset="0"/>
                <a:cs typeface="Calibri Light" panose="020F0302020204030204" pitchFamily="34" charset="0"/>
              </a:rPr>
              <a:t>Exposure</a:t>
            </a:r>
          </a:p>
        </p:txBody>
      </p:sp>
      <p:sp>
        <p:nvSpPr>
          <p:cNvPr id="3" name="Content Placeholder 2"/>
          <p:cNvSpPr>
            <a:spLocks noGrp="1"/>
          </p:cNvSpPr>
          <p:nvPr>
            <p:ph idx="1"/>
          </p:nvPr>
        </p:nvSpPr>
        <p:spPr/>
        <p:txBody>
          <a:bodyPr>
            <a:noAutofit/>
          </a:bodyPr>
          <a:lstStyle/>
          <a:p>
            <a:pPr>
              <a:buNone/>
            </a:pPr>
            <a:r>
              <a:rPr lang="en-GB" i="1" dirty="0"/>
              <a:t>Trauma-focused CBT: TF-CBT</a:t>
            </a:r>
          </a:p>
          <a:p>
            <a:pPr>
              <a:buNone/>
            </a:pPr>
            <a:endParaRPr lang="en-GB" dirty="0"/>
          </a:p>
          <a:p>
            <a:pPr lvl="2"/>
            <a:r>
              <a:rPr lang="en-GB" sz="1800" dirty="0"/>
              <a:t>‘Exposure and response prevention’ as with other anxiety disorders – talk, diary, recordings.</a:t>
            </a:r>
          </a:p>
          <a:p>
            <a:pPr lvl="2"/>
            <a:r>
              <a:rPr lang="en-US" sz="1800" dirty="0"/>
              <a:t>Reactivation of memories – describing experience in detail, focusing on what happened, thoughts and emotions experienced at the time, and memories the incident triggered</a:t>
            </a:r>
          </a:p>
          <a:p>
            <a:pPr lvl="2"/>
            <a:r>
              <a:rPr lang="en-US" sz="1800" dirty="0"/>
              <a:t>May be augmented by a variety of cognitive behavioural techniques, including relaxation training and cognitive restructuring</a:t>
            </a:r>
          </a:p>
          <a:p>
            <a:pPr lvl="2"/>
            <a:r>
              <a:rPr lang="en-US" sz="1800" dirty="0"/>
              <a:t>May be graduated or direct exposure</a:t>
            </a:r>
          </a:p>
          <a:p>
            <a:pPr lvl="2"/>
            <a:endParaRPr lang="en-US" sz="1800" dirty="0"/>
          </a:p>
          <a:p>
            <a:pPr marL="0" indent="0">
              <a:buNone/>
            </a:pPr>
            <a:r>
              <a:rPr lang="en-US" dirty="0"/>
              <a:t>Wells and Sembi (2004) taught people to minimize rumination by using active distraction techniques.</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latin typeface="Calibri Light" panose="020F0302020204030204" pitchFamily="34" charset="0"/>
                <a:cs typeface="Calibri Light" panose="020F0302020204030204" pitchFamily="34" charset="0"/>
              </a:rPr>
              <a:t>Data</a:t>
            </a:r>
            <a:endParaRPr lang="en-GB" sz="3300" dirty="0"/>
          </a:p>
        </p:txBody>
      </p:sp>
      <p:sp>
        <p:nvSpPr>
          <p:cNvPr id="3" name="Content Placeholder 2"/>
          <p:cNvSpPr>
            <a:spLocks noGrp="1"/>
          </p:cNvSpPr>
          <p:nvPr>
            <p:ph idx="1"/>
          </p:nvPr>
        </p:nvSpPr>
        <p:spPr/>
        <p:txBody>
          <a:bodyPr>
            <a:normAutofit/>
          </a:bodyPr>
          <a:lstStyle/>
          <a:p>
            <a:pPr marL="0" indent="0">
              <a:buNone/>
            </a:pPr>
            <a:r>
              <a:rPr lang="en-US" i="1" dirty="0">
                <a:ea typeface="Times New Roman"/>
                <a:cs typeface="Times New Roman"/>
              </a:rPr>
              <a:t>Marks et al. (1996) </a:t>
            </a:r>
          </a:p>
          <a:p>
            <a:pPr marL="447675" lvl="1" indent="-19050">
              <a:buNone/>
            </a:pPr>
            <a:endParaRPr lang="en-US" sz="1800" dirty="0">
              <a:ea typeface="Times New Roman"/>
              <a:cs typeface="Times New Roman"/>
            </a:endParaRPr>
          </a:p>
          <a:p>
            <a:pPr marL="9525" lvl="1" indent="0">
              <a:buNone/>
            </a:pPr>
            <a:r>
              <a:rPr lang="en-US" sz="1800" dirty="0">
                <a:ea typeface="Times New Roman"/>
                <a:cs typeface="Times New Roman"/>
              </a:rPr>
              <a:t>Relaxation versus exposure alone versus cognitive restructuring alone versus exposure plus cognitive restructuring.</a:t>
            </a:r>
          </a:p>
          <a:p>
            <a:endParaRPr lang="en-US" dirty="0">
              <a:ea typeface="Times New Roman"/>
              <a:cs typeface="Times New Roman"/>
            </a:endParaRPr>
          </a:p>
          <a:p>
            <a:pPr lvl="1">
              <a:buFont typeface="Arial" panose="020B0604020202020204" pitchFamily="34" charset="0"/>
              <a:buChar char="•"/>
            </a:pPr>
            <a:r>
              <a:rPr lang="en-US" sz="1800" dirty="0">
                <a:ea typeface="Times New Roman"/>
                <a:cs typeface="Times New Roman"/>
              </a:rPr>
              <a:t>By end of intervention – all the other treatments proved superior to relaxation, with no differences in effectiveness between them.</a:t>
            </a:r>
          </a:p>
          <a:p>
            <a:pPr lvl="1">
              <a:buFont typeface="Arial" panose="020B0604020202020204" pitchFamily="34" charset="0"/>
              <a:buChar char="•"/>
            </a:pPr>
            <a:r>
              <a:rPr lang="en-US" sz="1800" dirty="0">
                <a:ea typeface="Times New Roman"/>
                <a:cs typeface="Times New Roman"/>
              </a:rPr>
              <a:t>3–6/12 follow-up, exposure programmes proved superior</a:t>
            </a:r>
          </a:p>
          <a:p>
            <a:pPr>
              <a:buNone/>
            </a:pPr>
            <a:endParaRPr lang="en-US" dirty="0">
              <a:ea typeface="Times New Roman"/>
              <a:cs typeface="Times New Roman"/>
            </a:endParaRPr>
          </a:p>
          <a:p>
            <a:pPr marL="41275" indent="-31750">
              <a:buNone/>
            </a:pPr>
            <a:r>
              <a:rPr lang="en-US" dirty="0">
                <a:ea typeface="Times New Roman"/>
                <a:cs typeface="Times New Roman"/>
              </a:rPr>
              <a:t>	Optimal treatment seems to involve a combination of self-instruction training or other cognitive strategies in the early stages of therapy, combined with gradual exposure to traumatic memories.</a:t>
            </a:r>
          </a:p>
          <a:p>
            <a:pPr>
              <a:buNone/>
            </a:pPr>
            <a:endParaRPr lang="en-US" dirty="0">
              <a:ea typeface="Times New Roman"/>
              <a:cs typeface="Times New Roman"/>
            </a:endParaRPr>
          </a:p>
          <a:p>
            <a:pPr>
              <a:buNone/>
            </a:pPr>
            <a:r>
              <a:rPr lang="en-GB" dirty="0">
                <a:ea typeface="Times New Roman"/>
                <a:cs typeface="Times New Roman"/>
              </a:rPr>
              <a:t>Deblinger et al. (2016): TF-CBT effective in reducing shame, isolation and stigma.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latin typeface="Calibri Light" panose="020F0302020204030204" pitchFamily="34" charset="0"/>
                <a:cs typeface="Calibri Light" panose="020F0302020204030204" pitchFamily="34" charset="0"/>
              </a:rPr>
              <a:t>EMDR</a:t>
            </a:r>
          </a:p>
        </p:txBody>
      </p:sp>
      <p:sp>
        <p:nvSpPr>
          <p:cNvPr id="3" name="Content Placeholder 2"/>
          <p:cNvSpPr>
            <a:spLocks noGrp="1"/>
          </p:cNvSpPr>
          <p:nvPr>
            <p:ph idx="1"/>
          </p:nvPr>
        </p:nvSpPr>
        <p:spPr/>
        <p:txBody>
          <a:bodyPr>
            <a:normAutofit lnSpcReduction="10000"/>
          </a:bodyPr>
          <a:lstStyle/>
          <a:p>
            <a:pPr>
              <a:buNone/>
            </a:pPr>
            <a:r>
              <a:rPr lang="en-GB" i="1" dirty="0"/>
              <a:t>Eye movement desensitization and reprocessing (Shapiro 1995)</a:t>
            </a:r>
          </a:p>
          <a:p>
            <a:pPr>
              <a:buNone/>
            </a:pPr>
            <a:r>
              <a:rPr lang="en-GB" dirty="0"/>
              <a:t> </a:t>
            </a:r>
          </a:p>
          <a:p>
            <a:r>
              <a:rPr lang="en-US" dirty="0"/>
              <a:t>Recall of target memories as visual images + negative cognition framed in the present tense (‘I am terrified’)</a:t>
            </a:r>
          </a:p>
          <a:p>
            <a:endParaRPr lang="en-US" dirty="0"/>
          </a:p>
          <a:p>
            <a:r>
              <a:rPr lang="en-US" dirty="0"/>
              <a:t>Rate strength of emotion evoked by this process</a:t>
            </a:r>
          </a:p>
          <a:p>
            <a:endParaRPr lang="en-US" dirty="0"/>
          </a:p>
          <a:p>
            <a:r>
              <a:rPr lang="en-US" dirty="0"/>
              <a:t>Track therapist’s finger as it is moved increasingly quickly back and forth across line of vision. After 24 such movements, client is instructed to ‘Blank it out’ or ‘Let it go’, and to rate their level of emotion</a:t>
            </a:r>
          </a:p>
          <a:p>
            <a:endParaRPr lang="en-US" dirty="0"/>
          </a:p>
          <a:p>
            <a:r>
              <a:rPr lang="en-US" dirty="0"/>
              <a:t>Procedure repeated until minimal distress to the presence of the image and negative cognition</a:t>
            </a:r>
          </a:p>
          <a:p>
            <a:endParaRPr lang="en-US" dirty="0"/>
          </a:p>
          <a:p>
            <a:r>
              <a:rPr lang="en-US" dirty="0"/>
              <a:t>If no changes occur, direction of eye movements is changed</a:t>
            </a:r>
            <a:endParaRPr lang="en-GB" dirty="0"/>
          </a:p>
          <a:p>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Calibri Light" panose="020F0302020204030204" pitchFamily="34" charset="0"/>
                <a:cs typeface="Calibri Light" panose="020F0302020204030204" pitchFamily="34" charset="0"/>
              </a:rPr>
              <a:t>EMDR</a:t>
            </a:r>
            <a:endParaRPr lang="en-GB" dirty="0"/>
          </a:p>
        </p:txBody>
      </p:sp>
      <p:sp>
        <p:nvSpPr>
          <p:cNvPr id="3" name="Content Placeholder 2"/>
          <p:cNvSpPr>
            <a:spLocks noGrp="1"/>
          </p:cNvSpPr>
          <p:nvPr>
            <p:ph idx="1"/>
          </p:nvPr>
        </p:nvSpPr>
        <p:spPr/>
        <p:txBody>
          <a:bodyPr>
            <a:normAutofit/>
          </a:bodyPr>
          <a:lstStyle/>
          <a:p>
            <a:pPr marL="0" indent="0">
              <a:buNone/>
            </a:pPr>
            <a:r>
              <a:rPr lang="en-US" i="1" dirty="0"/>
              <a:t>Bisson et al. (2013) </a:t>
            </a:r>
          </a:p>
          <a:p>
            <a:endParaRPr lang="en-US" dirty="0"/>
          </a:p>
          <a:p>
            <a:pPr lvl="1">
              <a:buFont typeface="Arial" panose="020B0604020202020204" pitchFamily="34" charset="0"/>
              <a:buChar char="•"/>
            </a:pPr>
            <a:r>
              <a:rPr lang="en-US" sz="1800" dirty="0"/>
              <a:t>Meta-analysis of the effectiveness of EMDR versus no treatment, non-specific treatment and the exposure methods described above</a:t>
            </a:r>
          </a:p>
          <a:p>
            <a:pPr lvl="1">
              <a:buFont typeface="Arial" panose="020B0604020202020204" pitchFamily="34" charset="0"/>
              <a:buChar char="•"/>
            </a:pPr>
            <a:endParaRPr lang="en-US" sz="1800" dirty="0"/>
          </a:p>
          <a:p>
            <a:pPr lvl="1">
              <a:buFont typeface="Arial" panose="020B0604020202020204" pitchFamily="34" charset="0"/>
              <a:buChar char="•"/>
            </a:pPr>
            <a:r>
              <a:rPr lang="en-US" sz="1800" dirty="0"/>
              <a:t>Benefits similar to those resulting from exposure approaches – although EMDR may work more quickly</a:t>
            </a:r>
          </a:p>
          <a:p>
            <a:pPr marL="0" indent="0">
              <a:buNone/>
            </a:pPr>
            <a:endParaRPr lang="en-US" dirty="0"/>
          </a:p>
          <a:p>
            <a:pPr>
              <a:buNone/>
            </a:pPr>
            <a:r>
              <a:rPr lang="en-US" dirty="0"/>
              <a:t>Recommended: EMDR for people who find exposure difficult.</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1F54A-9B2E-4414-8559-22264689260F}"/>
              </a:ext>
            </a:extLst>
          </p:cNvPr>
          <p:cNvSpPr>
            <a:spLocks noGrp="1"/>
          </p:cNvSpPr>
          <p:nvPr>
            <p:ph type="title"/>
          </p:nvPr>
        </p:nvSpPr>
        <p:spPr/>
        <p:txBody>
          <a:bodyPr>
            <a:normAutofit/>
          </a:bodyPr>
          <a:lstStyle/>
          <a:p>
            <a:r>
              <a:rPr lang="en-GB" sz="3300" dirty="0">
                <a:latin typeface="Calibri Light" panose="020F0302020204030204" pitchFamily="34" charset="0"/>
                <a:cs typeface="Calibri Light" panose="020F0302020204030204" pitchFamily="34" charset="0"/>
              </a:rPr>
              <a:t>DSM-5</a:t>
            </a:r>
          </a:p>
        </p:txBody>
      </p:sp>
      <p:sp>
        <p:nvSpPr>
          <p:cNvPr id="3" name="Content Placeholder 2">
            <a:extLst>
              <a:ext uri="{FF2B5EF4-FFF2-40B4-BE49-F238E27FC236}">
                <a16:creationId xmlns:a16="http://schemas.microsoft.com/office/drawing/2014/main" id="{FFA5FBA0-A05C-46BE-886C-AE3E11A40004}"/>
              </a:ext>
            </a:extLst>
          </p:cNvPr>
          <p:cNvSpPr>
            <a:spLocks noGrp="1"/>
          </p:cNvSpPr>
          <p:nvPr>
            <p:ph idx="1"/>
          </p:nvPr>
        </p:nvSpPr>
        <p:spPr>
          <a:xfrm>
            <a:off x="457200" y="1700808"/>
            <a:ext cx="8229600" cy="4425355"/>
          </a:xfrm>
        </p:spPr>
        <p:txBody>
          <a:bodyPr>
            <a:normAutofit/>
          </a:bodyPr>
          <a:lstStyle/>
          <a:p>
            <a:r>
              <a:rPr lang="en-GB" sz="1600" dirty="0"/>
              <a:t>Exposure to death, threatened death, actual or threatened serious injury, or actual or threatened sexual violence</a:t>
            </a:r>
          </a:p>
          <a:p>
            <a:endParaRPr lang="en-GB" sz="1600" dirty="0"/>
          </a:p>
          <a:p>
            <a:r>
              <a:rPr lang="en-GB" sz="1600" dirty="0"/>
              <a:t>Traumatic event persistently re-experienced through (i) unwanted upsetting memories, (ii) nightmares, (iii) flashbacks, and (iv) emotional distress or (v) physical reactivity after exposure to reminders of the trauma</a:t>
            </a:r>
          </a:p>
          <a:p>
            <a:endParaRPr lang="en-GB" sz="1600" dirty="0"/>
          </a:p>
          <a:p>
            <a:r>
              <a:rPr lang="en-GB" sz="1600" dirty="0"/>
              <a:t>Avoidance of trauma-related stimuli involving trauma-related thoughts or feelings, or external reminders of the trauma</a:t>
            </a:r>
          </a:p>
          <a:p>
            <a:endParaRPr lang="en-GB" sz="1600" dirty="0"/>
          </a:p>
          <a:p>
            <a:r>
              <a:rPr lang="en-GB" sz="1600" dirty="0"/>
              <a:t>Negative changes in cognitions and mood</a:t>
            </a:r>
          </a:p>
          <a:p>
            <a:endParaRPr lang="en-GB" sz="1600" dirty="0"/>
          </a:p>
          <a:p>
            <a:r>
              <a:rPr lang="en-GB" sz="1600" dirty="0"/>
              <a:t>Trauma-related arousal and reactivity that began or worsened after the trauma</a:t>
            </a:r>
          </a:p>
        </p:txBody>
      </p:sp>
    </p:spTree>
    <p:extLst>
      <p:ext uri="{BB962C8B-B14F-4D97-AF65-F5344CB8AC3E}">
        <p14:creationId xmlns:p14="http://schemas.microsoft.com/office/powerpoint/2010/main" val="851435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latin typeface="Calibri Light" panose="020F0302020204030204" pitchFamily="34" charset="0"/>
                <a:cs typeface="Calibri Light" panose="020F0302020204030204" pitchFamily="34" charset="0"/>
              </a:rPr>
              <a:t>Signs and Symptoms</a:t>
            </a:r>
          </a:p>
        </p:txBody>
      </p:sp>
      <p:sp>
        <p:nvSpPr>
          <p:cNvPr id="3" name="Content Placeholder 2"/>
          <p:cNvSpPr>
            <a:spLocks noGrp="1"/>
          </p:cNvSpPr>
          <p:nvPr>
            <p:ph idx="1"/>
          </p:nvPr>
        </p:nvSpPr>
        <p:spPr/>
        <p:txBody>
          <a:bodyPr>
            <a:normAutofit/>
          </a:bodyPr>
          <a:lstStyle/>
          <a:p>
            <a:pPr marL="0" indent="0">
              <a:buNone/>
            </a:pPr>
            <a:r>
              <a:rPr lang="en-US" i="1" dirty="0"/>
              <a:t>Intrusive memories</a:t>
            </a:r>
            <a:endParaRPr lang="en-US" dirty="0"/>
          </a:p>
          <a:p>
            <a:pPr lvl="1">
              <a:buFont typeface="Arial" panose="020B0604020202020204" pitchFamily="34" charset="0"/>
              <a:buChar char="•"/>
            </a:pPr>
            <a:r>
              <a:rPr lang="en-US" sz="1800" dirty="0"/>
              <a:t>Flashbacks: initially may feel as if actually ‘in’ the film; as recover, feel like watching the film as an outside observer</a:t>
            </a:r>
          </a:p>
          <a:p>
            <a:pPr lvl="1">
              <a:buFont typeface="Arial" panose="020B0604020202020204" pitchFamily="34" charset="0"/>
              <a:buChar char="•"/>
            </a:pPr>
            <a:r>
              <a:rPr lang="en-US" sz="1800" dirty="0"/>
              <a:t>Ruminations: can take hours!</a:t>
            </a:r>
          </a:p>
          <a:p>
            <a:pPr marL="0" indent="0">
              <a:buNone/>
            </a:pPr>
            <a:endParaRPr lang="en-GB" dirty="0"/>
          </a:p>
          <a:p>
            <a:pPr marL="0" indent="0">
              <a:buNone/>
            </a:pPr>
            <a:r>
              <a:rPr lang="en-US" i="1" dirty="0"/>
              <a:t>Avoidance</a:t>
            </a:r>
          </a:p>
          <a:p>
            <a:pPr lvl="1">
              <a:buFont typeface="Arial" panose="020B0604020202020204" pitchFamily="34" charset="0"/>
              <a:buChar char="•"/>
            </a:pPr>
            <a:r>
              <a:rPr lang="en-US" sz="1800" dirty="0"/>
              <a:t>Involves mental defence mechanisms, including being unable to recall aspects of the trauma, emotional numbness and avoiding reminders of the trauma</a:t>
            </a:r>
          </a:p>
          <a:p>
            <a:pPr marL="0" indent="0">
              <a:buNone/>
            </a:pPr>
            <a:endParaRPr lang="en-GB" dirty="0"/>
          </a:p>
          <a:p>
            <a:pPr marL="0" indent="0">
              <a:buNone/>
            </a:pPr>
            <a:r>
              <a:rPr lang="en-US" i="1" dirty="0"/>
              <a:t>Arousal</a:t>
            </a:r>
          </a:p>
          <a:p>
            <a:pPr lvl="1">
              <a:buFont typeface="Arial" panose="020B0604020202020204" pitchFamily="34" charset="0"/>
              <a:buChar char="•"/>
            </a:pPr>
            <a:r>
              <a:rPr lang="en-US" sz="1800" dirty="0"/>
              <a:t>Including irritability, being easily startled or hypervigilant, suffering insomnia or having difficulty concentrating</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56AE44-1465-4D3F-88BE-69FC10D987F1}"/>
              </a:ext>
            </a:extLst>
          </p:cNvPr>
          <p:cNvSpPr>
            <a:spLocks noGrp="1"/>
          </p:cNvSpPr>
          <p:nvPr>
            <p:ph type="title"/>
          </p:nvPr>
        </p:nvSpPr>
        <p:spPr/>
        <p:txBody>
          <a:bodyPr>
            <a:normAutofit/>
          </a:bodyPr>
          <a:lstStyle/>
          <a:p>
            <a:pPr algn="l"/>
            <a:r>
              <a:rPr lang="en-GB" sz="3300" dirty="0">
                <a:latin typeface="Calibri Light" panose="020F0302020204030204" pitchFamily="34" charset="0"/>
                <a:cs typeface="Calibri Light" panose="020F0302020204030204" pitchFamily="34" charset="0"/>
              </a:rPr>
              <a:t>Background</a:t>
            </a:r>
          </a:p>
        </p:txBody>
      </p:sp>
      <p:sp>
        <p:nvSpPr>
          <p:cNvPr id="3" name="Content Placeholder 2"/>
          <p:cNvSpPr>
            <a:spLocks noGrp="1"/>
          </p:cNvSpPr>
          <p:nvPr>
            <p:ph sz="half" idx="1"/>
          </p:nvPr>
        </p:nvSpPr>
        <p:spPr/>
        <p:txBody>
          <a:bodyPr>
            <a:normAutofit fontScale="92500" lnSpcReduction="20000"/>
          </a:bodyPr>
          <a:lstStyle/>
          <a:p>
            <a:pPr marL="0" indent="0">
              <a:buNone/>
            </a:pPr>
            <a:r>
              <a:rPr lang="en-GB" dirty="0"/>
              <a:t>Symptoms can:</a:t>
            </a:r>
          </a:p>
          <a:p>
            <a:endParaRPr lang="en-GB" dirty="0"/>
          </a:p>
          <a:p>
            <a:pPr lvl="1">
              <a:buFont typeface="Arial" panose="020B0604020202020204" pitchFamily="34" charset="0"/>
              <a:buChar char="•"/>
            </a:pPr>
            <a:r>
              <a:rPr lang="en-GB" dirty="0"/>
              <a:t>Start immediately – although need to be 1/12 to be given diagnosis</a:t>
            </a:r>
          </a:p>
          <a:p>
            <a:pPr lvl="1">
              <a:buFont typeface="Arial" panose="020B0604020202020204" pitchFamily="34" charset="0"/>
              <a:buChar char="•"/>
            </a:pPr>
            <a:r>
              <a:rPr lang="en-GB" dirty="0"/>
              <a:t>Be delayed – probably following reappraisal of event or further experience of trauma</a:t>
            </a:r>
          </a:p>
          <a:p>
            <a:pPr marL="457200" lvl="1" indent="0">
              <a:buNone/>
            </a:pPr>
            <a:r>
              <a:rPr lang="en-GB" dirty="0"/>
              <a:t>		</a:t>
            </a:r>
          </a:p>
          <a:p>
            <a:pPr marL="0" lvl="1" indent="0">
              <a:buNone/>
            </a:pPr>
            <a:r>
              <a:rPr lang="en-GB" dirty="0"/>
              <a:t>Risk increases with …</a:t>
            </a:r>
          </a:p>
          <a:p>
            <a:pPr marL="0" lvl="1" indent="0">
              <a:buNone/>
            </a:pPr>
            <a:endParaRPr lang="en-GB" dirty="0"/>
          </a:p>
          <a:p>
            <a:pPr marL="285750" lvl="1">
              <a:buFont typeface="Arial" panose="020B0604020202020204" pitchFamily="34" charset="0"/>
              <a:buChar char="•"/>
            </a:pPr>
            <a:r>
              <a:rPr lang="en-GB" dirty="0"/>
              <a:t>Multiple exposures to traumatic events</a:t>
            </a:r>
          </a:p>
          <a:p>
            <a:pPr marL="285750" lvl="1">
              <a:buFont typeface="Arial" panose="020B0604020202020204" pitchFamily="34" charset="0"/>
              <a:buChar char="•"/>
            </a:pPr>
            <a:r>
              <a:rPr lang="en-GB" dirty="0"/>
              <a:t>Traumatic events that are either very severe and/or long lasting</a:t>
            </a:r>
          </a:p>
          <a:p>
            <a:pPr marL="285750" lvl="1">
              <a:buFont typeface="Arial" panose="020B0604020202020204" pitchFamily="34" charset="0"/>
              <a:buChar char="•"/>
            </a:pPr>
            <a:r>
              <a:rPr lang="en-GB" dirty="0"/>
              <a:t>Being female</a:t>
            </a:r>
          </a:p>
          <a:p>
            <a:pPr marL="285750" lvl="1">
              <a:buFont typeface="Arial" panose="020B0604020202020204" pitchFamily="34" charset="0"/>
              <a:buChar char="•"/>
            </a:pPr>
            <a:r>
              <a:rPr lang="en-GB" dirty="0"/>
              <a:t>Exposure to other serious but not traumatic life stresses either as child (e.g. childhood maltreatment) or adult</a:t>
            </a:r>
          </a:p>
          <a:p>
            <a:pPr marL="285750" lvl="1">
              <a:buFont typeface="Arial" panose="020B0604020202020204" pitchFamily="34" charset="0"/>
              <a:buChar char="•"/>
            </a:pPr>
            <a:r>
              <a:rPr lang="en-GB" dirty="0"/>
              <a:t>Personal factors of neuroticism or trait avoidance coping</a:t>
            </a:r>
          </a:p>
          <a:p>
            <a:pPr marL="285750" lvl="1">
              <a:buFont typeface="Arial" panose="020B0604020202020204" pitchFamily="34" charset="0"/>
              <a:buChar char="•"/>
            </a:pPr>
            <a:r>
              <a:rPr lang="en-GB" dirty="0"/>
              <a:t>Low levels of social support</a:t>
            </a:r>
          </a:p>
          <a:p>
            <a:pPr marL="0" lvl="1" indent="0">
              <a:buNone/>
            </a:pPr>
            <a:endParaRPr lang="en-GB" dirty="0"/>
          </a:p>
          <a:p>
            <a:pPr lvl="1"/>
            <a:endParaRPr lang="en-GB" dirty="0"/>
          </a:p>
        </p:txBody>
      </p:sp>
      <p:sp>
        <p:nvSpPr>
          <p:cNvPr id="5" name="Content Placeholder 4">
            <a:extLst>
              <a:ext uri="{FF2B5EF4-FFF2-40B4-BE49-F238E27FC236}">
                <a16:creationId xmlns:a16="http://schemas.microsoft.com/office/drawing/2014/main" id="{49E94FDD-95B2-4673-AE24-85AEF166941E}"/>
              </a:ext>
            </a:extLst>
          </p:cNvPr>
          <p:cNvSpPr>
            <a:spLocks noGrp="1"/>
          </p:cNvSpPr>
          <p:nvPr>
            <p:ph sz="half" idx="2"/>
          </p:nvPr>
        </p:nvSpPr>
        <p:spPr/>
        <p:txBody>
          <a:bodyPr>
            <a:normAutofit fontScale="92500" lnSpcReduction="20000"/>
          </a:bodyPr>
          <a:lstStyle/>
          <a:p>
            <a:pPr marL="0" indent="0">
              <a:buNone/>
            </a:pPr>
            <a:r>
              <a:rPr lang="en-GB" dirty="0"/>
              <a:t>Prevalence varies:</a:t>
            </a:r>
          </a:p>
          <a:p>
            <a:endParaRPr lang="en-GB" dirty="0"/>
          </a:p>
          <a:p>
            <a:r>
              <a:rPr lang="en-GB" dirty="0"/>
              <a:t>1–2% in general population</a:t>
            </a:r>
          </a:p>
          <a:p>
            <a:r>
              <a:rPr lang="en-GB" dirty="0"/>
              <a:t>22% in ambulance personnel</a:t>
            </a:r>
          </a:p>
          <a:p>
            <a:r>
              <a:rPr lang="en-GB" dirty="0"/>
              <a:t>30% in Vietnam veterans</a:t>
            </a:r>
          </a:p>
          <a:p>
            <a:r>
              <a:rPr lang="en-GB" dirty="0"/>
              <a:t>60% in child soldiers in Africa</a:t>
            </a:r>
          </a:p>
          <a:p>
            <a:pPr marL="0" indent="0">
              <a:buNone/>
            </a:pPr>
            <a:endParaRPr lang="en-GB" dirty="0"/>
          </a:p>
          <a:p>
            <a:pPr marL="0" indent="0">
              <a:buNone/>
            </a:pPr>
            <a:r>
              <a:rPr lang="en-GB" dirty="0"/>
              <a:t>The impact of 9/11 …</a:t>
            </a:r>
          </a:p>
          <a:p>
            <a:endParaRPr lang="en-GB" dirty="0"/>
          </a:p>
          <a:p>
            <a:r>
              <a:rPr lang="en-GB" dirty="0"/>
              <a:t>17% of witnesses to 9/11 who saw falling people </a:t>
            </a:r>
          </a:p>
          <a:p>
            <a:r>
              <a:rPr lang="en-GB" dirty="0"/>
              <a:t>6% of witnesses who did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3300" dirty="0">
                <a:latin typeface="Calibri Light" panose="020F0302020204030204" pitchFamily="34" charset="0"/>
                <a:cs typeface="Calibri Light" panose="020F0302020204030204" pitchFamily="34" charset="0"/>
              </a:rPr>
              <a:t>Neurological Factors</a:t>
            </a:r>
          </a:p>
        </p:txBody>
      </p:sp>
      <p:sp>
        <p:nvSpPr>
          <p:cNvPr id="3" name="Content Placeholder 2"/>
          <p:cNvSpPr>
            <a:spLocks noGrp="1"/>
          </p:cNvSpPr>
          <p:nvPr>
            <p:ph sz="half" idx="1"/>
          </p:nvPr>
        </p:nvSpPr>
        <p:spPr/>
        <p:txBody>
          <a:bodyPr>
            <a:normAutofit/>
          </a:bodyPr>
          <a:lstStyle/>
          <a:p>
            <a:pPr marL="0" indent="0">
              <a:buNone/>
            </a:pPr>
            <a:r>
              <a:rPr lang="en-GB" i="1" dirty="0"/>
              <a:t>Memory and emotional processing</a:t>
            </a:r>
          </a:p>
          <a:p>
            <a:pPr lvl="1"/>
            <a:endParaRPr lang="en-GB" dirty="0"/>
          </a:p>
          <a:p>
            <a:pPr marL="228600" lvl="2"/>
            <a:r>
              <a:rPr lang="en-GB" i="1" dirty="0"/>
              <a:t>Hippocampus</a:t>
            </a:r>
            <a:r>
              <a:rPr lang="en-GB" dirty="0"/>
              <a:t>: storing and retrieving memories </a:t>
            </a:r>
          </a:p>
          <a:p>
            <a:pPr marL="228600" lvl="2"/>
            <a:endParaRPr lang="en-GB" dirty="0"/>
          </a:p>
          <a:p>
            <a:pPr marL="228600" lvl="2"/>
            <a:r>
              <a:rPr lang="en-GB" i="1" dirty="0"/>
              <a:t>Norepinephrine and cortisol: </a:t>
            </a:r>
            <a:r>
              <a:rPr lang="en-GB" dirty="0"/>
              <a:t>at time of stress can destroy hippocampal cells, making it less capable of making synaptic links necessary for memory formation</a:t>
            </a:r>
          </a:p>
          <a:p>
            <a:pPr lvl="2"/>
            <a:endParaRPr lang="en-GB" dirty="0"/>
          </a:p>
          <a:p>
            <a:pPr marL="228600" lvl="2"/>
            <a:r>
              <a:rPr lang="en-GB" i="1" dirty="0"/>
              <a:t>Amygdala</a:t>
            </a:r>
            <a:r>
              <a:rPr lang="en-GB" dirty="0"/>
              <a:t>: involved in formation of conditioned fear responses and tagging memories with emotion</a:t>
            </a:r>
          </a:p>
          <a:p>
            <a:pPr marL="228600" lvl="2"/>
            <a:endParaRPr lang="en-GB" dirty="0"/>
          </a:p>
          <a:p>
            <a:pPr marL="0" lvl="2" indent="0">
              <a:buNone/>
            </a:pPr>
            <a:r>
              <a:rPr lang="en-GB" dirty="0"/>
              <a:t>Links between the two may result in flashbacks.</a:t>
            </a:r>
          </a:p>
          <a:p>
            <a:pPr lvl="2"/>
            <a:endParaRPr lang="en-GB" dirty="0"/>
          </a:p>
          <a:p>
            <a:pPr lvl="2"/>
            <a:endParaRPr lang="en-GB" dirty="0"/>
          </a:p>
        </p:txBody>
      </p:sp>
      <p:sp>
        <p:nvSpPr>
          <p:cNvPr id="4" name="Content Placeholder 3">
            <a:extLst>
              <a:ext uri="{FF2B5EF4-FFF2-40B4-BE49-F238E27FC236}">
                <a16:creationId xmlns:a16="http://schemas.microsoft.com/office/drawing/2014/main" id="{43282B22-3258-4310-8EAE-9B4BB9ADDF2C}"/>
              </a:ext>
            </a:extLst>
          </p:cNvPr>
          <p:cNvSpPr>
            <a:spLocks noGrp="1"/>
          </p:cNvSpPr>
          <p:nvPr>
            <p:ph sz="half" idx="2"/>
          </p:nvPr>
        </p:nvSpPr>
        <p:spPr/>
        <p:txBody>
          <a:bodyPr>
            <a:normAutofit/>
          </a:bodyPr>
          <a:lstStyle/>
          <a:p>
            <a:endParaRPr lang="en-GB" dirty="0"/>
          </a:p>
          <a:p>
            <a:endParaRPr lang="en-GB" dirty="0"/>
          </a:p>
          <a:p>
            <a:r>
              <a:rPr lang="en-GB" dirty="0"/>
              <a:t>Hypothalamus – medulla oblongata – adrenal cortex: (nor)epinephrine</a:t>
            </a:r>
          </a:p>
          <a:p>
            <a:endParaRPr lang="en-GB" dirty="0"/>
          </a:p>
          <a:p>
            <a:r>
              <a:rPr lang="en-GB" dirty="0"/>
              <a:t>Hypothalamus – pituitary gland – adrenal medulla: cortisol</a:t>
            </a:r>
          </a:p>
          <a:p>
            <a:endParaRPr lang="en-GB" dirty="0"/>
          </a:p>
          <a:p>
            <a:r>
              <a:rPr lang="en-GB" dirty="0"/>
              <a:t>Norepinephrine-driven arousal can be chronic</a:t>
            </a:r>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3300" dirty="0">
                <a:latin typeface="Calibri Light" panose="020F0302020204030204" pitchFamily="34" charset="0"/>
                <a:cs typeface="Calibri Light" panose="020F0302020204030204" pitchFamily="34" charset="0"/>
              </a:rPr>
              <a:t>Early Models</a:t>
            </a:r>
          </a:p>
        </p:txBody>
      </p:sp>
      <p:sp>
        <p:nvSpPr>
          <p:cNvPr id="3" name="Content Placeholder 2"/>
          <p:cNvSpPr>
            <a:spLocks noGrp="1"/>
          </p:cNvSpPr>
          <p:nvPr>
            <p:ph sz="half" idx="1"/>
          </p:nvPr>
        </p:nvSpPr>
        <p:spPr/>
        <p:txBody>
          <a:bodyPr>
            <a:normAutofit/>
          </a:bodyPr>
          <a:lstStyle/>
          <a:p>
            <a:pPr marL="0" indent="0">
              <a:buNone/>
            </a:pPr>
            <a:r>
              <a:rPr lang="en-GB" sz="1800" dirty="0"/>
              <a:t>Foa and Kozak (1986):</a:t>
            </a:r>
          </a:p>
          <a:p>
            <a:pPr marL="0" indent="0">
              <a:buNone/>
            </a:pPr>
            <a:endParaRPr lang="en-GB" sz="1800" dirty="0"/>
          </a:p>
          <a:p>
            <a:r>
              <a:rPr lang="en-GB" sz="1800" dirty="0"/>
              <a:t>Conditioned fear</a:t>
            </a:r>
          </a:p>
          <a:p>
            <a:r>
              <a:rPr lang="en-GB" sz="1800" dirty="0"/>
              <a:t>Neural network links between emotions, cognitions and perceptual memories</a:t>
            </a:r>
          </a:p>
          <a:p>
            <a:r>
              <a:rPr lang="en-GB" sz="1800" dirty="0"/>
              <a:t>Flashbacks involve activation of network and associated with reminders of trauma</a:t>
            </a:r>
          </a:p>
        </p:txBody>
      </p:sp>
      <p:sp>
        <p:nvSpPr>
          <p:cNvPr id="4" name="Content Placeholder 3">
            <a:extLst>
              <a:ext uri="{FF2B5EF4-FFF2-40B4-BE49-F238E27FC236}">
                <a16:creationId xmlns:a16="http://schemas.microsoft.com/office/drawing/2014/main" id="{BF0F5B75-1D38-4253-9254-5AB9CC7BD739}"/>
              </a:ext>
            </a:extLst>
          </p:cNvPr>
          <p:cNvSpPr>
            <a:spLocks noGrp="1"/>
          </p:cNvSpPr>
          <p:nvPr>
            <p:ph sz="half" idx="2"/>
          </p:nvPr>
        </p:nvSpPr>
        <p:spPr/>
        <p:txBody>
          <a:bodyPr>
            <a:normAutofit/>
          </a:bodyPr>
          <a:lstStyle/>
          <a:p>
            <a:pPr marL="0" indent="0">
              <a:buNone/>
            </a:pPr>
            <a:r>
              <a:rPr lang="en-GB" sz="1800" dirty="0"/>
              <a:t>Horowitz (1986):</a:t>
            </a:r>
          </a:p>
          <a:p>
            <a:endParaRPr lang="en-GB" sz="1800" dirty="0"/>
          </a:p>
          <a:p>
            <a:r>
              <a:rPr lang="en-GB" sz="1800" dirty="0"/>
              <a:t>Ego-damaging discrepancy between previous view of world (schema) and new belief of individual as unsafe and vulnerable</a:t>
            </a:r>
          </a:p>
          <a:p>
            <a:r>
              <a:rPr lang="en-GB" sz="1800" dirty="0"/>
              <a:t>Memories isolated as part of defence mechanism</a:t>
            </a:r>
          </a:p>
          <a:p>
            <a:r>
              <a:rPr lang="en-GB" sz="1800" dirty="0"/>
              <a:t>Completion tendency – psychoanalytic drive for integration</a:t>
            </a:r>
          </a:p>
          <a:p>
            <a:r>
              <a:rPr lang="en-GB" sz="1800" dirty="0"/>
              <a:t>Flashbacks as attempts at integration – can occur as consequence of triggers (as with conditioning models) and also at periods of neurological ‘down time’</a:t>
            </a:r>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latin typeface="Calibri Light" panose="020F0302020204030204" pitchFamily="34" charset="0"/>
                <a:cs typeface="Calibri Light" panose="020F0302020204030204" pitchFamily="34" charset="0"/>
              </a:rPr>
              <a:t>Process Model</a:t>
            </a:r>
          </a:p>
        </p:txBody>
      </p:sp>
      <p:sp>
        <p:nvSpPr>
          <p:cNvPr id="3" name="Content Placeholder 2"/>
          <p:cNvSpPr>
            <a:spLocks noGrp="1"/>
          </p:cNvSpPr>
          <p:nvPr>
            <p:ph idx="1"/>
          </p:nvPr>
        </p:nvSpPr>
        <p:spPr/>
        <p:txBody>
          <a:bodyPr>
            <a:normAutofit/>
          </a:bodyPr>
          <a:lstStyle/>
          <a:p>
            <a:pPr>
              <a:buNone/>
            </a:pPr>
            <a:r>
              <a:rPr lang="en-GB" i="1" dirty="0"/>
              <a:t>Brewin (2001)</a:t>
            </a:r>
          </a:p>
          <a:p>
            <a:endParaRPr lang="en-GB" dirty="0"/>
          </a:p>
          <a:p>
            <a:pPr marL="182880" indent="-182880" algn="just">
              <a:spcAft>
                <a:spcPts val="300"/>
              </a:spcAft>
            </a:pPr>
            <a:r>
              <a:rPr lang="en-US" i="1" dirty="0">
                <a:ea typeface="Times New Roman"/>
              </a:rPr>
              <a:t>Verbally accessible memories (VAMs): </a:t>
            </a:r>
            <a:r>
              <a:rPr lang="en-US" dirty="0">
                <a:ea typeface="Times New Roman"/>
              </a:rPr>
              <a:t>fragmented, based on normal recall processes, and change as the person processes information about traumatic incident</a:t>
            </a:r>
          </a:p>
          <a:p>
            <a:pPr marL="0" indent="0" algn="just">
              <a:spcAft>
                <a:spcPts val="300"/>
              </a:spcAft>
              <a:buNone/>
            </a:pPr>
            <a:endParaRPr lang="en-GB" dirty="0">
              <a:ea typeface="Times New Roman"/>
            </a:endParaRPr>
          </a:p>
          <a:p>
            <a:pPr marL="182880" indent="-182880" algn="just">
              <a:spcAft>
                <a:spcPts val="300"/>
              </a:spcAft>
            </a:pPr>
            <a:r>
              <a:rPr lang="en-US" i="1" dirty="0">
                <a:ea typeface="Times New Roman"/>
              </a:rPr>
              <a:t>Situationally accessible memories (SAMs): </a:t>
            </a:r>
            <a:r>
              <a:rPr lang="en-US" dirty="0">
                <a:ea typeface="Times New Roman"/>
              </a:rPr>
              <a:t>come to consciousness in response to cues that remind the individual of the incident – including activation of the VAM system</a:t>
            </a:r>
          </a:p>
          <a:p>
            <a:pPr marL="685800" lvl="1" algn="just">
              <a:spcAft>
                <a:spcPts val="300"/>
              </a:spcAft>
              <a:buFont typeface="Courier New" panose="02070309020205020404" pitchFamily="49" charset="0"/>
              <a:buChar char="o"/>
            </a:pPr>
            <a:r>
              <a:rPr lang="en-US" sz="1800" dirty="0">
                <a:ea typeface="Times New Roman"/>
              </a:rPr>
              <a:t>May also occur when brain not actively processing information – most commonly at night in the form of nightmares </a:t>
            </a:r>
          </a:p>
          <a:p>
            <a:pPr marL="582930" lvl="1" indent="-182880" algn="just">
              <a:spcAft>
                <a:spcPts val="300"/>
              </a:spcAft>
            </a:pPr>
            <a:endParaRPr lang="en-GB" dirty="0">
              <a:latin typeface="Times New Roman"/>
              <a:ea typeface="Times New Roman"/>
            </a:endParaRP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latin typeface="Calibri Light" panose="020F0302020204030204" pitchFamily="34" charset="0"/>
                <a:cs typeface="Calibri Light" panose="020F0302020204030204" pitchFamily="34" charset="0"/>
              </a:rPr>
              <a:t>Process Model – Data</a:t>
            </a:r>
          </a:p>
        </p:txBody>
      </p:sp>
      <p:sp>
        <p:nvSpPr>
          <p:cNvPr id="3" name="Content Placeholder 2"/>
          <p:cNvSpPr>
            <a:spLocks noGrp="1"/>
          </p:cNvSpPr>
          <p:nvPr>
            <p:ph idx="1"/>
          </p:nvPr>
        </p:nvSpPr>
        <p:spPr/>
        <p:txBody>
          <a:bodyPr>
            <a:normAutofit/>
          </a:bodyPr>
          <a:lstStyle/>
          <a:p>
            <a:pPr marL="0" indent="0">
              <a:buNone/>
            </a:pPr>
            <a:r>
              <a:rPr lang="en-US" i="1" dirty="0"/>
              <a:t>Hellawell and Brewin (2002, 2004)</a:t>
            </a:r>
          </a:p>
          <a:p>
            <a:pPr marL="0" indent="0">
              <a:buNone/>
            </a:pPr>
            <a:endParaRPr lang="en-US" dirty="0"/>
          </a:p>
          <a:p>
            <a:r>
              <a:rPr lang="en-US" dirty="0"/>
              <a:t>Recall and write narrative of the trauma that led to PTSD</a:t>
            </a:r>
          </a:p>
          <a:p>
            <a:endParaRPr lang="en-US" dirty="0"/>
          </a:p>
          <a:p>
            <a:r>
              <a:rPr lang="en-US" dirty="0"/>
              <a:t>Identify which parts of the narrative based on flashback memories (SAMs) or ‘ordinary’ memory (VAMs)</a:t>
            </a:r>
          </a:p>
          <a:p>
            <a:endParaRPr lang="en-US" dirty="0"/>
          </a:p>
          <a:p>
            <a:pPr lvl="1">
              <a:buFont typeface="Courier New" panose="02070309020205020404" pitchFamily="49" charset="0"/>
              <a:buChar char="o"/>
            </a:pPr>
            <a:r>
              <a:rPr lang="en-US" sz="1800" dirty="0"/>
              <a:t>Study 1: narrative involving SAMs associated with higher levels of autonomic and behavioural arousal (as observed by a researcher)</a:t>
            </a:r>
          </a:p>
          <a:p>
            <a:pPr lvl="1">
              <a:buFont typeface="Courier New" panose="02070309020205020404" pitchFamily="49" charset="0"/>
              <a:buChar char="o"/>
            </a:pPr>
            <a:r>
              <a:rPr lang="en-US" sz="1800" dirty="0"/>
              <a:t>Study 2: writing based on SAMs more detailed, more mentions of death, fear, helplessness and horror. More likely to be written in present tense</a:t>
            </a:r>
          </a:p>
          <a:p>
            <a:pPr lvl="1">
              <a:buFont typeface="Courier New" panose="02070309020205020404" pitchFamily="49" charset="0"/>
              <a:buChar char="o"/>
            </a:pPr>
            <a:r>
              <a:rPr lang="en-US" sz="1800" dirty="0"/>
              <a:t>Sections written from ordinary memory include more ‘secondary’ emotions such as guilt and anger, experienced </a:t>
            </a:r>
            <a:r>
              <a:rPr lang="en-US" sz="1800" i="1" dirty="0"/>
              <a:t>following </a:t>
            </a:r>
            <a:r>
              <a:rPr lang="en-US" sz="1800" dirty="0"/>
              <a:t>the incident</a:t>
            </a:r>
            <a:endParaRPr lang="en-GB"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latin typeface="Calibri Light" panose="020F0302020204030204" pitchFamily="34" charset="0"/>
                <a:cs typeface="Calibri Light" panose="020F0302020204030204" pitchFamily="34" charset="0"/>
              </a:rPr>
              <a:t>Psychosocial model</a:t>
            </a:r>
          </a:p>
        </p:txBody>
      </p:sp>
      <p:sp>
        <p:nvSpPr>
          <p:cNvPr id="3" name="Content Placeholder 2"/>
          <p:cNvSpPr>
            <a:spLocks noGrp="1"/>
          </p:cNvSpPr>
          <p:nvPr>
            <p:ph idx="1"/>
          </p:nvPr>
        </p:nvSpPr>
        <p:spPr/>
        <p:txBody>
          <a:bodyPr>
            <a:normAutofit lnSpcReduction="10000"/>
          </a:bodyPr>
          <a:lstStyle/>
          <a:p>
            <a:pPr>
              <a:buNone/>
            </a:pPr>
            <a:r>
              <a:rPr lang="en-US" i="1" dirty="0"/>
              <a:t>Joseph et al. (1995)</a:t>
            </a:r>
          </a:p>
          <a:p>
            <a:endParaRPr lang="en-US" i="1" dirty="0"/>
          </a:p>
          <a:p>
            <a:r>
              <a:rPr lang="en-US" i="1" dirty="0"/>
              <a:t>Event cognitions/SAMs: </a:t>
            </a:r>
            <a:r>
              <a:rPr lang="en-US" dirty="0"/>
              <a:t>memories that provide the basis for re-experiencing phenomena or intrusive memories</a:t>
            </a:r>
            <a:endParaRPr lang="en-GB" dirty="0"/>
          </a:p>
          <a:p>
            <a:r>
              <a:rPr lang="en-US" i="1" dirty="0"/>
              <a:t>Appraisals and reappraisals/VAMs: </a:t>
            </a:r>
            <a:r>
              <a:rPr lang="en-US" dirty="0"/>
              <a:t>thoughts about the incident involving interpretation of information relevant to the incident, drawing on past representations and experiences. Key appraisals relate to guilt, control and self-blame</a:t>
            </a:r>
            <a:endParaRPr lang="en-GB" dirty="0"/>
          </a:p>
          <a:p>
            <a:r>
              <a:rPr lang="en-US" i="1" dirty="0"/>
              <a:t>Coping attempts: </a:t>
            </a:r>
            <a:r>
              <a:rPr lang="en-US" dirty="0"/>
              <a:t>usually take the form of avoidance of reminders, memories or similar emotions and activities to those associated with the event. They may also involve attempts at inhibiting unwanted memories</a:t>
            </a:r>
            <a:endParaRPr lang="en-GB" dirty="0"/>
          </a:p>
          <a:p>
            <a:r>
              <a:rPr lang="en-US" i="1" dirty="0"/>
              <a:t>Personality: </a:t>
            </a:r>
            <a:r>
              <a:rPr lang="en-US" dirty="0"/>
              <a:t>this will influence the type of cognitions and emotions experienced at the time of a traumatic incident, the appraisals made in response to it, and subsequent coping strategies</a:t>
            </a:r>
            <a:endParaRPr lang="en-GB" dirty="0"/>
          </a:p>
          <a:p>
            <a:r>
              <a:rPr lang="en-US" i="1" dirty="0"/>
              <a:t>Social support: </a:t>
            </a:r>
            <a:r>
              <a:rPr lang="en-US" dirty="0"/>
              <a:t>perhaps helps because assign new meanings to the event and provides support for the expression of negative emotions</a:t>
            </a:r>
            <a:endParaRPr lang="en-GB" dirty="0"/>
          </a:p>
          <a:p>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835</TotalTime>
  <Words>1256</Words>
  <Application>Microsoft Office PowerPoint</Application>
  <PresentationFormat>On-screen Show (4:3)</PresentationFormat>
  <Paragraphs>150</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Courier New</vt:lpstr>
      <vt:lpstr>Times New Roman</vt:lpstr>
      <vt:lpstr>Office Theme</vt:lpstr>
      <vt:lpstr>Trauma: Post-traumatic Stress Syndrome</vt:lpstr>
      <vt:lpstr>DSM-5</vt:lpstr>
      <vt:lpstr>Signs and Symptoms</vt:lpstr>
      <vt:lpstr>Background</vt:lpstr>
      <vt:lpstr>Neurological Factors</vt:lpstr>
      <vt:lpstr>Early Models</vt:lpstr>
      <vt:lpstr>Process Model</vt:lpstr>
      <vt:lpstr>Process Model – Data</vt:lpstr>
      <vt:lpstr>Psychosocial model</vt:lpstr>
      <vt:lpstr>Prevention</vt:lpstr>
      <vt:lpstr>Exposure</vt:lpstr>
      <vt:lpstr>Data</vt:lpstr>
      <vt:lpstr>EMDR</vt:lpstr>
      <vt:lpstr>EMDR</vt:lpstr>
    </vt:vector>
  </TitlesOfParts>
  <Company>Swansea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psbennpd</dc:creator>
  <cp:lastModifiedBy>Heathcock, Clara</cp:lastModifiedBy>
  <cp:revision>65</cp:revision>
  <dcterms:created xsi:type="dcterms:W3CDTF">2013-09-26T12:29:43Z</dcterms:created>
  <dcterms:modified xsi:type="dcterms:W3CDTF">2021-03-10T15:40:56Z</dcterms:modified>
</cp:coreProperties>
</file>